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256" r:id="rId2"/>
    <p:sldId id="298" r:id="rId3"/>
    <p:sldId id="299" r:id="rId4"/>
    <p:sldId id="275" r:id="rId5"/>
    <p:sldId id="300" r:id="rId6"/>
    <p:sldId id="277" r:id="rId7"/>
    <p:sldId id="263" r:id="rId8"/>
    <p:sldId id="278" r:id="rId9"/>
    <p:sldId id="272" r:id="rId10"/>
    <p:sldId id="279" r:id="rId11"/>
    <p:sldId id="280" r:id="rId12"/>
    <p:sldId id="281" r:id="rId13"/>
    <p:sldId id="282" r:id="rId14"/>
    <p:sldId id="284" r:id="rId15"/>
    <p:sldId id="283" r:id="rId16"/>
    <p:sldId id="285" r:id="rId17"/>
    <p:sldId id="276" r:id="rId18"/>
    <p:sldId id="296" r:id="rId19"/>
    <p:sldId id="287" r:id="rId20"/>
    <p:sldId id="289" r:id="rId21"/>
    <p:sldId id="274" r:id="rId22"/>
    <p:sldId id="297" r:id="rId23"/>
    <p:sldId id="290" r:id="rId24"/>
    <p:sldId id="288" r:id="rId25"/>
    <p:sldId id="268" r:id="rId26"/>
    <p:sldId id="295" r:id="rId2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茅根 真由美" initials="茅根" lastIdx="2" clrIdx="0">
    <p:extLst>
      <p:ext uri="{19B8F6BF-5375-455C-9EA6-DF929625EA0E}">
        <p15:presenceInfo xmlns:p15="http://schemas.microsoft.com/office/powerpoint/2012/main" userId="6dc83b4166d8b78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6F354B-AED7-458F-A11D-1E17370D5AFD}" v="32" dt="2024-03-12T08:07:55.52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052" autoAdjust="0"/>
  </p:normalViewPr>
  <p:slideViewPr>
    <p:cSldViewPr snapToGrid="0">
      <p:cViewPr varScale="1">
        <p:scale>
          <a:sx n="77" d="100"/>
          <a:sy n="77" d="100"/>
        </p:scale>
        <p:origin x="91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真由美 茅根" userId="6dc83b4166d8b785" providerId="LiveId" clId="{EE6F354B-AED7-458F-A11D-1E17370D5AFD}"/>
    <pc:docChg chg="undo redo custSel addSld delSld modSld sldOrd addMainMaster delMainMaster modMainMaster">
      <pc:chgData name="真由美 茅根" userId="6dc83b4166d8b785" providerId="LiveId" clId="{EE6F354B-AED7-458F-A11D-1E17370D5AFD}" dt="2024-04-10T02:54:30.423" v="4651" actId="20577"/>
      <pc:docMkLst>
        <pc:docMk/>
      </pc:docMkLst>
      <pc:sldChg chg="addSp delSp modSp mod">
        <pc:chgData name="真由美 茅根" userId="6dc83b4166d8b785" providerId="LiveId" clId="{EE6F354B-AED7-458F-A11D-1E17370D5AFD}" dt="2024-04-10T02:54:30.423" v="4651" actId="20577"/>
        <pc:sldMkLst>
          <pc:docMk/>
          <pc:sldMk cId="2569544364" sldId="256"/>
        </pc:sldMkLst>
        <pc:spChg chg="mod">
          <ac:chgData name="真由美 茅根" userId="6dc83b4166d8b785" providerId="LiveId" clId="{EE6F354B-AED7-458F-A11D-1E17370D5AFD}" dt="2024-04-10T02:54:30.423" v="4651" actId="20577"/>
          <ac:spMkLst>
            <pc:docMk/>
            <pc:sldMk cId="2569544364" sldId="256"/>
            <ac:spMk id="3" creationId="{E46EC587-870D-48A8-966C-2F9DC70E13CC}"/>
          </ac:spMkLst>
        </pc:spChg>
        <pc:picChg chg="add mod">
          <ac:chgData name="真由美 茅根" userId="6dc83b4166d8b785" providerId="LiveId" clId="{EE6F354B-AED7-458F-A11D-1E17370D5AFD}" dt="2024-03-11T03:15:40.206" v="35" actId="1076"/>
          <ac:picMkLst>
            <pc:docMk/>
            <pc:sldMk cId="2569544364" sldId="256"/>
            <ac:picMk id="5" creationId="{46DC48DE-451D-875A-A8EB-B44F07B15FA5}"/>
          </ac:picMkLst>
        </pc:picChg>
        <pc:picChg chg="mod">
          <ac:chgData name="真由美 茅根" userId="6dc83b4166d8b785" providerId="LiveId" clId="{EE6F354B-AED7-458F-A11D-1E17370D5AFD}" dt="2024-03-11T03:07:01.247" v="32" actId="1076"/>
          <ac:picMkLst>
            <pc:docMk/>
            <pc:sldMk cId="2569544364" sldId="256"/>
            <ac:picMk id="7" creationId="{1E4C2A4B-34FF-1911-5CCF-560C1C5F940A}"/>
          </ac:picMkLst>
        </pc:picChg>
        <pc:picChg chg="add mod">
          <ac:chgData name="真由美 茅根" userId="6dc83b4166d8b785" providerId="LiveId" clId="{EE6F354B-AED7-458F-A11D-1E17370D5AFD}" dt="2024-03-11T03:02:25.091" v="17" actId="1076"/>
          <ac:picMkLst>
            <pc:docMk/>
            <pc:sldMk cId="2569544364" sldId="256"/>
            <ac:picMk id="11" creationId="{2F322286-13CA-2B3E-445C-BDCEB7CA4239}"/>
          </ac:picMkLst>
        </pc:picChg>
        <pc:picChg chg="add del mod">
          <ac:chgData name="真由美 茅根" userId="6dc83b4166d8b785" providerId="LiveId" clId="{EE6F354B-AED7-458F-A11D-1E17370D5AFD}" dt="2024-03-11T03:15:37.788" v="34" actId="21"/>
          <ac:picMkLst>
            <pc:docMk/>
            <pc:sldMk cId="2569544364" sldId="256"/>
            <ac:picMk id="13" creationId="{4493AD3E-6BE4-6DC0-FD03-331A17CC7C38}"/>
          </ac:picMkLst>
        </pc:picChg>
        <pc:picChg chg="add del mod">
          <ac:chgData name="真由美 茅根" userId="6dc83b4166d8b785" providerId="LiveId" clId="{EE6F354B-AED7-458F-A11D-1E17370D5AFD}" dt="2024-03-11T03:05:42.183" v="20" actId="21"/>
          <ac:picMkLst>
            <pc:docMk/>
            <pc:sldMk cId="2569544364" sldId="256"/>
            <ac:picMk id="15" creationId="{7992BA33-6D06-5330-D8BB-58D1D00CA637}"/>
          </ac:picMkLst>
        </pc:picChg>
        <pc:picChg chg="add mod">
          <ac:chgData name="真由美 茅根" userId="6dc83b4166d8b785" providerId="LiveId" clId="{EE6F354B-AED7-458F-A11D-1E17370D5AFD}" dt="2024-03-11T03:06:47.190" v="28" actId="1076"/>
          <ac:picMkLst>
            <pc:docMk/>
            <pc:sldMk cId="2569544364" sldId="256"/>
            <ac:picMk id="17" creationId="{C914FEF2-54E2-4A05-8A2D-87C7A8DCDD25}"/>
          </ac:picMkLst>
        </pc:picChg>
        <pc:picChg chg="add mod">
          <ac:chgData name="真由美 茅根" userId="6dc83b4166d8b785" providerId="LiveId" clId="{EE6F354B-AED7-458F-A11D-1E17370D5AFD}" dt="2024-03-11T03:15:53.799" v="36" actId="1076"/>
          <ac:picMkLst>
            <pc:docMk/>
            <pc:sldMk cId="2569544364" sldId="256"/>
            <ac:picMk id="19" creationId="{AB3B5B2B-6E65-F8CA-F86E-A6EBA156C438}"/>
          </ac:picMkLst>
        </pc:picChg>
      </pc:sldChg>
      <pc:sldChg chg="modSp mod ord">
        <pc:chgData name="真由美 茅根" userId="6dc83b4166d8b785" providerId="LiveId" clId="{EE6F354B-AED7-458F-A11D-1E17370D5AFD}" dt="2024-03-12T06:34:16.646" v="4348"/>
        <pc:sldMkLst>
          <pc:docMk/>
          <pc:sldMk cId="1414616643" sldId="263"/>
        </pc:sldMkLst>
        <pc:spChg chg="mod">
          <ac:chgData name="真由美 茅根" userId="6dc83b4166d8b785" providerId="LiveId" clId="{EE6F354B-AED7-458F-A11D-1E17370D5AFD}" dt="2024-03-11T06:35:06.851" v="2570" actId="20577"/>
          <ac:spMkLst>
            <pc:docMk/>
            <pc:sldMk cId="1414616643" sldId="263"/>
            <ac:spMk id="2" creationId="{90B0BC8E-8F19-462F-9B10-C0D40BAFD3EA}"/>
          </ac:spMkLst>
        </pc:spChg>
        <pc:spChg chg="mod">
          <ac:chgData name="真由美 茅根" userId="6dc83b4166d8b785" providerId="LiveId" clId="{EE6F354B-AED7-458F-A11D-1E17370D5AFD}" dt="2024-03-11T07:48:46.558" v="2882" actId="13926"/>
          <ac:spMkLst>
            <pc:docMk/>
            <pc:sldMk cId="1414616643" sldId="263"/>
            <ac:spMk id="22" creationId="{1D5DE295-9C96-4C07-9100-4DC9AFD1B7D4}"/>
          </ac:spMkLst>
        </pc:spChg>
      </pc:sldChg>
      <pc:sldChg chg="addSp modSp mod">
        <pc:chgData name="真由美 茅根" userId="6dc83b4166d8b785" providerId="LiveId" clId="{EE6F354B-AED7-458F-A11D-1E17370D5AFD}" dt="2024-03-12T08:04:32.459" v="4605" actId="20577"/>
        <pc:sldMkLst>
          <pc:docMk/>
          <pc:sldMk cId="1036586597" sldId="268"/>
        </pc:sldMkLst>
        <pc:spChg chg="add mod">
          <ac:chgData name="真由美 茅根" userId="6dc83b4166d8b785" providerId="LiveId" clId="{EE6F354B-AED7-458F-A11D-1E17370D5AFD}" dt="2024-03-12T08:04:32.459" v="4605" actId="20577"/>
          <ac:spMkLst>
            <pc:docMk/>
            <pc:sldMk cId="1036586597" sldId="268"/>
            <ac:spMk id="2" creationId="{09CBB297-39EA-AD43-79BB-7E5EBF7D8F2D}"/>
          </ac:spMkLst>
        </pc:spChg>
      </pc:sldChg>
      <pc:sldChg chg="addSp delSp modSp mod ord">
        <pc:chgData name="真由美 茅根" userId="6dc83b4166d8b785" providerId="LiveId" clId="{EE6F354B-AED7-458F-A11D-1E17370D5AFD}" dt="2024-03-12T06:37:49.438" v="4396" actId="692"/>
        <pc:sldMkLst>
          <pc:docMk/>
          <pc:sldMk cId="1997760438" sldId="272"/>
        </pc:sldMkLst>
        <pc:spChg chg="mod">
          <ac:chgData name="真由美 茅根" userId="6dc83b4166d8b785" providerId="LiveId" clId="{EE6F354B-AED7-458F-A11D-1E17370D5AFD}" dt="2024-03-12T06:37:31.926" v="4394" actId="14100"/>
          <ac:spMkLst>
            <pc:docMk/>
            <pc:sldMk cId="1997760438" sldId="272"/>
            <ac:spMk id="3" creationId="{D09A8140-8022-4CE1-8F88-C2E8A87C578C}"/>
          </ac:spMkLst>
        </pc:spChg>
        <pc:spChg chg="add del mod">
          <ac:chgData name="真由美 茅根" userId="6dc83b4166d8b785" providerId="LiveId" clId="{EE6F354B-AED7-458F-A11D-1E17370D5AFD}" dt="2024-03-12T06:35:15.435" v="4352" actId="11529"/>
          <ac:spMkLst>
            <pc:docMk/>
            <pc:sldMk cId="1997760438" sldId="272"/>
            <ac:spMk id="6" creationId="{6D06D238-403A-CEFA-5897-8D4A51BDB047}"/>
          </ac:spMkLst>
        </pc:spChg>
        <pc:spChg chg="del">
          <ac:chgData name="真由美 茅根" userId="6dc83b4166d8b785" providerId="LiveId" clId="{EE6F354B-AED7-458F-A11D-1E17370D5AFD}" dt="2024-03-11T08:09:05.686" v="2978" actId="21"/>
          <ac:spMkLst>
            <pc:docMk/>
            <pc:sldMk cId="1997760438" sldId="272"/>
            <ac:spMk id="8" creationId="{B0CF04C4-B06F-4E0D-9F36-74B2E31FFA0E}"/>
          </ac:spMkLst>
        </pc:spChg>
        <pc:spChg chg="add mod">
          <ac:chgData name="真由美 茅根" userId="6dc83b4166d8b785" providerId="LiveId" clId="{EE6F354B-AED7-458F-A11D-1E17370D5AFD}" dt="2024-03-12T06:37:49.438" v="4396" actId="692"/>
          <ac:spMkLst>
            <pc:docMk/>
            <pc:sldMk cId="1997760438" sldId="272"/>
            <ac:spMk id="8" creationId="{BE9B6702-9204-9F79-973D-28C81CBFFEC6}"/>
          </ac:spMkLst>
        </pc:spChg>
        <pc:spChg chg="add mod">
          <ac:chgData name="真由美 茅根" userId="6dc83b4166d8b785" providerId="LiveId" clId="{EE6F354B-AED7-458F-A11D-1E17370D5AFD}" dt="2024-03-12T06:37:35.783" v="4395" actId="1076"/>
          <ac:spMkLst>
            <pc:docMk/>
            <pc:sldMk cId="1997760438" sldId="272"/>
            <ac:spMk id="9" creationId="{272F8122-8997-5A37-50FA-A310D66D4362}"/>
          </ac:spMkLst>
        </pc:spChg>
        <pc:spChg chg="del">
          <ac:chgData name="真由美 茅根" userId="6dc83b4166d8b785" providerId="LiveId" clId="{EE6F354B-AED7-458F-A11D-1E17370D5AFD}" dt="2024-03-11T08:09:08.614" v="2979" actId="21"/>
          <ac:spMkLst>
            <pc:docMk/>
            <pc:sldMk cId="1997760438" sldId="272"/>
            <ac:spMk id="9" creationId="{B256ED47-7985-40B8-8912-AF5861D2B570}"/>
          </ac:spMkLst>
        </pc:spChg>
        <pc:spChg chg="mod">
          <ac:chgData name="真由美 茅根" userId="6dc83b4166d8b785" providerId="LiveId" clId="{EE6F354B-AED7-458F-A11D-1E17370D5AFD}" dt="2024-03-11T08:08:35.179" v="2977" actId="20577"/>
          <ac:spMkLst>
            <pc:docMk/>
            <pc:sldMk cId="1997760438" sldId="272"/>
            <ac:spMk id="13" creationId="{8964C297-1B8D-4093-9464-0D2E8A1DC320}"/>
          </ac:spMkLst>
        </pc:spChg>
      </pc:sldChg>
      <pc:sldChg chg="modSp mod">
        <pc:chgData name="真由美 茅根" userId="6dc83b4166d8b785" providerId="LiveId" clId="{EE6F354B-AED7-458F-A11D-1E17370D5AFD}" dt="2024-03-12T07:25:11.482" v="4481" actId="400"/>
        <pc:sldMkLst>
          <pc:docMk/>
          <pc:sldMk cId="4288458932" sldId="274"/>
        </pc:sldMkLst>
        <pc:spChg chg="mod">
          <ac:chgData name="真由美 茅根" userId="6dc83b4166d8b785" providerId="LiveId" clId="{EE6F354B-AED7-458F-A11D-1E17370D5AFD}" dt="2024-03-12T07:25:11.482" v="4481" actId="400"/>
          <ac:spMkLst>
            <pc:docMk/>
            <pc:sldMk cId="4288458932" sldId="274"/>
            <ac:spMk id="3" creationId="{2EDF5B88-6C3A-4098-9FCD-BFAA298D50F8}"/>
          </ac:spMkLst>
        </pc:spChg>
        <pc:spChg chg="mod">
          <ac:chgData name="真由美 茅根" userId="6dc83b4166d8b785" providerId="LiveId" clId="{EE6F354B-AED7-458F-A11D-1E17370D5AFD}" dt="2024-03-12T07:16:59.170" v="4480" actId="20577"/>
          <ac:spMkLst>
            <pc:docMk/>
            <pc:sldMk cId="4288458932" sldId="274"/>
            <ac:spMk id="7" creationId="{E4C5067A-4E72-4BA9-AB20-67D28EF131B8}"/>
          </ac:spMkLst>
        </pc:spChg>
      </pc:sldChg>
      <pc:sldChg chg="ord">
        <pc:chgData name="真由美 茅根" userId="6dc83b4166d8b785" providerId="LiveId" clId="{EE6F354B-AED7-458F-A11D-1E17370D5AFD}" dt="2024-03-11T07:49:31.660" v="2889"/>
        <pc:sldMkLst>
          <pc:docMk/>
          <pc:sldMk cId="2039461897" sldId="275"/>
        </pc:sldMkLst>
      </pc:sldChg>
      <pc:sldChg chg="modSp mod">
        <pc:chgData name="真由美 茅根" userId="6dc83b4166d8b785" providerId="LiveId" clId="{EE6F354B-AED7-458F-A11D-1E17370D5AFD}" dt="2024-03-12T07:12:28.639" v="4475" actId="20577"/>
        <pc:sldMkLst>
          <pc:docMk/>
          <pc:sldMk cId="1643210383" sldId="276"/>
        </pc:sldMkLst>
        <pc:spChg chg="mod">
          <ac:chgData name="真由美 茅根" userId="6dc83b4166d8b785" providerId="LiveId" clId="{EE6F354B-AED7-458F-A11D-1E17370D5AFD}" dt="2024-03-12T07:12:28.639" v="4475" actId="20577"/>
          <ac:spMkLst>
            <pc:docMk/>
            <pc:sldMk cId="1643210383" sldId="276"/>
            <ac:spMk id="7" creationId="{648F65AE-49AD-4E9A-AE83-B3F3E3E10924}"/>
          </ac:spMkLst>
        </pc:spChg>
        <pc:graphicFrameChg chg="modGraphic">
          <ac:chgData name="真由美 茅根" userId="6dc83b4166d8b785" providerId="LiveId" clId="{EE6F354B-AED7-458F-A11D-1E17370D5AFD}" dt="2024-03-12T07:10:37.528" v="4465" actId="20577"/>
          <ac:graphicFrameMkLst>
            <pc:docMk/>
            <pc:sldMk cId="1643210383" sldId="276"/>
            <ac:graphicFrameMk id="6" creationId="{99E3916B-D414-4528-BE55-11901B310BEC}"/>
          </ac:graphicFrameMkLst>
        </pc:graphicFrameChg>
      </pc:sldChg>
      <pc:sldChg chg="addSp delSp modSp mod">
        <pc:chgData name="真由美 茅根" userId="6dc83b4166d8b785" providerId="LiveId" clId="{EE6F354B-AED7-458F-A11D-1E17370D5AFD}" dt="2024-03-11T07:49:14.351" v="2885" actId="6549"/>
        <pc:sldMkLst>
          <pc:docMk/>
          <pc:sldMk cId="477483332" sldId="277"/>
        </pc:sldMkLst>
        <pc:spChg chg="mod">
          <ac:chgData name="真由美 茅根" userId="6dc83b4166d8b785" providerId="LiveId" clId="{EE6F354B-AED7-458F-A11D-1E17370D5AFD}" dt="2024-03-11T07:49:14.351" v="2885" actId="6549"/>
          <ac:spMkLst>
            <pc:docMk/>
            <pc:sldMk cId="477483332" sldId="277"/>
            <ac:spMk id="7" creationId="{8A78D974-C896-4FC2-9EFA-5BD8F4C0872E}"/>
          </ac:spMkLst>
        </pc:spChg>
        <pc:picChg chg="del">
          <ac:chgData name="真由美 茅根" userId="6dc83b4166d8b785" providerId="LiveId" clId="{EE6F354B-AED7-458F-A11D-1E17370D5AFD}" dt="2024-03-11T06:47:10.025" v="2723" actId="21"/>
          <ac:picMkLst>
            <pc:docMk/>
            <pc:sldMk cId="477483332" sldId="277"/>
            <ac:picMk id="4" creationId="{9CE57F09-C6FE-EBEF-824C-B184BD0F3153}"/>
          </ac:picMkLst>
        </pc:picChg>
        <pc:picChg chg="add mod">
          <ac:chgData name="真由美 茅根" userId="6dc83b4166d8b785" providerId="LiveId" clId="{EE6F354B-AED7-458F-A11D-1E17370D5AFD}" dt="2024-03-11T06:47:57.606" v="2726" actId="1076"/>
          <ac:picMkLst>
            <pc:docMk/>
            <pc:sldMk cId="477483332" sldId="277"/>
            <ac:picMk id="6" creationId="{0F7A1602-E0F4-FB6C-272D-236EDA91EDAC}"/>
          </ac:picMkLst>
        </pc:picChg>
      </pc:sldChg>
      <pc:sldChg chg="modSp mod">
        <pc:chgData name="真由美 茅根" userId="6dc83b4166d8b785" providerId="LiveId" clId="{EE6F354B-AED7-458F-A11D-1E17370D5AFD}" dt="2024-03-11T08:03:11.208" v="2955" actId="20577"/>
        <pc:sldMkLst>
          <pc:docMk/>
          <pc:sldMk cId="4017481949" sldId="278"/>
        </pc:sldMkLst>
        <pc:spChg chg="mod">
          <ac:chgData name="真由美 茅根" userId="6dc83b4166d8b785" providerId="LiveId" clId="{EE6F354B-AED7-458F-A11D-1E17370D5AFD}" dt="2024-03-11T08:03:11.208" v="2955" actId="20577"/>
          <ac:spMkLst>
            <pc:docMk/>
            <pc:sldMk cId="4017481949" sldId="278"/>
            <ac:spMk id="10" creationId="{CB415159-23BD-4563-B52D-8D56975252B9}"/>
          </ac:spMkLst>
        </pc:spChg>
        <pc:spChg chg="mod">
          <ac:chgData name="真由美 茅根" userId="6dc83b4166d8b785" providerId="LiveId" clId="{EE6F354B-AED7-458F-A11D-1E17370D5AFD}" dt="2024-03-11T07:54:07.826" v="2927" actId="20577"/>
          <ac:spMkLst>
            <pc:docMk/>
            <pc:sldMk cId="4017481949" sldId="278"/>
            <ac:spMk id="13" creationId="{C102DEED-AB94-477D-8BF9-6705F2FFD482}"/>
          </ac:spMkLst>
        </pc:spChg>
      </pc:sldChg>
      <pc:sldChg chg="modSp mod">
        <pc:chgData name="真由美 茅根" userId="6dc83b4166d8b785" providerId="LiveId" clId="{EE6F354B-AED7-458F-A11D-1E17370D5AFD}" dt="2024-03-11T08:06:51.028" v="2963" actId="20577"/>
        <pc:sldMkLst>
          <pc:docMk/>
          <pc:sldMk cId="3783296619" sldId="280"/>
        </pc:sldMkLst>
        <pc:spChg chg="mod">
          <ac:chgData name="真由美 茅根" userId="6dc83b4166d8b785" providerId="LiveId" clId="{EE6F354B-AED7-458F-A11D-1E17370D5AFD}" dt="2024-03-11T08:06:51.028" v="2963" actId="20577"/>
          <ac:spMkLst>
            <pc:docMk/>
            <pc:sldMk cId="3783296619" sldId="280"/>
            <ac:spMk id="7" creationId="{3009DBC5-6A24-4422-B6DD-3FFD58984A83}"/>
          </ac:spMkLst>
        </pc:spChg>
      </pc:sldChg>
      <pc:sldChg chg="addSp modSp mod">
        <pc:chgData name="真由美 茅根" userId="6dc83b4166d8b785" providerId="LiveId" clId="{EE6F354B-AED7-458F-A11D-1E17370D5AFD}" dt="2024-03-12T06:41:27.924" v="4413" actId="14100"/>
        <pc:sldMkLst>
          <pc:docMk/>
          <pc:sldMk cId="3040777594" sldId="282"/>
        </pc:sldMkLst>
        <pc:spChg chg="add mod">
          <ac:chgData name="真由美 茅根" userId="6dc83b4166d8b785" providerId="LiveId" clId="{EE6F354B-AED7-458F-A11D-1E17370D5AFD}" dt="2024-03-12T06:41:27.924" v="4413" actId="14100"/>
          <ac:spMkLst>
            <pc:docMk/>
            <pc:sldMk cId="3040777594" sldId="282"/>
            <ac:spMk id="4" creationId="{C75BEDE0-DF48-A3FA-4D29-0FE893215536}"/>
          </ac:spMkLst>
        </pc:spChg>
        <pc:spChg chg="mod">
          <ac:chgData name="真由美 茅根" userId="6dc83b4166d8b785" providerId="LiveId" clId="{EE6F354B-AED7-458F-A11D-1E17370D5AFD}" dt="2024-03-11T08:13:45.018" v="3001" actId="20577"/>
          <ac:spMkLst>
            <pc:docMk/>
            <pc:sldMk cId="3040777594" sldId="282"/>
            <ac:spMk id="11" creationId="{078290DE-F61F-4C68-A101-0825502EF1C3}"/>
          </ac:spMkLst>
        </pc:spChg>
        <pc:picChg chg="add mod">
          <ac:chgData name="真由美 茅根" userId="6dc83b4166d8b785" providerId="LiveId" clId="{EE6F354B-AED7-458F-A11D-1E17370D5AFD}" dt="2024-03-12T06:40:58.794" v="4399" actId="1076"/>
          <ac:picMkLst>
            <pc:docMk/>
            <pc:sldMk cId="3040777594" sldId="282"/>
            <ac:picMk id="3" creationId="{984C5D74-9EF0-F531-07D5-93703A8B9196}"/>
          </ac:picMkLst>
        </pc:picChg>
      </pc:sldChg>
      <pc:sldChg chg="modSp mod">
        <pc:chgData name="真由美 茅根" userId="6dc83b4166d8b785" providerId="LiveId" clId="{EE6F354B-AED7-458F-A11D-1E17370D5AFD}" dt="2024-03-11T08:18:44.507" v="3062" actId="20577"/>
        <pc:sldMkLst>
          <pc:docMk/>
          <pc:sldMk cId="1233050857" sldId="283"/>
        </pc:sldMkLst>
        <pc:spChg chg="mod">
          <ac:chgData name="真由美 茅根" userId="6dc83b4166d8b785" providerId="LiveId" clId="{EE6F354B-AED7-458F-A11D-1E17370D5AFD}" dt="2024-03-11T08:18:44.507" v="3062" actId="20577"/>
          <ac:spMkLst>
            <pc:docMk/>
            <pc:sldMk cId="1233050857" sldId="283"/>
            <ac:spMk id="11" creationId="{C2A8D7C4-0AA3-4C90-8312-8AE5140B56FF}"/>
          </ac:spMkLst>
        </pc:spChg>
        <pc:spChg chg="mod">
          <ac:chgData name="真由美 茅根" userId="6dc83b4166d8b785" providerId="LiveId" clId="{EE6F354B-AED7-458F-A11D-1E17370D5AFD}" dt="2024-03-11T08:18:13.394" v="3055" actId="1076"/>
          <ac:spMkLst>
            <pc:docMk/>
            <pc:sldMk cId="1233050857" sldId="283"/>
            <ac:spMk id="18" creationId="{3865954F-FA19-4235-AE9D-B5397F667ADA}"/>
          </ac:spMkLst>
        </pc:spChg>
      </pc:sldChg>
      <pc:sldChg chg="modSp mod">
        <pc:chgData name="真由美 茅根" userId="6dc83b4166d8b785" providerId="LiveId" clId="{EE6F354B-AED7-458F-A11D-1E17370D5AFD}" dt="2024-03-11T08:15:00.257" v="3029" actId="20577"/>
        <pc:sldMkLst>
          <pc:docMk/>
          <pc:sldMk cId="964112912" sldId="284"/>
        </pc:sldMkLst>
        <pc:spChg chg="mod">
          <ac:chgData name="真由美 茅根" userId="6dc83b4166d8b785" providerId="LiveId" clId="{EE6F354B-AED7-458F-A11D-1E17370D5AFD}" dt="2024-03-11T08:15:00.257" v="3029" actId="20577"/>
          <ac:spMkLst>
            <pc:docMk/>
            <pc:sldMk cId="964112912" sldId="284"/>
            <ac:spMk id="13" creationId="{9ABF80A5-09F7-4AA0-9295-3D1EF43FA86D}"/>
          </ac:spMkLst>
        </pc:spChg>
      </pc:sldChg>
      <pc:sldChg chg="modSp mod">
        <pc:chgData name="真由美 茅根" userId="6dc83b4166d8b785" providerId="LiveId" clId="{EE6F354B-AED7-458F-A11D-1E17370D5AFD}" dt="2024-03-12T06:44:44.904" v="4439" actId="20577"/>
        <pc:sldMkLst>
          <pc:docMk/>
          <pc:sldMk cId="4162752915" sldId="285"/>
        </pc:sldMkLst>
        <pc:spChg chg="mod">
          <ac:chgData name="真由美 茅根" userId="6dc83b4166d8b785" providerId="LiveId" clId="{EE6F354B-AED7-458F-A11D-1E17370D5AFD}" dt="2024-03-12T06:42:08.916" v="4430" actId="14100"/>
          <ac:spMkLst>
            <pc:docMk/>
            <pc:sldMk cId="4162752915" sldId="285"/>
            <ac:spMk id="4" creationId="{B766BD95-0880-4955-AB82-9DA0105E32E3}"/>
          </ac:spMkLst>
        </pc:spChg>
        <pc:spChg chg="mod">
          <ac:chgData name="真由美 茅根" userId="6dc83b4166d8b785" providerId="LiveId" clId="{EE6F354B-AED7-458F-A11D-1E17370D5AFD}" dt="2024-03-12T06:44:44.904" v="4439" actId="20577"/>
          <ac:spMkLst>
            <pc:docMk/>
            <pc:sldMk cId="4162752915" sldId="285"/>
            <ac:spMk id="11" creationId="{75CA8377-F399-4685-BE08-66263B551319}"/>
          </ac:spMkLst>
        </pc:spChg>
      </pc:sldChg>
      <pc:sldChg chg="addSp modSp mod">
        <pc:chgData name="真由美 茅根" userId="6dc83b4166d8b785" providerId="LiveId" clId="{EE6F354B-AED7-458F-A11D-1E17370D5AFD}" dt="2024-03-12T07:35:28.641" v="4504" actId="1076"/>
        <pc:sldMkLst>
          <pc:docMk/>
          <pc:sldMk cId="1621060762" sldId="288"/>
        </pc:sldMkLst>
        <pc:spChg chg="add mod">
          <ac:chgData name="真由美 茅根" userId="6dc83b4166d8b785" providerId="LiveId" clId="{EE6F354B-AED7-458F-A11D-1E17370D5AFD}" dt="2024-03-12T07:35:28.641" v="4504" actId="1076"/>
          <ac:spMkLst>
            <pc:docMk/>
            <pc:sldMk cId="1621060762" sldId="288"/>
            <ac:spMk id="3" creationId="{1835F3EA-5E91-99C9-B983-0C536FE27114}"/>
          </ac:spMkLst>
        </pc:spChg>
        <pc:spChg chg="mod">
          <ac:chgData name="真由美 茅根" userId="6dc83b4166d8b785" providerId="LiveId" clId="{EE6F354B-AED7-458F-A11D-1E17370D5AFD}" dt="2024-03-12T07:33:11.673" v="4491" actId="20577"/>
          <ac:spMkLst>
            <pc:docMk/>
            <pc:sldMk cId="1621060762" sldId="288"/>
            <ac:spMk id="4" creationId="{B766BD95-0880-4955-AB82-9DA0105E32E3}"/>
          </ac:spMkLst>
        </pc:spChg>
        <pc:spChg chg="mod">
          <ac:chgData name="真由美 茅根" userId="6dc83b4166d8b785" providerId="LiveId" clId="{EE6F354B-AED7-458F-A11D-1E17370D5AFD}" dt="2024-03-12T07:35:15.992" v="4501" actId="20577"/>
          <ac:spMkLst>
            <pc:docMk/>
            <pc:sldMk cId="1621060762" sldId="288"/>
            <ac:spMk id="15" creationId="{413009C1-9B6C-4E8F-A803-776ECEF1B7FF}"/>
          </ac:spMkLst>
        </pc:spChg>
      </pc:sldChg>
      <pc:sldChg chg="modSp del mod ord">
        <pc:chgData name="真由美 茅根" userId="6dc83b4166d8b785" providerId="LiveId" clId="{EE6F354B-AED7-458F-A11D-1E17370D5AFD}" dt="2024-03-11T06:48:25.546" v="2727" actId="2696"/>
        <pc:sldMkLst>
          <pc:docMk/>
          <pc:sldMk cId="1497188635" sldId="291"/>
        </pc:sldMkLst>
        <pc:spChg chg="mod">
          <ac:chgData name="真由美 茅根" userId="6dc83b4166d8b785" providerId="LiveId" clId="{EE6F354B-AED7-458F-A11D-1E17370D5AFD}" dt="2024-03-11T06:38:15.298" v="2627" actId="20577"/>
          <ac:spMkLst>
            <pc:docMk/>
            <pc:sldMk cId="1497188635" sldId="291"/>
            <ac:spMk id="14" creationId="{C5F4F96B-7BD8-45D7-AB69-3DE0010B60A9}"/>
          </ac:spMkLst>
        </pc:spChg>
      </pc:sldChg>
      <pc:sldChg chg="addSp delSp modSp mod">
        <pc:chgData name="真由美 茅根" userId="6dc83b4166d8b785" providerId="LiveId" clId="{EE6F354B-AED7-458F-A11D-1E17370D5AFD}" dt="2024-03-12T08:09:30.510" v="4643" actId="27636"/>
        <pc:sldMkLst>
          <pc:docMk/>
          <pc:sldMk cId="39668486" sldId="295"/>
        </pc:sldMkLst>
        <pc:spChg chg="del">
          <ac:chgData name="真由美 茅根" userId="6dc83b4166d8b785" providerId="LiveId" clId="{EE6F354B-AED7-458F-A11D-1E17370D5AFD}" dt="2024-03-12T07:40:41.671" v="4511" actId="21"/>
          <ac:spMkLst>
            <pc:docMk/>
            <pc:sldMk cId="39668486" sldId="295"/>
            <ac:spMk id="2" creationId="{0C050347-E14A-48D5-BE55-2455A130FF0D}"/>
          </ac:spMkLst>
        </pc:spChg>
        <pc:spChg chg="add mod">
          <ac:chgData name="真由美 茅根" userId="6dc83b4166d8b785" providerId="LiveId" clId="{EE6F354B-AED7-458F-A11D-1E17370D5AFD}" dt="2024-03-12T07:44:11.527" v="4584" actId="1036"/>
          <ac:spMkLst>
            <pc:docMk/>
            <pc:sldMk cId="39668486" sldId="295"/>
            <ac:spMk id="5" creationId="{D63178D0-BA93-715C-FE68-BA4FFB76A149}"/>
          </ac:spMkLst>
        </pc:spChg>
        <pc:spChg chg="mod">
          <ac:chgData name="真由美 茅根" userId="6dc83b4166d8b785" providerId="LiveId" clId="{EE6F354B-AED7-458F-A11D-1E17370D5AFD}" dt="2024-03-12T08:09:30.510" v="4643" actId="27636"/>
          <ac:spMkLst>
            <pc:docMk/>
            <pc:sldMk cId="39668486" sldId="295"/>
            <ac:spMk id="9" creationId="{4336E9E0-E5B5-4A09-B2E3-0E454CF123F0}"/>
          </ac:spMkLst>
        </pc:spChg>
        <pc:spChg chg="del">
          <ac:chgData name="真由美 茅根" userId="6dc83b4166d8b785" providerId="LiveId" clId="{EE6F354B-AED7-458F-A11D-1E17370D5AFD}" dt="2024-03-12T07:40:09.684" v="4506" actId="21"/>
          <ac:spMkLst>
            <pc:docMk/>
            <pc:sldMk cId="39668486" sldId="295"/>
            <ac:spMk id="11" creationId="{6F17F3A2-17CC-4A6F-8B92-BB564D5B1069}"/>
          </ac:spMkLst>
        </pc:spChg>
        <pc:graphicFrameChg chg="mod">
          <ac:chgData name="真由美 茅根" userId="6dc83b4166d8b785" providerId="LiveId" clId="{EE6F354B-AED7-458F-A11D-1E17370D5AFD}" dt="2024-03-12T07:43:42.133" v="4573" actId="1076"/>
          <ac:graphicFrameMkLst>
            <pc:docMk/>
            <pc:sldMk cId="39668486" sldId="295"/>
            <ac:graphicFrameMk id="4" creationId="{50FDB800-68EB-417A-A3AE-E1E5BD6DDE85}"/>
          </ac:graphicFrameMkLst>
        </pc:graphicFrameChg>
        <pc:picChg chg="del">
          <ac:chgData name="真由美 茅根" userId="6dc83b4166d8b785" providerId="LiveId" clId="{EE6F354B-AED7-458F-A11D-1E17370D5AFD}" dt="2024-03-12T08:07:39.589" v="4606" actId="21"/>
          <ac:picMkLst>
            <pc:docMk/>
            <pc:sldMk cId="39668486" sldId="295"/>
            <ac:picMk id="6" creationId="{C61A3AB8-F714-E6FE-615F-02F917BC5A2C}"/>
          </ac:picMkLst>
        </pc:picChg>
        <pc:picChg chg="add mod">
          <ac:chgData name="真由美 茅根" userId="6dc83b4166d8b785" providerId="LiveId" clId="{EE6F354B-AED7-458F-A11D-1E17370D5AFD}" dt="2024-03-12T08:08:50.972" v="4641" actId="692"/>
          <ac:picMkLst>
            <pc:docMk/>
            <pc:sldMk cId="39668486" sldId="295"/>
            <ac:picMk id="8" creationId="{CC9225C9-FC56-F2C7-E4EC-8BC47D66FE8B}"/>
          </ac:picMkLst>
        </pc:picChg>
      </pc:sldChg>
      <pc:sldChg chg="modSp mod">
        <pc:chgData name="真由美 茅根" userId="6dc83b4166d8b785" providerId="LiveId" clId="{EE6F354B-AED7-458F-A11D-1E17370D5AFD}" dt="2024-03-12T07:31:46.218" v="4486" actId="20577"/>
        <pc:sldMkLst>
          <pc:docMk/>
          <pc:sldMk cId="3396106913" sldId="297"/>
        </pc:sldMkLst>
        <pc:spChg chg="mod">
          <ac:chgData name="真由美 茅根" userId="6dc83b4166d8b785" providerId="LiveId" clId="{EE6F354B-AED7-458F-A11D-1E17370D5AFD}" dt="2024-03-12T07:31:46.218" v="4486" actId="20577"/>
          <ac:spMkLst>
            <pc:docMk/>
            <pc:sldMk cId="3396106913" sldId="297"/>
            <ac:spMk id="7" creationId="{E4C5067A-4E72-4BA9-AB20-67D28EF131B8}"/>
          </ac:spMkLst>
        </pc:spChg>
      </pc:sldChg>
      <pc:sldChg chg="addSp delSp modSp new mod">
        <pc:chgData name="真由美 茅根" userId="6dc83b4166d8b785" providerId="LiveId" clId="{EE6F354B-AED7-458F-A11D-1E17370D5AFD}" dt="2024-03-11T06:36:04.677" v="2616" actId="20577"/>
        <pc:sldMkLst>
          <pc:docMk/>
          <pc:sldMk cId="4097370171" sldId="298"/>
        </pc:sldMkLst>
        <pc:spChg chg="del">
          <ac:chgData name="真由美 茅根" userId="6dc83b4166d8b785" providerId="LiveId" clId="{EE6F354B-AED7-458F-A11D-1E17370D5AFD}" dt="2024-03-11T03:24:37.498" v="40"/>
          <ac:spMkLst>
            <pc:docMk/>
            <pc:sldMk cId="4097370171" sldId="298"/>
            <ac:spMk id="2" creationId="{42FBB2D7-5065-239E-CCA4-377E3925BEF4}"/>
          </ac:spMkLst>
        </pc:spChg>
        <pc:spChg chg="del">
          <ac:chgData name="真由美 茅根" userId="6dc83b4166d8b785" providerId="LiveId" clId="{EE6F354B-AED7-458F-A11D-1E17370D5AFD}" dt="2024-03-11T03:25:26.914" v="92" actId="21"/>
          <ac:spMkLst>
            <pc:docMk/>
            <pc:sldMk cId="4097370171" sldId="298"/>
            <ac:spMk id="3" creationId="{4FB20ECC-0283-ACD3-665E-09A1665A69BA}"/>
          </ac:spMkLst>
        </pc:spChg>
        <pc:spChg chg="add mod">
          <ac:chgData name="真由美 茅根" userId="6dc83b4166d8b785" providerId="LiveId" clId="{EE6F354B-AED7-458F-A11D-1E17370D5AFD}" dt="2024-03-11T03:16:28.720" v="39"/>
          <ac:spMkLst>
            <pc:docMk/>
            <pc:sldMk cId="4097370171" sldId="298"/>
            <ac:spMk id="6" creationId="{E5D6F08D-160F-9213-F92D-C670A2F35AF3}"/>
          </ac:spMkLst>
        </pc:spChg>
        <pc:spChg chg="add del mod">
          <ac:chgData name="真由美 茅根" userId="6dc83b4166d8b785" providerId="LiveId" clId="{EE6F354B-AED7-458F-A11D-1E17370D5AFD}" dt="2024-03-11T03:24:56.273" v="42" actId="21"/>
          <ac:spMkLst>
            <pc:docMk/>
            <pc:sldMk cId="4097370171" sldId="298"/>
            <ac:spMk id="7" creationId="{19B85475-78F0-C7E3-13FA-0FB7FDD90D6E}"/>
          </ac:spMkLst>
        </pc:spChg>
        <pc:spChg chg="add mod">
          <ac:chgData name="真由美 茅根" userId="6dc83b4166d8b785" providerId="LiveId" clId="{EE6F354B-AED7-458F-A11D-1E17370D5AFD}" dt="2024-03-11T03:39:52.919" v="883" actId="6549"/>
          <ac:spMkLst>
            <pc:docMk/>
            <pc:sldMk cId="4097370171" sldId="298"/>
            <ac:spMk id="8" creationId="{17E9B539-324E-300F-CCAC-CD724DCF4887}"/>
          </ac:spMkLst>
        </pc:spChg>
        <pc:spChg chg="add del mod">
          <ac:chgData name="真由美 茅根" userId="6dc83b4166d8b785" providerId="LiveId" clId="{EE6F354B-AED7-458F-A11D-1E17370D5AFD}" dt="2024-03-11T03:25:00.341" v="43" actId="21"/>
          <ac:spMkLst>
            <pc:docMk/>
            <pc:sldMk cId="4097370171" sldId="298"/>
            <ac:spMk id="10" creationId="{1F861154-00BE-3FF5-5D05-239D49D5129C}"/>
          </ac:spMkLst>
        </pc:spChg>
        <pc:spChg chg="add del mod">
          <ac:chgData name="真由美 茅根" userId="6dc83b4166d8b785" providerId="LiveId" clId="{EE6F354B-AED7-458F-A11D-1E17370D5AFD}" dt="2024-03-11T03:26:31.771" v="97"/>
          <ac:spMkLst>
            <pc:docMk/>
            <pc:sldMk cId="4097370171" sldId="298"/>
            <ac:spMk id="11" creationId="{DE529DA2-3291-5C42-23CD-B872C53BD095}"/>
          </ac:spMkLst>
        </pc:spChg>
        <pc:spChg chg="add mod">
          <ac:chgData name="真由美 茅根" userId="6dc83b4166d8b785" providerId="LiveId" clId="{EE6F354B-AED7-458F-A11D-1E17370D5AFD}" dt="2024-03-11T04:04:23.623" v="1482" actId="1076"/>
          <ac:spMkLst>
            <pc:docMk/>
            <pc:sldMk cId="4097370171" sldId="298"/>
            <ac:spMk id="12" creationId="{58D17D91-D057-C80A-97DA-27CA3C850269}"/>
          </ac:spMkLst>
        </pc:spChg>
        <pc:spChg chg="add del mod">
          <ac:chgData name="真由美 茅根" userId="6dc83b4166d8b785" providerId="LiveId" clId="{EE6F354B-AED7-458F-A11D-1E17370D5AFD}" dt="2024-03-11T03:42:17.199" v="910" actId="21"/>
          <ac:spMkLst>
            <pc:docMk/>
            <pc:sldMk cId="4097370171" sldId="298"/>
            <ac:spMk id="13" creationId="{8FAFE49F-B988-1913-B46A-A526D3AE71FC}"/>
          </ac:spMkLst>
        </pc:spChg>
        <pc:spChg chg="add del mod">
          <ac:chgData name="真由美 茅根" userId="6dc83b4166d8b785" providerId="LiveId" clId="{EE6F354B-AED7-458F-A11D-1E17370D5AFD}" dt="2024-03-11T03:42:20.436" v="911" actId="21"/>
          <ac:spMkLst>
            <pc:docMk/>
            <pc:sldMk cId="4097370171" sldId="298"/>
            <ac:spMk id="14" creationId="{5029A0EF-71CA-D1C8-BD20-7CBA573A736B}"/>
          </ac:spMkLst>
        </pc:spChg>
        <pc:spChg chg="add del mod">
          <ac:chgData name="真由美 茅根" userId="6dc83b4166d8b785" providerId="LiveId" clId="{EE6F354B-AED7-458F-A11D-1E17370D5AFD}" dt="2024-03-11T03:42:25.517" v="912" actId="21"/>
          <ac:spMkLst>
            <pc:docMk/>
            <pc:sldMk cId="4097370171" sldId="298"/>
            <ac:spMk id="15" creationId="{F4B3E4FE-A396-F2B8-1DFF-2D81718040BC}"/>
          </ac:spMkLst>
        </pc:spChg>
        <pc:spChg chg="add del mod">
          <ac:chgData name="真由美 茅根" userId="6dc83b4166d8b785" providerId="LiveId" clId="{EE6F354B-AED7-458F-A11D-1E17370D5AFD}" dt="2024-03-11T03:42:27.952" v="913" actId="21"/>
          <ac:spMkLst>
            <pc:docMk/>
            <pc:sldMk cId="4097370171" sldId="298"/>
            <ac:spMk id="16" creationId="{2ACADAEC-8D24-9EE5-83D2-FD3C33CCEC0F}"/>
          </ac:spMkLst>
        </pc:spChg>
        <pc:spChg chg="add del mod">
          <ac:chgData name="真由美 茅根" userId="6dc83b4166d8b785" providerId="LiveId" clId="{EE6F354B-AED7-458F-A11D-1E17370D5AFD}" dt="2024-03-11T03:42:31.534" v="914" actId="21"/>
          <ac:spMkLst>
            <pc:docMk/>
            <pc:sldMk cId="4097370171" sldId="298"/>
            <ac:spMk id="17" creationId="{E9A47ACB-C07C-5ABB-612C-8F35043C176E}"/>
          </ac:spMkLst>
        </pc:spChg>
        <pc:spChg chg="add mod">
          <ac:chgData name="真由美 茅根" userId="6dc83b4166d8b785" providerId="LiveId" clId="{EE6F354B-AED7-458F-A11D-1E17370D5AFD}" dt="2024-03-11T06:36:04.677" v="2616" actId="20577"/>
          <ac:spMkLst>
            <pc:docMk/>
            <pc:sldMk cId="4097370171" sldId="298"/>
            <ac:spMk id="18" creationId="{3EC0F5DF-D423-7126-9F25-4EC9940C3F87}"/>
          </ac:spMkLst>
        </pc:spChg>
        <pc:picChg chg="add del mod">
          <ac:chgData name="真由美 茅根" userId="6dc83b4166d8b785" providerId="LiveId" clId="{EE6F354B-AED7-458F-A11D-1E17370D5AFD}" dt="2024-03-11T04:05:39.817" v="1487" actId="21"/>
          <ac:picMkLst>
            <pc:docMk/>
            <pc:sldMk cId="4097370171" sldId="298"/>
            <ac:picMk id="19" creationId="{5A5F9199-A5BB-404C-5E29-12EFD3FC48DE}"/>
          </ac:picMkLst>
        </pc:picChg>
        <pc:cxnChg chg="add mod">
          <ac:chgData name="真由美 茅根" userId="6dc83b4166d8b785" providerId="LiveId" clId="{EE6F354B-AED7-458F-A11D-1E17370D5AFD}" dt="2024-03-11T03:16:19.779" v="38"/>
          <ac:cxnSpMkLst>
            <pc:docMk/>
            <pc:sldMk cId="4097370171" sldId="298"/>
            <ac:cxnSpMk id="5" creationId="{59C215AE-E883-9C15-113C-A12352EFD03D}"/>
          </ac:cxnSpMkLst>
        </pc:cxnChg>
      </pc:sldChg>
      <pc:sldChg chg="addSp delSp modSp add mod">
        <pc:chgData name="真由美 茅根" userId="6dc83b4166d8b785" providerId="LiveId" clId="{EE6F354B-AED7-458F-A11D-1E17370D5AFD}" dt="2024-03-12T06:33:50.607" v="4346" actId="14100"/>
        <pc:sldMkLst>
          <pc:docMk/>
          <pc:sldMk cId="3848312915" sldId="299"/>
        </pc:sldMkLst>
        <pc:spChg chg="add mod">
          <ac:chgData name="真由美 茅根" userId="6dc83b4166d8b785" providerId="LiveId" clId="{EE6F354B-AED7-458F-A11D-1E17370D5AFD}" dt="2024-03-11T06:37:16.015" v="2619" actId="14100"/>
          <ac:spMkLst>
            <pc:docMk/>
            <pc:sldMk cId="3848312915" sldId="299"/>
            <ac:spMk id="2" creationId="{BEBF79E6-CDE9-A620-C76B-68AF9CFEACEB}"/>
          </ac:spMkLst>
        </pc:spChg>
        <pc:spChg chg="add mod">
          <ac:chgData name="真由美 茅根" userId="6dc83b4166d8b785" providerId="LiveId" clId="{EE6F354B-AED7-458F-A11D-1E17370D5AFD}" dt="2024-03-12T06:21:35.605" v="3063" actId="767"/>
          <ac:spMkLst>
            <pc:docMk/>
            <pc:sldMk cId="3848312915" sldId="299"/>
            <ac:spMk id="3" creationId="{A4EBDA7F-EBC2-E530-50D3-E47862C5CF87}"/>
          </ac:spMkLst>
        </pc:spChg>
        <pc:spChg chg="add mod">
          <ac:chgData name="真由美 茅根" userId="6dc83b4166d8b785" providerId="LiveId" clId="{EE6F354B-AED7-458F-A11D-1E17370D5AFD}" dt="2024-03-12T06:33:50.607" v="4346" actId="14100"/>
          <ac:spMkLst>
            <pc:docMk/>
            <pc:sldMk cId="3848312915" sldId="299"/>
            <ac:spMk id="7" creationId="{DE3DBFA9-C4EB-005C-EA98-C4C972346136}"/>
          </ac:spMkLst>
        </pc:spChg>
        <pc:spChg chg="mod">
          <ac:chgData name="真由美 茅根" userId="6dc83b4166d8b785" providerId="LiveId" clId="{EE6F354B-AED7-458F-A11D-1E17370D5AFD}" dt="2024-03-11T06:33:06.731" v="2494" actId="6549"/>
          <ac:spMkLst>
            <pc:docMk/>
            <pc:sldMk cId="3848312915" sldId="299"/>
            <ac:spMk id="8" creationId="{17E9B539-324E-300F-CCAC-CD724DCF4887}"/>
          </ac:spMkLst>
        </pc:spChg>
        <pc:spChg chg="del">
          <ac:chgData name="真由美 茅根" userId="6dc83b4166d8b785" providerId="LiveId" clId="{EE6F354B-AED7-458F-A11D-1E17370D5AFD}" dt="2024-03-11T04:06:53.461" v="1545" actId="21"/>
          <ac:spMkLst>
            <pc:docMk/>
            <pc:sldMk cId="3848312915" sldId="299"/>
            <ac:spMk id="12" creationId="{58D17D91-D057-C80A-97DA-27CA3C850269}"/>
          </ac:spMkLst>
        </pc:spChg>
        <pc:spChg chg="del">
          <ac:chgData name="真由美 茅根" userId="6dc83b4166d8b785" providerId="LiveId" clId="{EE6F354B-AED7-458F-A11D-1E17370D5AFD}" dt="2024-03-11T04:06:49.349" v="1544" actId="21"/>
          <ac:spMkLst>
            <pc:docMk/>
            <pc:sldMk cId="3848312915" sldId="299"/>
            <ac:spMk id="13" creationId="{8FAFE49F-B988-1913-B46A-A526D3AE71FC}"/>
          </ac:spMkLst>
        </pc:spChg>
        <pc:spChg chg="del mod">
          <ac:chgData name="真由美 茅根" userId="6dc83b4166d8b785" providerId="LiveId" clId="{EE6F354B-AED7-458F-A11D-1E17370D5AFD}" dt="2024-03-11T04:06:47.227" v="1543" actId="21"/>
          <ac:spMkLst>
            <pc:docMk/>
            <pc:sldMk cId="3848312915" sldId="299"/>
            <ac:spMk id="14" creationId="{5029A0EF-71CA-D1C8-BD20-7CBA573A736B}"/>
          </ac:spMkLst>
        </pc:spChg>
        <pc:spChg chg="del">
          <ac:chgData name="真由美 茅根" userId="6dc83b4166d8b785" providerId="LiveId" clId="{EE6F354B-AED7-458F-A11D-1E17370D5AFD}" dt="2024-03-11T04:07:02.578" v="1546" actId="21"/>
          <ac:spMkLst>
            <pc:docMk/>
            <pc:sldMk cId="3848312915" sldId="299"/>
            <ac:spMk id="15" creationId="{F4B3E4FE-A396-F2B8-1DFF-2D81718040BC}"/>
          </ac:spMkLst>
        </pc:spChg>
        <pc:spChg chg="del">
          <ac:chgData name="真由美 茅根" userId="6dc83b4166d8b785" providerId="LiveId" clId="{EE6F354B-AED7-458F-A11D-1E17370D5AFD}" dt="2024-03-11T04:07:05.964" v="1547" actId="21"/>
          <ac:spMkLst>
            <pc:docMk/>
            <pc:sldMk cId="3848312915" sldId="299"/>
            <ac:spMk id="16" creationId="{2ACADAEC-8D24-9EE5-83D2-FD3C33CCEC0F}"/>
          </ac:spMkLst>
        </pc:spChg>
        <pc:spChg chg="del">
          <ac:chgData name="真由美 茅根" userId="6dc83b4166d8b785" providerId="LiveId" clId="{EE6F354B-AED7-458F-A11D-1E17370D5AFD}" dt="2024-03-11T04:07:08.168" v="1548" actId="21"/>
          <ac:spMkLst>
            <pc:docMk/>
            <pc:sldMk cId="3848312915" sldId="299"/>
            <ac:spMk id="17" creationId="{E9A47ACB-C07C-5ABB-612C-8F35043C176E}"/>
          </ac:spMkLst>
        </pc:spChg>
      </pc:sldChg>
      <pc:sldChg chg="addSp delSp modSp add mod">
        <pc:chgData name="真由美 茅根" userId="6dc83b4166d8b785" providerId="LiveId" clId="{EE6F354B-AED7-458F-A11D-1E17370D5AFD}" dt="2024-03-11T06:45:34.942" v="2722" actId="1076"/>
        <pc:sldMkLst>
          <pc:docMk/>
          <pc:sldMk cId="3584452386" sldId="300"/>
        </pc:sldMkLst>
        <pc:spChg chg="add mod">
          <ac:chgData name="真由美 茅根" userId="6dc83b4166d8b785" providerId="LiveId" clId="{EE6F354B-AED7-458F-A11D-1E17370D5AFD}" dt="2024-03-11T06:45:34.942" v="2722" actId="1076"/>
          <ac:spMkLst>
            <pc:docMk/>
            <pc:sldMk cId="3584452386" sldId="300"/>
            <ac:spMk id="2" creationId="{25EEB5FD-C62C-FA43-F168-F5667AE9D824}"/>
          </ac:spMkLst>
        </pc:spChg>
        <pc:spChg chg="add del mod">
          <ac:chgData name="真由美 茅根" userId="6dc83b4166d8b785" providerId="LiveId" clId="{EE6F354B-AED7-458F-A11D-1E17370D5AFD}" dt="2024-03-11T06:41:21.225" v="2659" actId="21"/>
          <ac:spMkLst>
            <pc:docMk/>
            <pc:sldMk cId="3584452386" sldId="300"/>
            <ac:spMk id="5" creationId="{94087BD0-DCA4-1DB8-9886-65931960EE6C}"/>
          </ac:spMkLst>
        </pc:spChg>
        <pc:spChg chg="mod">
          <ac:chgData name="真由美 茅根" userId="6dc83b4166d8b785" providerId="LiveId" clId="{EE6F354B-AED7-458F-A11D-1E17370D5AFD}" dt="2024-03-11T06:38:45.546" v="2631" actId="20577"/>
          <ac:spMkLst>
            <pc:docMk/>
            <pc:sldMk cId="3584452386" sldId="300"/>
            <ac:spMk id="14" creationId="{C5F4F96B-7BD8-45D7-AB69-3DE0010B60A9}"/>
          </ac:spMkLst>
        </pc:spChg>
      </pc:sldChg>
      <pc:sldMasterChg chg="new del mod addSldLayout delSldLayout">
        <pc:chgData name="真由美 茅根" userId="6dc83b4166d8b785" providerId="LiveId" clId="{EE6F354B-AED7-458F-A11D-1E17370D5AFD}" dt="2024-03-11T03:39:13.400" v="848" actId="6938"/>
        <pc:sldMasterMkLst>
          <pc:docMk/>
          <pc:sldMasterMk cId="1204020302" sldId="2147483661"/>
        </pc:sldMasterMkLst>
        <pc:sldLayoutChg chg="new del replId">
          <pc:chgData name="真由美 茅根" userId="6dc83b4166d8b785" providerId="LiveId" clId="{EE6F354B-AED7-458F-A11D-1E17370D5AFD}" dt="2024-03-11T03:39:13.400" v="848" actId="6938"/>
          <pc:sldLayoutMkLst>
            <pc:docMk/>
            <pc:sldMasterMk cId="1204020302" sldId="2147483661"/>
            <pc:sldLayoutMk cId="3353053800" sldId="2147483662"/>
          </pc:sldLayoutMkLst>
        </pc:sldLayoutChg>
        <pc:sldLayoutChg chg="new del replId">
          <pc:chgData name="真由美 茅根" userId="6dc83b4166d8b785" providerId="LiveId" clId="{EE6F354B-AED7-458F-A11D-1E17370D5AFD}" dt="2024-03-11T03:39:13.400" v="848" actId="6938"/>
          <pc:sldLayoutMkLst>
            <pc:docMk/>
            <pc:sldMasterMk cId="1204020302" sldId="2147483661"/>
            <pc:sldLayoutMk cId="2914576516" sldId="2147483663"/>
          </pc:sldLayoutMkLst>
        </pc:sldLayoutChg>
        <pc:sldLayoutChg chg="new del replId">
          <pc:chgData name="真由美 茅根" userId="6dc83b4166d8b785" providerId="LiveId" clId="{EE6F354B-AED7-458F-A11D-1E17370D5AFD}" dt="2024-03-11T03:39:13.400" v="848" actId="6938"/>
          <pc:sldLayoutMkLst>
            <pc:docMk/>
            <pc:sldMasterMk cId="1204020302" sldId="2147483661"/>
            <pc:sldLayoutMk cId="1296062716" sldId="2147483664"/>
          </pc:sldLayoutMkLst>
        </pc:sldLayoutChg>
        <pc:sldLayoutChg chg="new del replId">
          <pc:chgData name="真由美 茅根" userId="6dc83b4166d8b785" providerId="LiveId" clId="{EE6F354B-AED7-458F-A11D-1E17370D5AFD}" dt="2024-03-11T03:39:13.400" v="848" actId="6938"/>
          <pc:sldLayoutMkLst>
            <pc:docMk/>
            <pc:sldMasterMk cId="1204020302" sldId="2147483661"/>
            <pc:sldLayoutMk cId="4065705808" sldId="2147483665"/>
          </pc:sldLayoutMkLst>
        </pc:sldLayoutChg>
        <pc:sldLayoutChg chg="new del replId">
          <pc:chgData name="真由美 茅根" userId="6dc83b4166d8b785" providerId="LiveId" clId="{EE6F354B-AED7-458F-A11D-1E17370D5AFD}" dt="2024-03-11T03:39:13.400" v="848" actId="6938"/>
          <pc:sldLayoutMkLst>
            <pc:docMk/>
            <pc:sldMasterMk cId="1204020302" sldId="2147483661"/>
            <pc:sldLayoutMk cId="1232717518" sldId="2147483666"/>
          </pc:sldLayoutMkLst>
        </pc:sldLayoutChg>
        <pc:sldLayoutChg chg="new del replId">
          <pc:chgData name="真由美 茅根" userId="6dc83b4166d8b785" providerId="LiveId" clId="{EE6F354B-AED7-458F-A11D-1E17370D5AFD}" dt="2024-03-11T03:39:13.400" v="848" actId="6938"/>
          <pc:sldLayoutMkLst>
            <pc:docMk/>
            <pc:sldMasterMk cId="1204020302" sldId="2147483661"/>
            <pc:sldLayoutMk cId="3172802566" sldId="2147483667"/>
          </pc:sldLayoutMkLst>
        </pc:sldLayoutChg>
        <pc:sldLayoutChg chg="new del replId">
          <pc:chgData name="真由美 茅根" userId="6dc83b4166d8b785" providerId="LiveId" clId="{EE6F354B-AED7-458F-A11D-1E17370D5AFD}" dt="2024-03-11T03:39:13.400" v="848" actId="6938"/>
          <pc:sldLayoutMkLst>
            <pc:docMk/>
            <pc:sldMasterMk cId="1204020302" sldId="2147483661"/>
            <pc:sldLayoutMk cId="3949541479" sldId="2147483668"/>
          </pc:sldLayoutMkLst>
        </pc:sldLayoutChg>
        <pc:sldLayoutChg chg="new del replId">
          <pc:chgData name="真由美 茅根" userId="6dc83b4166d8b785" providerId="LiveId" clId="{EE6F354B-AED7-458F-A11D-1E17370D5AFD}" dt="2024-03-11T03:39:13.400" v="848" actId="6938"/>
          <pc:sldLayoutMkLst>
            <pc:docMk/>
            <pc:sldMasterMk cId="1204020302" sldId="2147483661"/>
            <pc:sldLayoutMk cId="69145246" sldId="2147483669"/>
          </pc:sldLayoutMkLst>
        </pc:sldLayoutChg>
        <pc:sldLayoutChg chg="new del replId">
          <pc:chgData name="真由美 茅根" userId="6dc83b4166d8b785" providerId="LiveId" clId="{EE6F354B-AED7-458F-A11D-1E17370D5AFD}" dt="2024-03-11T03:39:13.400" v="848" actId="6938"/>
          <pc:sldLayoutMkLst>
            <pc:docMk/>
            <pc:sldMasterMk cId="1204020302" sldId="2147483661"/>
            <pc:sldLayoutMk cId="151085889" sldId="2147483670"/>
          </pc:sldLayoutMkLst>
        </pc:sldLayoutChg>
        <pc:sldLayoutChg chg="new del replId">
          <pc:chgData name="真由美 茅根" userId="6dc83b4166d8b785" providerId="LiveId" clId="{EE6F354B-AED7-458F-A11D-1E17370D5AFD}" dt="2024-03-11T03:39:13.400" v="848" actId="6938"/>
          <pc:sldLayoutMkLst>
            <pc:docMk/>
            <pc:sldMasterMk cId="1204020302" sldId="2147483661"/>
            <pc:sldLayoutMk cId="3827173399" sldId="2147483671"/>
          </pc:sldLayoutMkLst>
        </pc:sldLayoutChg>
        <pc:sldLayoutChg chg="new del replId">
          <pc:chgData name="真由美 茅根" userId="6dc83b4166d8b785" providerId="LiveId" clId="{EE6F354B-AED7-458F-A11D-1E17370D5AFD}" dt="2024-03-11T03:39:13.400" v="848" actId="6938"/>
          <pc:sldLayoutMkLst>
            <pc:docMk/>
            <pc:sldMasterMk cId="1204020302" sldId="2147483661"/>
            <pc:sldLayoutMk cId="4108168054" sldId="214748367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4B0709BE-A0A1-4307-BF54-B1DF298201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1A33DA49-A978-4522-B8D2-8DD69D4751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E1274-0440-4F95-92E7-649AB560B1D7}" type="datetimeFigureOut">
              <a:rPr kumimoji="1" lang="ja-JP" altLang="en-US" smtClean="0"/>
              <a:t>2024/4/10</a:t>
            </a:fld>
            <a:endParaRPr kumimoji="1" lang="ja-JP" altLang="en-US"/>
          </a:p>
        </p:txBody>
      </p:sp>
      <p:sp>
        <p:nvSpPr>
          <p:cNvPr id="4" name="フッター プレースホルダー 3">
            <a:extLst>
              <a:ext uri="{FF2B5EF4-FFF2-40B4-BE49-F238E27FC236}">
                <a16:creationId xmlns:a16="http://schemas.microsoft.com/office/drawing/2014/main" id="{8611AA8D-8446-4F8A-AA8D-724EE7FBC4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2AFEA387-4F05-4BFF-8D83-91BD004B36B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94E5E2-3582-497E-966F-4E850E1E6241}" type="slidenum">
              <a:rPr kumimoji="1" lang="ja-JP" altLang="en-US" smtClean="0"/>
              <a:t>‹#›</a:t>
            </a:fld>
            <a:endParaRPr kumimoji="1" lang="ja-JP" altLang="en-US"/>
          </a:p>
        </p:txBody>
      </p:sp>
    </p:spTree>
    <p:extLst>
      <p:ext uri="{BB962C8B-B14F-4D97-AF65-F5344CB8AC3E}">
        <p14:creationId xmlns:p14="http://schemas.microsoft.com/office/powerpoint/2010/main" val="799331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5B0A9A-58DD-4916-922B-94F22EA57F54}" type="datetimeFigureOut">
              <a:rPr kumimoji="1" lang="ja-JP" altLang="en-US" smtClean="0"/>
              <a:t>2024/4/10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E52763-19F1-439D-B667-F621C12D18C8}" type="slidenum">
              <a:rPr kumimoji="1" lang="ja-JP" altLang="en-US" smtClean="0"/>
              <a:t>‹#›</a:t>
            </a:fld>
            <a:endParaRPr kumimoji="1" lang="ja-JP" altLang="en-US"/>
          </a:p>
        </p:txBody>
      </p:sp>
    </p:spTree>
    <p:extLst>
      <p:ext uri="{BB962C8B-B14F-4D97-AF65-F5344CB8AC3E}">
        <p14:creationId xmlns:p14="http://schemas.microsoft.com/office/powerpoint/2010/main" val="293223559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F39D96-2C44-47B5-823E-1BEFAD8A4D4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67F3E35-46A9-49F1-8697-890E32D524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5EFF1DC-C596-4A59-A652-C7586810C664}"/>
              </a:ext>
            </a:extLst>
          </p:cNvPr>
          <p:cNvSpPr>
            <a:spLocks noGrp="1"/>
          </p:cNvSpPr>
          <p:nvPr>
            <p:ph type="dt" sz="half" idx="10"/>
          </p:nvPr>
        </p:nvSpPr>
        <p:spPr/>
        <p:txBody>
          <a:bodyPr/>
          <a:lstStyle/>
          <a:p>
            <a:fld id="{E89518CA-47B2-43FC-AC36-867DD01ED11E}" type="datetime1">
              <a:rPr kumimoji="1" lang="ja-JP" altLang="en-US" smtClean="0"/>
              <a:t>2024/4/10</a:t>
            </a:fld>
            <a:endParaRPr kumimoji="1" lang="ja-JP" altLang="en-US"/>
          </a:p>
        </p:txBody>
      </p:sp>
      <p:sp>
        <p:nvSpPr>
          <p:cNvPr id="5" name="フッター プレースホルダー 4">
            <a:extLst>
              <a:ext uri="{FF2B5EF4-FFF2-40B4-BE49-F238E27FC236}">
                <a16:creationId xmlns:a16="http://schemas.microsoft.com/office/drawing/2014/main" id="{9682CA4F-D439-4A91-9BE9-C1FDEADF0DB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A73C158-2434-469E-B927-7CDEE876FD71}"/>
              </a:ext>
            </a:extLst>
          </p:cNvPr>
          <p:cNvSpPr>
            <a:spLocks noGrp="1"/>
          </p:cNvSpPr>
          <p:nvPr>
            <p:ph type="sldNum" sz="quarter" idx="12"/>
          </p:nvPr>
        </p:nvSpPr>
        <p:spPr/>
        <p:txBody>
          <a:bodyPr/>
          <a:lstStyle/>
          <a:p>
            <a:fld id="{C9034EB8-48EA-42D3-8780-D7117E8A13EF}" type="slidenum">
              <a:rPr kumimoji="1" lang="ja-JP" altLang="en-US" smtClean="0"/>
              <a:t>‹#›</a:t>
            </a:fld>
            <a:endParaRPr kumimoji="1" lang="ja-JP" altLang="en-US"/>
          </a:p>
        </p:txBody>
      </p:sp>
    </p:spTree>
    <p:extLst>
      <p:ext uri="{BB962C8B-B14F-4D97-AF65-F5344CB8AC3E}">
        <p14:creationId xmlns:p14="http://schemas.microsoft.com/office/powerpoint/2010/main" val="1023841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00DE2F-89B5-4AB8-AB0F-F826E4A5DAC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6E2F420-381A-4294-9C69-880CDB6711F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8D4828B-C311-409E-A5EA-C0C30D3E183F}"/>
              </a:ext>
            </a:extLst>
          </p:cNvPr>
          <p:cNvSpPr>
            <a:spLocks noGrp="1"/>
          </p:cNvSpPr>
          <p:nvPr>
            <p:ph type="dt" sz="half" idx="10"/>
          </p:nvPr>
        </p:nvSpPr>
        <p:spPr/>
        <p:txBody>
          <a:bodyPr/>
          <a:lstStyle/>
          <a:p>
            <a:fld id="{2A82B011-5846-428A-BA21-57D1B5ACE6A1}" type="datetime1">
              <a:rPr kumimoji="1" lang="ja-JP" altLang="en-US" smtClean="0"/>
              <a:t>2024/4/10</a:t>
            </a:fld>
            <a:endParaRPr kumimoji="1" lang="ja-JP" altLang="en-US"/>
          </a:p>
        </p:txBody>
      </p:sp>
      <p:sp>
        <p:nvSpPr>
          <p:cNvPr id="5" name="フッター プレースホルダー 4">
            <a:extLst>
              <a:ext uri="{FF2B5EF4-FFF2-40B4-BE49-F238E27FC236}">
                <a16:creationId xmlns:a16="http://schemas.microsoft.com/office/drawing/2014/main" id="{41FA8997-B66A-47B8-AF80-C9A13E40736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B3582B5-7997-43BC-9303-0C94A45DC22D}"/>
              </a:ext>
            </a:extLst>
          </p:cNvPr>
          <p:cNvSpPr>
            <a:spLocks noGrp="1"/>
          </p:cNvSpPr>
          <p:nvPr>
            <p:ph type="sldNum" sz="quarter" idx="12"/>
          </p:nvPr>
        </p:nvSpPr>
        <p:spPr/>
        <p:txBody>
          <a:bodyPr/>
          <a:lstStyle/>
          <a:p>
            <a:fld id="{C9034EB8-48EA-42D3-8780-D7117E8A13EF}" type="slidenum">
              <a:rPr kumimoji="1" lang="ja-JP" altLang="en-US" smtClean="0"/>
              <a:t>‹#›</a:t>
            </a:fld>
            <a:endParaRPr kumimoji="1" lang="ja-JP" altLang="en-US"/>
          </a:p>
        </p:txBody>
      </p:sp>
    </p:spTree>
    <p:extLst>
      <p:ext uri="{BB962C8B-B14F-4D97-AF65-F5344CB8AC3E}">
        <p14:creationId xmlns:p14="http://schemas.microsoft.com/office/powerpoint/2010/main" val="2669063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A3FD24D-453D-4533-B795-3F44A577F23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5FDFE10-E3FE-4E02-B671-70334086360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53B54B5-B12B-4663-9AD6-356437CAAAF4}"/>
              </a:ext>
            </a:extLst>
          </p:cNvPr>
          <p:cNvSpPr>
            <a:spLocks noGrp="1"/>
          </p:cNvSpPr>
          <p:nvPr>
            <p:ph type="dt" sz="half" idx="10"/>
          </p:nvPr>
        </p:nvSpPr>
        <p:spPr/>
        <p:txBody>
          <a:bodyPr/>
          <a:lstStyle/>
          <a:p>
            <a:fld id="{78426CC2-BD10-4B43-A6E7-17635DEED548}" type="datetime1">
              <a:rPr kumimoji="1" lang="ja-JP" altLang="en-US" smtClean="0"/>
              <a:t>2024/4/10</a:t>
            </a:fld>
            <a:endParaRPr kumimoji="1" lang="ja-JP" altLang="en-US"/>
          </a:p>
        </p:txBody>
      </p:sp>
      <p:sp>
        <p:nvSpPr>
          <p:cNvPr id="5" name="フッター プレースホルダー 4">
            <a:extLst>
              <a:ext uri="{FF2B5EF4-FFF2-40B4-BE49-F238E27FC236}">
                <a16:creationId xmlns:a16="http://schemas.microsoft.com/office/drawing/2014/main" id="{E18812D7-9831-4640-9A5F-9F909718D22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FC8C211-77C6-4F85-A8C1-21E904F39C8C}"/>
              </a:ext>
            </a:extLst>
          </p:cNvPr>
          <p:cNvSpPr>
            <a:spLocks noGrp="1"/>
          </p:cNvSpPr>
          <p:nvPr>
            <p:ph type="sldNum" sz="quarter" idx="12"/>
          </p:nvPr>
        </p:nvSpPr>
        <p:spPr/>
        <p:txBody>
          <a:bodyPr/>
          <a:lstStyle/>
          <a:p>
            <a:fld id="{C9034EB8-48EA-42D3-8780-D7117E8A13EF}" type="slidenum">
              <a:rPr kumimoji="1" lang="ja-JP" altLang="en-US" smtClean="0"/>
              <a:t>‹#›</a:t>
            </a:fld>
            <a:endParaRPr kumimoji="1" lang="ja-JP" altLang="en-US"/>
          </a:p>
        </p:txBody>
      </p:sp>
    </p:spTree>
    <p:extLst>
      <p:ext uri="{BB962C8B-B14F-4D97-AF65-F5344CB8AC3E}">
        <p14:creationId xmlns:p14="http://schemas.microsoft.com/office/powerpoint/2010/main" val="1524518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E45202D-CA6E-4B48-8F2C-562DCABC8A13}"/>
              </a:ext>
            </a:extLst>
          </p:cNvPr>
          <p:cNvSpPr>
            <a:spLocks noGrp="1"/>
          </p:cNvSpPr>
          <p:nvPr>
            <p:ph idx="1"/>
          </p:nvPr>
        </p:nvSpPr>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endParaRPr kumimoji="1" lang="ja-JP" altLang="en-US" dirty="0"/>
          </a:p>
        </p:txBody>
      </p:sp>
    </p:spTree>
    <p:extLst>
      <p:ext uri="{BB962C8B-B14F-4D97-AF65-F5344CB8AC3E}">
        <p14:creationId xmlns:p14="http://schemas.microsoft.com/office/powerpoint/2010/main" val="1791998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EC876D-2EF1-4C6B-8603-8FA26F1CF24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3AE8138-00F7-4CA0-A1E0-DD1AE03E2AA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AD530CD-ADE6-4856-B1DE-3168A31D5B80}"/>
              </a:ext>
            </a:extLst>
          </p:cNvPr>
          <p:cNvSpPr>
            <a:spLocks noGrp="1"/>
          </p:cNvSpPr>
          <p:nvPr>
            <p:ph type="dt" sz="half" idx="10"/>
          </p:nvPr>
        </p:nvSpPr>
        <p:spPr/>
        <p:txBody>
          <a:bodyPr/>
          <a:lstStyle/>
          <a:p>
            <a:fld id="{108ADB48-E96A-4B2A-ACB6-1AEA5B7DF28B}" type="datetime1">
              <a:rPr kumimoji="1" lang="ja-JP" altLang="en-US" smtClean="0"/>
              <a:t>2024/4/10</a:t>
            </a:fld>
            <a:endParaRPr kumimoji="1" lang="ja-JP" altLang="en-US"/>
          </a:p>
        </p:txBody>
      </p:sp>
      <p:sp>
        <p:nvSpPr>
          <p:cNvPr id="5" name="フッター プレースホルダー 4">
            <a:extLst>
              <a:ext uri="{FF2B5EF4-FFF2-40B4-BE49-F238E27FC236}">
                <a16:creationId xmlns:a16="http://schemas.microsoft.com/office/drawing/2014/main" id="{3E2A5CCC-EEC1-44F2-8835-5BCA3E0961C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9E5BDF5-DDA5-4602-8640-44E91D5AC648}"/>
              </a:ext>
            </a:extLst>
          </p:cNvPr>
          <p:cNvSpPr>
            <a:spLocks noGrp="1"/>
          </p:cNvSpPr>
          <p:nvPr>
            <p:ph type="sldNum" sz="quarter" idx="12"/>
          </p:nvPr>
        </p:nvSpPr>
        <p:spPr/>
        <p:txBody>
          <a:bodyPr/>
          <a:lstStyle/>
          <a:p>
            <a:fld id="{C9034EB8-48EA-42D3-8780-D7117E8A13EF}" type="slidenum">
              <a:rPr kumimoji="1" lang="ja-JP" altLang="en-US" smtClean="0"/>
              <a:t>‹#›</a:t>
            </a:fld>
            <a:endParaRPr kumimoji="1" lang="ja-JP" altLang="en-US"/>
          </a:p>
        </p:txBody>
      </p:sp>
    </p:spTree>
    <p:extLst>
      <p:ext uri="{BB962C8B-B14F-4D97-AF65-F5344CB8AC3E}">
        <p14:creationId xmlns:p14="http://schemas.microsoft.com/office/powerpoint/2010/main" val="2050446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4297B8-5004-4115-AA98-9919EF0493AB}"/>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2668ACF-2E21-498B-B635-30F1F85176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4167DC5-F075-43B4-96E8-075AE2951CC5}"/>
              </a:ext>
            </a:extLst>
          </p:cNvPr>
          <p:cNvSpPr>
            <a:spLocks noGrp="1"/>
          </p:cNvSpPr>
          <p:nvPr>
            <p:ph type="dt" sz="half" idx="10"/>
          </p:nvPr>
        </p:nvSpPr>
        <p:spPr/>
        <p:txBody>
          <a:bodyPr/>
          <a:lstStyle/>
          <a:p>
            <a:fld id="{B1A201D9-BB78-45B8-ACD5-FC849CFB4909}" type="datetime1">
              <a:rPr kumimoji="1" lang="ja-JP" altLang="en-US" smtClean="0"/>
              <a:t>2024/4/10</a:t>
            </a:fld>
            <a:endParaRPr kumimoji="1" lang="ja-JP" altLang="en-US"/>
          </a:p>
        </p:txBody>
      </p:sp>
      <p:sp>
        <p:nvSpPr>
          <p:cNvPr id="5" name="フッター プレースホルダー 4">
            <a:extLst>
              <a:ext uri="{FF2B5EF4-FFF2-40B4-BE49-F238E27FC236}">
                <a16:creationId xmlns:a16="http://schemas.microsoft.com/office/drawing/2014/main" id="{F49E3C0B-A228-48DA-A114-2722CAF50B7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628F6AC-D4C7-4DDD-A3C6-DF031A659E25}"/>
              </a:ext>
            </a:extLst>
          </p:cNvPr>
          <p:cNvSpPr>
            <a:spLocks noGrp="1"/>
          </p:cNvSpPr>
          <p:nvPr>
            <p:ph type="sldNum" sz="quarter" idx="12"/>
          </p:nvPr>
        </p:nvSpPr>
        <p:spPr/>
        <p:txBody>
          <a:bodyPr/>
          <a:lstStyle/>
          <a:p>
            <a:fld id="{C9034EB8-48EA-42D3-8780-D7117E8A13EF}" type="slidenum">
              <a:rPr kumimoji="1" lang="ja-JP" altLang="en-US" smtClean="0"/>
              <a:t>‹#›</a:t>
            </a:fld>
            <a:endParaRPr kumimoji="1" lang="ja-JP" altLang="en-US"/>
          </a:p>
        </p:txBody>
      </p:sp>
    </p:spTree>
    <p:extLst>
      <p:ext uri="{BB962C8B-B14F-4D97-AF65-F5344CB8AC3E}">
        <p14:creationId xmlns:p14="http://schemas.microsoft.com/office/powerpoint/2010/main" val="2429386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D6E077-8167-4A10-B3FD-614B83B0E59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88EFBF6-AE13-4887-B185-4465258D661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6F6817E-C6C1-498F-B64D-AFE5A78C3B8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80E214A-FEBE-4A22-9C52-0DA67513F292}"/>
              </a:ext>
            </a:extLst>
          </p:cNvPr>
          <p:cNvSpPr>
            <a:spLocks noGrp="1"/>
          </p:cNvSpPr>
          <p:nvPr>
            <p:ph type="dt" sz="half" idx="10"/>
          </p:nvPr>
        </p:nvSpPr>
        <p:spPr/>
        <p:txBody>
          <a:bodyPr/>
          <a:lstStyle/>
          <a:p>
            <a:fld id="{8CC78D1D-CDD2-4C62-B141-4ED44B776D64}" type="datetime1">
              <a:rPr kumimoji="1" lang="ja-JP" altLang="en-US" smtClean="0"/>
              <a:t>2024/4/10</a:t>
            </a:fld>
            <a:endParaRPr kumimoji="1" lang="ja-JP" altLang="en-US"/>
          </a:p>
        </p:txBody>
      </p:sp>
      <p:sp>
        <p:nvSpPr>
          <p:cNvPr id="6" name="フッター プレースホルダー 5">
            <a:extLst>
              <a:ext uri="{FF2B5EF4-FFF2-40B4-BE49-F238E27FC236}">
                <a16:creationId xmlns:a16="http://schemas.microsoft.com/office/drawing/2014/main" id="{8A9F3211-C658-4A96-958C-373F0591492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966C7E6-9903-4AFD-9A37-DFE4A13A26E7}"/>
              </a:ext>
            </a:extLst>
          </p:cNvPr>
          <p:cNvSpPr>
            <a:spLocks noGrp="1"/>
          </p:cNvSpPr>
          <p:nvPr>
            <p:ph type="sldNum" sz="quarter" idx="12"/>
          </p:nvPr>
        </p:nvSpPr>
        <p:spPr/>
        <p:txBody>
          <a:bodyPr/>
          <a:lstStyle/>
          <a:p>
            <a:fld id="{C9034EB8-48EA-42D3-8780-D7117E8A13EF}" type="slidenum">
              <a:rPr kumimoji="1" lang="ja-JP" altLang="en-US" smtClean="0"/>
              <a:t>‹#›</a:t>
            </a:fld>
            <a:endParaRPr kumimoji="1" lang="ja-JP" altLang="en-US"/>
          </a:p>
        </p:txBody>
      </p:sp>
    </p:spTree>
    <p:extLst>
      <p:ext uri="{BB962C8B-B14F-4D97-AF65-F5344CB8AC3E}">
        <p14:creationId xmlns:p14="http://schemas.microsoft.com/office/powerpoint/2010/main" val="1525484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04302E-2C62-4961-8A0F-2455F89DB94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EB84EE9-8CBE-4BEC-A7EE-45814F2166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9DA069D-8795-4272-B427-3EBD834E1BC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4E5C544-F3EA-47A8-ADA1-16C6BAB6B2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8E1483A-D5DA-4BB2-BDBC-A54FCFE4715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D991A07-6F69-4552-9B51-21D2B27ABB49}"/>
              </a:ext>
            </a:extLst>
          </p:cNvPr>
          <p:cNvSpPr>
            <a:spLocks noGrp="1"/>
          </p:cNvSpPr>
          <p:nvPr>
            <p:ph type="dt" sz="half" idx="10"/>
          </p:nvPr>
        </p:nvSpPr>
        <p:spPr/>
        <p:txBody>
          <a:bodyPr/>
          <a:lstStyle/>
          <a:p>
            <a:fld id="{D88BED16-394B-46CC-BDFA-16095A2CDFC4}" type="datetime1">
              <a:rPr kumimoji="1" lang="ja-JP" altLang="en-US" smtClean="0"/>
              <a:t>2024/4/10</a:t>
            </a:fld>
            <a:endParaRPr kumimoji="1" lang="ja-JP" altLang="en-US"/>
          </a:p>
        </p:txBody>
      </p:sp>
      <p:sp>
        <p:nvSpPr>
          <p:cNvPr id="8" name="フッター プレースホルダー 7">
            <a:extLst>
              <a:ext uri="{FF2B5EF4-FFF2-40B4-BE49-F238E27FC236}">
                <a16:creationId xmlns:a16="http://schemas.microsoft.com/office/drawing/2014/main" id="{A79B28E2-5DAA-4696-8219-C2C55CD6567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FEF6F07-D230-4809-B65F-C6C1A72CE5A2}"/>
              </a:ext>
            </a:extLst>
          </p:cNvPr>
          <p:cNvSpPr>
            <a:spLocks noGrp="1"/>
          </p:cNvSpPr>
          <p:nvPr>
            <p:ph type="sldNum" sz="quarter" idx="12"/>
          </p:nvPr>
        </p:nvSpPr>
        <p:spPr/>
        <p:txBody>
          <a:bodyPr/>
          <a:lstStyle/>
          <a:p>
            <a:fld id="{C9034EB8-48EA-42D3-8780-D7117E8A13EF}" type="slidenum">
              <a:rPr kumimoji="1" lang="ja-JP" altLang="en-US" smtClean="0"/>
              <a:t>‹#›</a:t>
            </a:fld>
            <a:endParaRPr kumimoji="1" lang="ja-JP" altLang="en-US"/>
          </a:p>
        </p:txBody>
      </p:sp>
    </p:spTree>
    <p:extLst>
      <p:ext uri="{BB962C8B-B14F-4D97-AF65-F5344CB8AC3E}">
        <p14:creationId xmlns:p14="http://schemas.microsoft.com/office/powerpoint/2010/main" val="4108487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4E81E7-AD3C-4275-97B2-0B9BCE02364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C7D1DDE-4E30-4EAD-8A0A-9769634AFEBD}"/>
              </a:ext>
            </a:extLst>
          </p:cNvPr>
          <p:cNvSpPr>
            <a:spLocks noGrp="1"/>
          </p:cNvSpPr>
          <p:nvPr>
            <p:ph type="dt" sz="half" idx="10"/>
          </p:nvPr>
        </p:nvSpPr>
        <p:spPr/>
        <p:txBody>
          <a:bodyPr/>
          <a:lstStyle/>
          <a:p>
            <a:fld id="{6E61B3FF-E630-45CE-9C4A-A0059502F825}" type="datetime1">
              <a:rPr kumimoji="1" lang="ja-JP" altLang="en-US" smtClean="0"/>
              <a:t>2024/4/10</a:t>
            </a:fld>
            <a:endParaRPr kumimoji="1" lang="ja-JP" altLang="en-US"/>
          </a:p>
        </p:txBody>
      </p:sp>
      <p:sp>
        <p:nvSpPr>
          <p:cNvPr id="4" name="フッター プレースホルダー 3">
            <a:extLst>
              <a:ext uri="{FF2B5EF4-FFF2-40B4-BE49-F238E27FC236}">
                <a16:creationId xmlns:a16="http://schemas.microsoft.com/office/drawing/2014/main" id="{E8E11EBA-EBEE-4A14-BED5-EB52EEB0FA7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3B3DCEE-80BF-4055-AB2D-E532D52F2571}"/>
              </a:ext>
            </a:extLst>
          </p:cNvPr>
          <p:cNvSpPr>
            <a:spLocks noGrp="1"/>
          </p:cNvSpPr>
          <p:nvPr>
            <p:ph type="sldNum" sz="quarter" idx="12"/>
          </p:nvPr>
        </p:nvSpPr>
        <p:spPr/>
        <p:txBody>
          <a:bodyPr/>
          <a:lstStyle/>
          <a:p>
            <a:fld id="{C9034EB8-48EA-42D3-8780-D7117E8A13EF}" type="slidenum">
              <a:rPr kumimoji="1" lang="ja-JP" altLang="en-US" smtClean="0"/>
              <a:t>‹#›</a:t>
            </a:fld>
            <a:endParaRPr kumimoji="1" lang="ja-JP" altLang="en-US"/>
          </a:p>
        </p:txBody>
      </p:sp>
    </p:spTree>
    <p:extLst>
      <p:ext uri="{BB962C8B-B14F-4D97-AF65-F5344CB8AC3E}">
        <p14:creationId xmlns:p14="http://schemas.microsoft.com/office/powerpoint/2010/main" val="1134471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22AA010-A0F9-4BA2-B304-C2B34F4C852A}"/>
              </a:ext>
            </a:extLst>
          </p:cNvPr>
          <p:cNvSpPr>
            <a:spLocks noGrp="1"/>
          </p:cNvSpPr>
          <p:nvPr>
            <p:ph type="dt" sz="half" idx="10"/>
          </p:nvPr>
        </p:nvSpPr>
        <p:spPr/>
        <p:txBody>
          <a:bodyPr/>
          <a:lstStyle/>
          <a:p>
            <a:fld id="{1C09CF4D-62EC-4DBB-9AD8-8138957DA5D8}" type="datetime1">
              <a:rPr kumimoji="1" lang="ja-JP" altLang="en-US" smtClean="0"/>
              <a:t>2024/4/10</a:t>
            </a:fld>
            <a:endParaRPr kumimoji="1" lang="ja-JP" altLang="en-US"/>
          </a:p>
        </p:txBody>
      </p:sp>
      <p:sp>
        <p:nvSpPr>
          <p:cNvPr id="3" name="フッター プレースホルダー 2">
            <a:extLst>
              <a:ext uri="{FF2B5EF4-FFF2-40B4-BE49-F238E27FC236}">
                <a16:creationId xmlns:a16="http://schemas.microsoft.com/office/drawing/2014/main" id="{63E92C50-7EF8-445B-8320-7CC99F4F072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9FC2C7C-C2D2-4783-945F-C9841A97422D}"/>
              </a:ext>
            </a:extLst>
          </p:cNvPr>
          <p:cNvSpPr>
            <a:spLocks noGrp="1"/>
          </p:cNvSpPr>
          <p:nvPr>
            <p:ph type="sldNum" sz="quarter" idx="12"/>
          </p:nvPr>
        </p:nvSpPr>
        <p:spPr/>
        <p:txBody>
          <a:bodyPr/>
          <a:lstStyle/>
          <a:p>
            <a:fld id="{C9034EB8-48EA-42D3-8780-D7117E8A13EF}" type="slidenum">
              <a:rPr kumimoji="1" lang="ja-JP" altLang="en-US" smtClean="0"/>
              <a:t>‹#›</a:t>
            </a:fld>
            <a:endParaRPr kumimoji="1" lang="ja-JP" altLang="en-US"/>
          </a:p>
        </p:txBody>
      </p:sp>
    </p:spTree>
    <p:extLst>
      <p:ext uri="{BB962C8B-B14F-4D97-AF65-F5344CB8AC3E}">
        <p14:creationId xmlns:p14="http://schemas.microsoft.com/office/powerpoint/2010/main" val="1705705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015DE6-8817-4999-8E9E-4990099203A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329BDDE-5592-4E02-9B9E-6863C0EAF8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7464E0F-ACDE-4F20-8264-EFD0EC5863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F2E1F24-B16E-4892-9340-62170ADAC14E}"/>
              </a:ext>
            </a:extLst>
          </p:cNvPr>
          <p:cNvSpPr>
            <a:spLocks noGrp="1"/>
          </p:cNvSpPr>
          <p:nvPr>
            <p:ph type="dt" sz="half" idx="10"/>
          </p:nvPr>
        </p:nvSpPr>
        <p:spPr/>
        <p:txBody>
          <a:bodyPr/>
          <a:lstStyle/>
          <a:p>
            <a:fld id="{14E78F64-3235-4B5D-9E50-0E1DF5B41F5C}" type="datetime1">
              <a:rPr kumimoji="1" lang="ja-JP" altLang="en-US" smtClean="0"/>
              <a:t>2024/4/10</a:t>
            </a:fld>
            <a:endParaRPr kumimoji="1" lang="ja-JP" altLang="en-US"/>
          </a:p>
        </p:txBody>
      </p:sp>
      <p:sp>
        <p:nvSpPr>
          <p:cNvPr id="6" name="フッター プレースホルダー 5">
            <a:extLst>
              <a:ext uri="{FF2B5EF4-FFF2-40B4-BE49-F238E27FC236}">
                <a16:creationId xmlns:a16="http://schemas.microsoft.com/office/drawing/2014/main" id="{6EBE6101-1D33-4D4E-83D7-B2919954847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4C730FF-2416-4B3B-97A8-045606926AFC}"/>
              </a:ext>
            </a:extLst>
          </p:cNvPr>
          <p:cNvSpPr>
            <a:spLocks noGrp="1"/>
          </p:cNvSpPr>
          <p:nvPr>
            <p:ph type="sldNum" sz="quarter" idx="12"/>
          </p:nvPr>
        </p:nvSpPr>
        <p:spPr/>
        <p:txBody>
          <a:bodyPr/>
          <a:lstStyle/>
          <a:p>
            <a:fld id="{C9034EB8-48EA-42D3-8780-D7117E8A13EF}" type="slidenum">
              <a:rPr kumimoji="1" lang="ja-JP" altLang="en-US" smtClean="0"/>
              <a:t>‹#›</a:t>
            </a:fld>
            <a:endParaRPr kumimoji="1" lang="ja-JP" altLang="en-US"/>
          </a:p>
        </p:txBody>
      </p:sp>
    </p:spTree>
    <p:extLst>
      <p:ext uri="{BB962C8B-B14F-4D97-AF65-F5344CB8AC3E}">
        <p14:creationId xmlns:p14="http://schemas.microsoft.com/office/powerpoint/2010/main" val="1369560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E9033D-8819-4DC3-8304-1E180E8C7F6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235DE5B-E0B0-4957-8EE2-9B8676BBB5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29A09C7-FD59-4E91-8B87-B6F127BF86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11B60AC-DF0E-4196-B091-A76A9E8BAC35}"/>
              </a:ext>
            </a:extLst>
          </p:cNvPr>
          <p:cNvSpPr>
            <a:spLocks noGrp="1"/>
          </p:cNvSpPr>
          <p:nvPr>
            <p:ph type="dt" sz="half" idx="10"/>
          </p:nvPr>
        </p:nvSpPr>
        <p:spPr/>
        <p:txBody>
          <a:bodyPr/>
          <a:lstStyle/>
          <a:p>
            <a:fld id="{97D5D3D7-BF8D-484F-AA97-5C256CAFDCD2}" type="datetime1">
              <a:rPr kumimoji="1" lang="ja-JP" altLang="en-US" smtClean="0"/>
              <a:t>2024/4/10</a:t>
            </a:fld>
            <a:endParaRPr kumimoji="1" lang="ja-JP" altLang="en-US"/>
          </a:p>
        </p:txBody>
      </p:sp>
      <p:sp>
        <p:nvSpPr>
          <p:cNvPr id="6" name="フッター プレースホルダー 5">
            <a:extLst>
              <a:ext uri="{FF2B5EF4-FFF2-40B4-BE49-F238E27FC236}">
                <a16:creationId xmlns:a16="http://schemas.microsoft.com/office/drawing/2014/main" id="{BD71FD50-0739-492F-9798-9B8CB990699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6A0FB09-93CE-4F3B-A35C-00B87217B2F6}"/>
              </a:ext>
            </a:extLst>
          </p:cNvPr>
          <p:cNvSpPr>
            <a:spLocks noGrp="1"/>
          </p:cNvSpPr>
          <p:nvPr>
            <p:ph type="sldNum" sz="quarter" idx="12"/>
          </p:nvPr>
        </p:nvSpPr>
        <p:spPr/>
        <p:txBody>
          <a:bodyPr/>
          <a:lstStyle/>
          <a:p>
            <a:fld id="{C9034EB8-48EA-42D3-8780-D7117E8A13EF}" type="slidenum">
              <a:rPr kumimoji="1" lang="ja-JP" altLang="en-US" smtClean="0"/>
              <a:t>‹#›</a:t>
            </a:fld>
            <a:endParaRPr kumimoji="1" lang="ja-JP" altLang="en-US"/>
          </a:p>
        </p:txBody>
      </p:sp>
    </p:spTree>
    <p:extLst>
      <p:ext uri="{BB962C8B-B14F-4D97-AF65-F5344CB8AC3E}">
        <p14:creationId xmlns:p14="http://schemas.microsoft.com/office/powerpoint/2010/main" val="713153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9B09FA9-B699-4371-8CB9-AC3C5631BC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3343E1E-9F55-4045-B1BE-7C30E14B49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971C845-D933-4D6F-A397-591C27CD32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A42FE-79F6-442D-BA85-C65A379B4403}" type="datetime1">
              <a:rPr kumimoji="1" lang="ja-JP" altLang="en-US" smtClean="0"/>
              <a:t>2024/4/10</a:t>
            </a:fld>
            <a:endParaRPr kumimoji="1" lang="ja-JP" altLang="en-US"/>
          </a:p>
        </p:txBody>
      </p:sp>
      <p:sp>
        <p:nvSpPr>
          <p:cNvPr id="5" name="フッター プレースホルダー 4">
            <a:extLst>
              <a:ext uri="{FF2B5EF4-FFF2-40B4-BE49-F238E27FC236}">
                <a16:creationId xmlns:a16="http://schemas.microsoft.com/office/drawing/2014/main" id="{3379135E-9105-4D89-B5F6-4BDC8C6B95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6193A32-7A4C-4A74-BB58-192F25DD52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034EB8-48EA-42D3-8780-D7117E8A13EF}" type="slidenum">
              <a:rPr kumimoji="1" lang="ja-JP" altLang="en-US" smtClean="0"/>
              <a:t>‹#›</a:t>
            </a:fld>
            <a:endParaRPr kumimoji="1" lang="ja-JP" altLang="en-US"/>
          </a:p>
        </p:txBody>
      </p:sp>
    </p:spTree>
    <p:extLst>
      <p:ext uri="{BB962C8B-B14F-4D97-AF65-F5344CB8AC3E}">
        <p14:creationId xmlns:p14="http://schemas.microsoft.com/office/powerpoint/2010/main" val="1434148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kayanesr.com/"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e-gov.go.j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useBgFill="1">
        <p:nvSpPr>
          <p:cNvPr id="29" name="Rectangle 22">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863893FC-196A-45E0-AE86-A4B17E6A38CD}"/>
              </a:ext>
            </a:extLst>
          </p:cNvPr>
          <p:cNvSpPr>
            <a:spLocks noGrp="1"/>
          </p:cNvSpPr>
          <p:nvPr>
            <p:ph type="ctrTitle"/>
          </p:nvPr>
        </p:nvSpPr>
        <p:spPr>
          <a:xfrm>
            <a:off x="5687628" y="124796"/>
            <a:ext cx="6912136" cy="2218862"/>
          </a:xfrm>
        </p:spPr>
        <p:txBody>
          <a:bodyPr lIns="108000" tIns="108000" rIns="108000" bIns="90000" anchor="b">
            <a:normAutofit/>
          </a:bodyPr>
          <a:lstStyle/>
          <a:p>
            <a:pPr algn="l"/>
            <a:r>
              <a:rPr kumimoji="1" lang="ja-JP" altLang="en-US" sz="4800" dirty="0">
                <a:solidFill>
                  <a:schemeClr val="bg1"/>
                </a:solidFill>
                <a:latin typeface="メイリオ" panose="020B0604030504040204" pitchFamily="50" charset="-128"/>
                <a:ea typeface="メイリオ" panose="020B0604030504040204" pitchFamily="50" charset="-128"/>
              </a:rPr>
              <a:t>雇用保険の事務手続き</a:t>
            </a:r>
            <a:br>
              <a:rPr kumimoji="1" lang="en-US" altLang="ja-JP" sz="4800" dirty="0">
                <a:solidFill>
                  <a:schemeClr val="bg1"/>
                </a:solidFill>
                <a:latin typeface="メイリオ" panose="020B0604030504040204" pitchFamily="50" charset="-128"/>
                <a:ea typeface="メイリオ" panose="020B0604030504040204" pitchFamily="50" charset="-128"/>
              </a:rPr>
            </a:br>
            <a:r>
              <a:rPr lang="ja-JP" altLang="en-US" sz="4800" dirty="0">
                <a:solidFill>
                  <a:schemeClr val="bg1"/>
                </a:solidFill>
                <a:latin typeface="メイリオ" panose="020B0604030504040204" pitchFamily="50" charset="-128"/>
                <a:ea typeface="メイリオ" panose="020B0604030504040204" pitchFamily="50" charset="-128"/>
              </a:rPr>
              <a:t> ワンポイント進行表</a:t>
            </a:r>
            <a:endParaRPr kumimoji="1" lang="ja-JP" altLang="en-US" sz="4800" dirty="0">
              <a:solidFill>
                <a:schemeClr val="bg1"/>
              </a:solidFill>
              <a:latin typeface="メイリオ" panose="020B0604030504040204" pitchFamily="50" charset="-128"/>
              <a:ea typeface="メイリオ" panose="020B0604030504040204" pitchFamily="50" charset="-128"/>
            </a:endParaRPr>
          </a:p>
        </p:txBody>
      </p:sp>
      <p:sp>
        <p:nvSpPr>
          <p:cNvPr id="3" name="字幕 2">
            <a:extLst>
              <a:ext uri="{FF2B5EF4-FFF2-40B4-BE49-F238E27FC236}">
                <a16:creationId xmlns:a16="http://schemas.microsoft.com/office/drawing/2014/main" id="{E46EC587-870D-48A8-966C-2F9DC70E13CC}"/>
              </a:ext>
            </a:extLst>
          </p:cNvPr>
          <p:cNvSpPr>
            <a:spLocks noGrp="1"/>
          </p:cNvSpPr>
          <p:nvPr>
            <p:ph type="subTitle" idx="1"/>
          </p:nvPr>
        </p:nvSpPr>
        <p:spPr>
          <a:xfrm>
            <a:off x="6530364" y="5617482"/>
            <a:ext cx="5553481" cy="1240518"/>
          </a:xfrm>
        </p:spPr>
        <p:txBody>
          <a:bodyPr lIns="108000" tIns="108000" rIns="108000" bIns="90000">
            <a:normAutofit/>
          </a:bodyPr>
          <a:lstStyle/>
          <a:p>
            <a:pPr algn="l"/>
            <a:r>
              <a:rPr kumimoji="1" lang="en-US" altLang="ja-JP" dirty="0">
                <a:solidFill>
                  <a:schemeClr val="bg1"/>
                </a:solidFill>
                <a:latin typeface="メイリオ" panose="020B0604030504040204" pitchFamily="50" charset="-128"/>
                <a:ea typeface="メイリオ" panose="020B0604030504040204" pitchFamily="50" charset="-128"/>
              </a:rPr>
              <a:t>2024</a:t>
            </a:r>
            <a:r>
              <a:rPr kumimoji="1" lang="ja-JP" altLang="en-US" dirty="0">
                <a:solidFill>
                  <a:schemeClr val="bg1"/>
                </a:solidFill>
                <a:latin typeface="メイリオ" panose="020B0604030504040204" pitchFamily="50" charset="-128"/>
                <a:ea typeface="メイリオ" panose="020B0604030504040204" pitchFamily="50" charset="-128"/>
              </a:rPr>
              <a:t>年４月</a:t>
            </a:r>
            <a:r>
              <a:rPr kumimoji="1" lang="en-US" altLang="ja-JP">
                <a:solidFill>
                  <a:schemeClr val="bg1"/>
                </a:solidFill>
                <a:latin typeface="メイリオ" panose="020B0604030504040204" pitchFamily="50" charset="-128"/>
                <a:ea typeface="メイリオ" panose="020B0604030504040204" pitchFamily="50" charset="-128"/>
              </a:rPr>
              <a:t>19</a:t>
            </a:r>
            <a:r>
              <a:rPr kumimoji="1" lang="ja-JP" altLang="en-US">
                <a:solidFill>
                  <a:schemeClr val="bg1"/>
                </a:solidFill>
                <a:latin typeface="メイリオ" panose="020B0604030504040204" pitchFamily="50" charset="-128"/>
                <a:ea typeface="メイリオ" panose="020B0604030504040204" pitchFamily="50" charset="-128"/>
              </a:rPr>
              <a:t>日　</a:t>
            </a:r>
            <a:r>
              <a:rPr kumimoji="1" lang="en-US" altLang="ja-JP" dirty="0">
                <a:solidFill>
                  <a:schemeClr val="bg1"/>
                </a:solidFill>
                <a:latin typeface="メイリオ" panose="020B0604030504040204" pitchFamily="50" charset="-128"/>
                <a:ea typeface="メイリオ" panose="020B0604030504040204" pitchFamily="50" charset="-128"/>
              </a:rPr>
              <a:t>13</a:t>
            </a:r>
            <a:r>
              <a:rPr kumimoji="1" lang="ja-JP" altLang="en-US" dirty="0">
                <a:solidFill>
                  <a:schemeClr val="bg1"/>
                </a:solidFill>
                <a:latin typeface="メイリオ" panose="020B0604030504040204" pitchFamily="50" charset="-128"/>
                <a:ea typeface="メイリオ" panose="020B0604030504040204" pitchFamily="50" charset="-128"/>
              </a:rPr>
              <a:t>時</a:t>
            </a:r>
            <a:r>
              <a:rPr kumimoji="1" lang="en-US" altLang="ja-JP" dirty="0">
                <a:solidFill>
                  <a:schemeClr val="bg1"/>
                </a:solidFill>
                <a:latin typeface="メイリオ" panose="020B0604030504040204" pitchFamily="50" charset="-128"/>
                <a:ea typeface="メイリオ" panose="020B0604030504040204" pitchFamily="50" charset="-128"/>
              </a:rPr>
              <a:t>30</a:t>
            </a:r>
            <a:r>
              <a:rPr kumimoji="1" lang="ja-JP" altLang="en-US" dirty="0">
                <a:solidFill>
                  <a:schemeClr val="bg1"/>
                </a:solidFill>
                <a:latin typeface="メイリオ" panose="020B0604030504040204" pitchFamily="50" charset="-128"/>
                <a:ea typeface="メイリオ" panose="020B0604030504040204" pitchFamily="50" charset="-128"/>
              </a:rPr>
              <a:t>分～</a:t>
            </a:r>
            <a:r>
              <a:rPr kumimoji="1" lang="en-US" altLang="ja-JP" dirty="0">
                <a:solidFill>
                  <a:schemeClr val="bg1"/>
                </a:solidFill>
                <a:latin typeface="メイリオ" panose="020B0604030504040204" pitchFamily="50" charset="-128"/>
                <a:ea typeface="メイリオ" panose="020B0604030504040204" pitchFamily="50" charset="-128"/>
              </a:rPr>
              <a:t>17</a:t>
            </a:r>
            <a:r>
              <a:rPr kumimoji="1" lang="ja-JP" altLang="en-US" dirty="0">
                <a:solidFill>
                  <a:schemeClr val="bg1"/>
                </a:solidFill>
                <a:latin typeface="メイリオ" panose="020B0604030504040204" pitchFamily="50" charset="-128"/>
                <a:ea typeface="メイリオ" panose="020B0604030504040204" pitchFamily="50" charset="-128"/>
              </a:rPr>
              <a:t>時</a:t>
            </a:r>
            <a:endParaRPr kumimoji="1" lang="en-US" altLang="ja-JP" dirty="0">
              <a:solidFill>
                <a:schemeClr val="bg1"/>
              </a:solidFill>
              <a:latin typeface="メイリオ" panose="020B0604030504040204" pitchFamily="50" charset="-128"/>
              <a:ea typeface="メイリオ" panose="020B0604030504040204" pitchFamily="50" charset="-128"/>
            </a:endParaRPr>
          </a:p>
          <a:p>
            <a:pPr algn="l"/>
            <a:r>
              <a:rPr kumimoji="1" lang="ja-JP" altLang="en-US" dirty="0">
                <a:solidFill>
                  <a:schemeClr val="bg1"/>
                </a:solidFill>
                <a:latin typeface="メイリオ" panose="020B0604030504040204" pitchFamily="50" charset="-128"/>
                <a:ea typeface="メイリオ" panose="020B0604030504040204" pitchFamily="50" charset="-128"/>
              </a:rPr>
              <a:t>特定社会保険労務士　茅根真由美</a:t>
            </a:r>
            <a:endParaRPr kumimoji="1" lang="ja-JP" altLang="en-US" dirty="0">
              <a:solidFill>
                <a:schemeClr val="bg1"/>
              </a:solidFill>
            </a:endParaRPr>
          </a:p>
        </p:txBody>
      </p:sp>
      <p:sp>
        <p:nvSpPr>
          <p:cNvPr id="30" name="Freeform: Shape 24">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図 6">
            <a:extLst>
              <a:ext uri="{FF2B5EF4-FFF2-40B4-BE49-F238E27FC236}">
                <a16:creationId xmlns:a16="http://schemas.microsoft.com/office/drawing/2014/main" id="{1E4C2A4B-34FF-1911-5CCF-560C1C5F9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275" y="1364973"/>
            <a:ext cx="1895062" cy="1895062"/>
          </a:xfrm>
          <a:prstGeom prst="rect">
            <a:avLst/>
          </a:prstGeom>
        </p:spPr>
      </p:pic>
      <p:pic>
        <p:nvPicPr>
          <p:cNvPr id="11" name="図 10" descr="テーブル, ベッド が含まれている画像&#10;&#10;自動的に生成された説明">
            <a:extLst>
              <a:ext uri="{FF2B5EF4-FFF2-40B4-BE49-F238E27FC236}">
                <a16:creationId xmlns:a16="http://schemas.microsoft.com/office/drawing/2014/main" id="{2F322286-13CA-2B3E-445C-BDCEB7CA4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37" y="4634945"/>
            <a:ext cx="2092455" cy="2092455"/>
          </a:xfrm>
          <a:prstGeom prst="rect">
            <a:avLst/>
          </a:prstGeom>
        </p:spPr>
      </p:pic>
      <p:pic>
        <p:nvPicPr>
          <p:cNvPr id="17" name="図 16">
            <a:extLst>
              <a:ext uri="{FF2B5EF4-FFF2-40B4-BE49-F238E27FC236}">
                <a16:creationId xmlns:a16="http://schemas.microsoft.com/office/drawing/2014/main" id="{C914FEF2-54E2-4A05-8A2D-87C7A8DCDD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4077" y="2613992"/>
            <a:ext cx="2047461" cy="2047461"/>
          </a:xfrm>
          <a:prstGeom prst="rect">
            <a:avLst/>
          </a:prstGeom>
        </p:spPr>
      </p:pic>
      <p:pic>
        <p:nvPicPr>
          <p:cNvPr id="19" name="図 18" descr="文字が書かれている&#10;&#10;低い精度で自動的に生成された説明">
            <a:extLst>
              <a:ext uri="{FF2B5EF4-FFF2-40B4-BE49-F238E27FC236}">
                <a16:creationId xmlns:a16="http://schemas.microsoft.com/office/drawing/2014/main" id="{AB3B5B2B-6E65-F8CA-F86E-A6EBA156C4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9738" y="3409121"/>
            <a:ext cx="1292089" cy="1292089"/>
          </a:xfrm>
          <a:prstGeom prst="rect">
            <a:avLst/>
          </a:prstGeom>
        </p:spPr>
      </p:pic>
      <p:pic>
        <p:nvPicPr>
          <p:cNvPr id="5" name="図 4">
            <a:extLst>
              <a:ext uri="{FF2B5EF4-FFF2-40B4-BE49-F238E27FC236}">
                <a16:creationId xmlns:a16="http://schemas.microsoft.com/office/drawing/2014/main" id="{46DC48DE-451D-875A-A8EB-B44F07B15F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5902" y="5158406"/>
            <a:ext cx="1371603" cy="1371603"/>
          </a:xfrm>
          <a:prstGeom prst="rect">
            <a:avLst/>
          </a:prstGeom>
        </p:spPr>
      </p:pic>
    </p:spTree>
    <p:extLst>
      <p:ext uri="{BB962C8B-B14F-4D97-AF65-F5344CB8AC3E}">
        <p14:creationId xmlns:p14="http://schemas.microsoft.com/office/powerpoint/2010/main" val="256954436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73D5C4-388E-4541-9037-B9E0AF436FD8}"/>
              </a:ext>
            </a:extLst>
          </p:cNvPr>
          <p:cNvSpPr>
            <a:spLocks noGrp="1"/>
          </p:cNvSpPr>
          <p:nvPr>
            <p:ph type="title"/>
          </p:nvPr>
        </p:nvSpPr>
        <p:spPr>
          <a:xfrm>
            <a:off x="494070" y="196646"/>
            <a:ext cx="7468830" cy="520648"/>
          </a:xfrm>
        </p:spPr>
        <p:txBody>
          <a:bodyPr anchor="ctr">
            <a:normAutofit fontScale="90000"/>
          </a:bodyPr>
          <a:lstStyle/>
          <a:p>
            <a:r>
              <a:rPr kumimoji="1" lang="ja-JP" altLang="en-US" sz="3200" dirty="0">
                <a:latin typeface="メイリオ" panose="020B0604030504040204" pitchFamily="50" charset="-128"/>
                <a:ea typeface="メイリオ" panose="020B0604030504040204" pitchFamily="50" charset="-128"/>
              </a:rPr>
              <a:t>雇用保険被保険者資格喪失届・離職証明書　　　　　</a:t>
            </a:r>
          </a:p>
        </p:txBody>
      </p:sp>
      <p:sp>
        <p:nvSpPr>
          <p:cNvPr id="5" name="スライド番号プレースホルダー 4">
            <a:extLst>
              <a:ext uri="{FF2B5EF4-FFF2-40B4-BE49-F238E27FC236}">
                <a16:creationId xmlns:a16="http://schemas.microsoft.com/office/drawing/2014/main" id="{D41D35E1-E87C-4E98-BF3E-6C41D5D97739}"/>
              </a:ext>
            </a:extLst>
          </p:cNvPr>
          <p:cNvSpPr>
            <a:spLocks noGrp="1"/>
          </p:cNvSpPr>
          <p:nvPr>
            <p:ph type="sldNum" sz="quarter" idx="12"/>
          </p:nvPr>
        </p:nvSpPr>
        <p:spPr/>
        <p:txBody>
          <a:bodyPr/>
          <a:lstStyle/>
          <a:p>
            <a:fld id="{C9034EB8-48EA-42D3-8780-D7117E8A13EF}" type="slidenum">
              <a:rPr kumimoji="1" lang="ja-JP" altLang="en-US" smtClean="0"/>
              <a:t>10</a:t>
            </a:fld>
            <a:endParaRPr kumimoji="1" lang="ja-JP" altLang="en-US"/>
          </a:p>
        </p:txBody>
      </p:sp>
      <p:cxnSp>
        <p:nvCxnSpPr>
          <p:cNvPr id="8" name="直線コネクタ 7" descr="かやね社会保険労務士事務所">
            <a:extLst>
              <a:ext uri="{FF2B5EF4-FFF2-40B4-BE49-F238E27FC236}">
                <a16:creationId xmlns:a16="http://schemas.microsoft.com/office/drawing/2014/main" id="{5DA5063E-ECF7-448E-8C2E-7150CCABDBC1}"/>
              </a:ext>
              <a:ext uri="{C183D7F6-B498-43B3-948B-1728B52AA6E4}">
                <adec:decorative xmlns:adec="http://schemas.microsoft.com/office/drawing/2017/decorative" val="0"/>
              </a:ext>
            </a:extLst>
          </p:cNvPr>
          <p:cNvCxnSpPr>
            <a:cxnSpLocks/>
          </p:cNvCxnSpPr>
          <p:nvPr/>
        </p:nvCxnSpPr>
        <p:spPr>
          <a:xfrm>
            <a:off x="72000" y="720000"/>
            <a:ext cx="12096000" cy="38910"/>
          </a:xfrm>
          <a:prstGeom prst="line">
            <a:avLst/>
          </a:prstGeom>
          <a:ln w="127000" cmpd="thickThin">
            <a:gradFill flip="none" rotWithShape="1">
              <a:gsLst>
                <a:gs pos="0">
                  <a:schemeClr val="accent6">
                    <a:lumMod val="5000"/>
                    <a:lumOff val="95000"/>
                  </a:schemeClr>
                </a:gs>
                <a:gs pos="74000">
                  <a:schemeClr val="accent2">
                    <a:lumMod val="40000"/>
                    <a:lumOff val="60000"/>
                  </a:schemeClr>
                </a:gs>
                <a:gs pos="83000">
                  <a:schemeClr val="accent2">
                    <a:lumMod val="60000"/>
                    <a:lumOff val="40000"/>
                  </a:schemeClr>
                </a:gs>
                <a:gs pos="91602">
                  <a:schemeClr val="accent2">
                    <a:lumMod val="75000"/>
                  </a:schemeClr>
                </a:gs>
                <a:gs pos="100000">
                  <a:schemeClr val="accent2">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E745570C-5EFB-497C-847B-A206A013AEBF}"/>
              </a:ext>
            </a:extLst>
          </p:cNvPr>
          <p:cNvSpPr txBox="1"/>
          <p:nvPr/>
        </p:nvSpPr>
        <p:spPr>
          <a:xfrm>
            <a:off x="10440000" y="504000"/>
            <a:ext cx="1688076"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かやね社会保険労務士事務所</a:t>
            </a:r>
          </a:p>
        </p:txBody>
      </p:sp>
      <p:sp>
        <p:nvSpPr>
          <p:cNvPr id="12" name="コンテンツ プレースホルダー 2">
            <a:extLst>
              <a:ext uri="{FF2B5EF4-FFF2-40B4-BE49-F238E27FC236}">
                <a16:creationId xmlns:a16="http://schemas.microsoft.com/office/drawing/2014/main" id="{1818AC94-47D3-4C32-8D87-2E235CF6A963}"/>
              </a:ext>
            </a:extLst>
          </p:cNvPr>
          <p:cNvSpPr>
            <a:spLocks noGrp="1"/>
          </p:cNvSpPr>
          <p:nvPr>
            <p:ph idx="1"/>
          </p:nvPr>
        </p:nvSpPr>
        <p:spPr>
          <a:xfrm>
            <a:off x="720000" y="1080000"/>
            <a:ext cx="11142345" cy="5362575"/>
          </a:xfrm>
        </p:spPr>
        <p:txBody>
          <a:bodyPr>
            <a:normAutofit/>
          </a:bodyPr>
          <a:lstStyle/>
          <a:p>
            <a:pPr marL="0" indent="0">
              <a:buNone/>
            </a:pPr>
            <a:r>
              <a:rPr kumimoji="1" lang="ja-JP" altLang="en-US" sz="2400" dirty="0">
                <a:latin typeface="メイリオ" panose="020B0604030504040204" pitchFamily="50" charset="-128"/>
                <a:ea typeface="メイリオ" panose="020B0604030504040204" pitchFamily="50" charset="-128"/>
              </a:rPr>
              <a:t>・資格喪失届（マイナンバー記載）　　　　　</a:t>
            </a:r>
            <a:r>
              <a:rPr kumimoji="1" lang="en-US" altLang="ja-JP" sz="2000" dirty="0">
                <a:latin typeface="メイリオ" panose="020B0604030504040204" pitchFamily="50" charset="-128"/>
                <a:ea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rPr>
              <a:t>個人番号登録・変更届</a:t>
            </a:r>
            <a:endParaRPr kumimoji="1" lang="en-US" altLang="ja-JP" sz="2000" dirty="0">
              <a:latin typeface="メイリオ" panose="020B0604030504040204" pitchFamily="50" charset="-128"/>
              <a:ea typeface="メイリオ" panose="020B0604030504040204" pitchFamily="50" charset="-128"/>
            </a:endParaRPr>
          </a:p>
          <a:p>
            <a:pPr marL="0" indent="0">
              <a:buNone/>
            </a:pPr>
            <a:r>
              <a:rPr lang="ja-JP" altLang="en-US" sz="2600"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事実のあった日の翌日から</a:t>
            </a:r>
            <a:r>
              <a:rPr lang="en-US" altLang="ja-JP" sz="2400" dirty="0">
                <a:latin typeface="メイリオ" panose="020B0604030504040204" pitchFamily="50" charset="-128"/>
                <a:ea typeface="メイリオ" panose="020B0604030504040204" pitchFamily="50" charset="-128"/>
              </a:rPr>
              <a:t>10</a:t>
            </a:r>
            <a:r>
              <a:rPr lang="ja-JP" altLang="en-US" sz="2400" dirty="0">
                <a:latin typeface="メイリオ" panose="020B0604030504040204" pitchFamily="50" charset="-128"/>
                <a:ea typeface="メイリオ" panose="020B0604030504040204" pitchFamily="50" charset="-128"/>
              </a:rPr>
              <a:t>日以内に届出</a:t>
            </a:r>
            <a:endParaRPr lang="en-US" altLang="ja-JP" sz="2400" dirty="0">
              <a:latin typeface="メイリオ" panose="020B0604030504040204" pitchFamily="50" charset="-128"/>
              <a:ea typeface="メイリオ" panose="020B0604030504040204" pitchFamily="50" charset="-128"/>
            </a:endParaRPr>
          </a:p>
          <a:p>
            <a:pPr marL="0" indent="0">
              <a:buNone/>
            </a:pPr>
            <a:r>
              <a:rPr kumimoji="1" lang="ja-JP" altLang="en-US" sz="2400" dirty="0">
                <a:latin typeface="メイリオ" panose="020B0604030504040204" pitchFamily="50" charset="-128"/>
                <a:ea typeface="メイリオ" panose="020B0604030504040204" pitchFamily="50" charset="-128"/>
              </a:rPr>
              <a:t>・離職証明書</a:t>
            </a:r>
            <a:endParaRPr kumimoji="1" lang="en-US" altLang="ja-JP" sz="2400" dirty="0">
              <a:latin typeface="メイリオ" panose="020B0604030504040204" pitchFamily="50" charset="-128"/>
              <a:ea typeface="メイリオ" panose="020B0604030504040204" pitchFamily="50" charset="-128"/>
            </a:endParaRPr>
          </a:p>
          <a:p>
            <a:pPr marL="0" indent="0">
              <a:buNone/>
            </a:pPr>
            <a:r>
              <a:rPr kumimoji="1" lang="ja-JP" altLang="en-US" sz="2400" dirty="0">
                <a:latin typeface="メイリオ" panose="020B0604030504040204" pitchFamily="50" charset="-128"/>
                <a:ea typeface="メイリオ" panose="020B0604030504040204" pitchFamily="50" charset="-128"/>
              </a:rPr>
              <a:t>　本人から「離職票はいらない」と申出がない限り離職証明書を作成する</a:t>
            </a:r>
            <a:endParaRPr kumimoji="1" lang="en-US" altLang="ja-JP" sz="2400" dirty="0">
              <a:latin typeface="メイリオ" panose="020B0604030504040204" pitchFamily="50" charset="-128"/>
              <a:ea typeface="メイリオ" panose="020B0604030504040204" pitchFamily="50" charset="-128"/>
            </a:endParaRPr>
          </a:p>
          <a:p>
            <a:pPr marL="0" indent="0">
              <a:buNone/>
            </a:pPr>
            <a:r>
              <a:rPr kumimoji="1" lang="ja-JP" altLang="en-US" sz="2400" dirty="0">
                <a:latin typeface="メイリオ" panose="020B0604030504040204" pitchFamily="50" charset="-128"/>
                <a:ea typeface="メイリオ" panose="020B0604030504040204" pitchFamily="50" charset="-128"/>
              </a:rPr>
              <a:t>　</a:t>
            </a:r>
            <a:r>
              <a:rPr kumimoji="1" lang="en-US" altLang="ja-JP" sz="2400" dirty="0">
                <a:latin typeface="メイリオ" panose="020B0604030504040204" pitchFamily="50" charset="-128"/>
                <a:ea typeface="メイリオ" panose="020B0604030504040204" pitchFamily="50" charset="-128"/>
              </a:rPr>
              <a:t>※59</a:t>
            </a:r>
            <a:r>
              <a:rPr kumimoji="1" lang="ja-JP" altLang="en-US" sz="2400" dirty="0">
                <a:latin typeface="メイリオ" panose="020B0604030504040204" pitchFamily="50" charset="-128"/>
                <a:ea typeface="メイリオ" panose="020B0604030504040204" pitchFamily="50" charset="-128"/>
              </a:rPr>
              <a:t>歳以上の離職者は希望有無関係なく必要</a:t>
            </a:r>
            <a:endParaRPr kumimoji="1"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　・在職期間短くても・・・</a:t>
            </a:r>
            <a:endParaRPr lang="en-US" altLang="ja-JP" sz="2400" dirty="0">
              <a:latin typeface="メイリオ" panose="020B0604030504040204" pitchFamily="50" charset="-128"/>
              <a:ea typeface="メイリオ" panose="020B0604030504040204" pitchFamily="50" charset="-128"/>
            </a:endParaRPr>
          </a:p>
          <a:p>
            <a:pPr marL="0" indent="0">
              <a:buNone/>
            </a:pPr>
            <a:r>
              <a:rPr kumimoji="1" lang="ja-JP" altLang="en-US" sz="2400" dirty="0">
                <a:latin typeface="メイリオ" panose="020B0604030504040204" pitchFamily="50" charset="-128"/>
                <a:ea typeface="メイリオ" panose="020B0604030504040204" pitchFamily="50" charset="-128"/>
              </a:rPr>
              <a:t>　・受給資格ないと思われても・・・</a:t>
            </a:r>
            <a:endParaRPr kumimoji="1"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　・最初要らないと言われて、撤回されても・・・</a:t>
            </a:r>
            <a:endParaRPr lang="en-US" altLang="ja-JP" sz="2400" dirty="0">
              <a:latin typeface="メイリオ" panose="020B0604030504040204" pitchFamily="50" charset="-128"/>
              <a:ea typeface="メイリオ" panose="020B0604030504040204" pitchFamily="50" charset="-128"/>
            </a:endParaRPr>
          </a:p>
          <a:p>
            <a:pPr marL="0" indent="0">
              <a:buNone/>
            </a:pPr>
            <a:r>
              <a:rPr kumimoji="1" lang="ja-JP" altLang="en-US" sz="2400" dirty="0">
                <a:latin typeface="メイリオ" panose="020B0604030504040204" pitchFamily="50" charset="-128"/>
                <a:ea typeface="メイリオ" panose="020B0604030504040204" pitchFamily="50" charset="-128"/>
              </a:rPr>
              <a:t>　事業主は離職票を作成しなければならない　➡　なので</a:t>
            </a:r>
            <a:r>
              <a:rPr kumimoji="1" lang="ja-JP" altLang="en-US" sz="2400" u="sng" dirty="0">
                <a:latin typeface="メイリオ" panose="020B0604030504040204" pitchFamily="50" charset="-128"/>
                <a:ea typeface="メイリオ" panose="020B0604030504040204" pitchFamily="50" charset="-128"/>
              </a:rPr>
              <a:t>最初から作成する</a:t>
            </a:r>
            <a:endParaRPr kumimoji="1" lang="en-US" altLang="ja-JP" sz="2400" u="sng"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　</a:t>
            </a:r>
            <a:br>
              <a:rPr lang="en-US" altLang="ja-JP" sz="2400" dirty="0">
                <a:latin typeface="メイリオ" panose="020B0604030504040204" pitchFamily="50" charset="-128"/>
                <a:ea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rPr>
              <a:t>　　注：離職理由は客観的かつ具体的に、解雇は該当就業規則条文等も記載</a:t>
            </a:r>
            <a:endParaRPr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　　　　定年後の雇用継続希望無しは定年規定を添付</a:t>
            </a:r>
            <a:endParaRPr lang="en-US" altLang="ja-JP" sz="24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5D1ED68D-5932-49D0-95D9-F3F74ABC863B}"/>
              </a:ext>
            </a:extLst>
          </p:cNvPr>
          <p:cNvSpPr txBox="1"/>
          <p:nvPr/>
        </p:nvSpPr>
        <p:spPr>
          <a:xfrm>
            <a:off x="7962900" y="1432560"/>
            <a:ext cx="4038600"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旧様式</a:t>
            </a:r>
            <a:r>
              <a:rPr kumimoji="1" lang="ja-JP" altLang="en-US" sz="1200" dirty="0">
                <a:latin typeface="メイリオ" panose="020B0604030504040204" pitchFamily="50" charset="-128"/>
                <a:ea typeface="メイリオ" panose="020B0604030504040204" pitchFamily="50" charset="-128"/>
              </a:rPr>
              <a:t>の喪失届等を使用する場合に必要）</a:t>
            </a:r>
            <a:endParaRPr kumimoji="1" lang="ja-JP" altLang="en-US" sz="1200" dirty="0"/>
          </a:p>
        </p:txBody>
      </p:sp>
      <p:sp>
        <p:nvSpPr>
          <p:cNvPr id="10" name="テキスト ボックス 9">
            <a:extLst>
              <a:ext uri="{FF2B5EF4-FFF2-40B4-BE49-F238E27FC236}">
                <a16:creationId xmlns:a16="http://schemas.microsoft.com/office/drawing/2014/main" id="{E054554F-8077-449E-985B-470D6F0DBE95}"/>
              </a:ext>
            </a:extLst>
          </p:cNvPr>
          <p:cNvSpPr txBox="1"/>
          <p:nvPr/>
        </p:nvSpPr>
        <p:spPr>
          <a:xfrm>
            <a:off x="8216704" y="250084"/>
            <a:ext cx="787791"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Ｐ</a:t>
            </a:r>
            <a:r>
              <a:rPr kumimoji="1" lang="en-US" altLang="ja-JP" dirty="0">
                <a:latin typeface="メイリオ" panose="020B0604030504040204" pitchFamily="50" charset="-128"/>
                <a:ea typeface="メイリオ" panose="020B0604030504040204" pitchFamily="50" charset="-128"/>
              </a:rPr>
              <a:t>42</a:t>
            </a:r>
            <a:endParaRPr kumimoji="1" lang="ja-JP" altLang="en-US"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6EC3DFE5-BC71-4BC3-84AA-741C0B3EEC6B}"/>
              </a:ext>
            </a:extLst>
          </p:cNvPr>
          <p:cNvSpPr txBox="1"/>
          <p:nvPr/>
        </p:nvSpPr>
        <p:spPr>
          <a:xfrm>
            <a:off x="3096459" y="2053154"/>
            <a:ext cx="2094665"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Ｐ</a:t>
            </a:r>
            <a:r>
              <a:rPr kumimoji="1" lang="en-US" altLang="ja-JP" dirty="0">
                <a:latin typeface="メイリオ" panose="020B0604030504040204" pitchFamily="50" charset="-128"/>
                <a:ea typeface="メイリオ" panose="020B0604030504040204" pitchFamily="50" charset="-128"/>
              </a:rPr>
              <a:t>42</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68</a:t>
            </a:r>
            <a:endParaRPr kumimoji="1" lang="ja-JP" altLang="en-US"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2BE3AA47-A23A-4EAD-894E-8BA6ACD575CD}"/>
              </a:ext>
            </a:extLst>
          </p:cNvPr>
          <p:cNvSpPr txBox="1"/>
          <p:nvPr/>
        </p:nvSpPr>
        <p:spPr>
          <a:xfrm>
            <a:off x="5602153" y="1080000"/>
            <a:ext cx="787791"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Ｐ</a:t>
            </a:r>
            <a:r>
              <a:rPr lang="en-US" altLang="ja-JP" dirty="0">
                <a:latin typeface="メイリオ" panose="020B0604030504040204" pitchFamily="50" charset="-128"/>
                <a:ea typeface="メイリオ" panose="020B0604030504040204" pitchFamily="50" charset="-128"/>
              </a:rPr>
              <a:t>69</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03744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73D5C4-388E-4541-9037-B9E0AF436FD8}"/>
              </a:ext>
            </a:extLst>
          </p:cNvPr>
          <p:cNvSpPr>
            <a:spLocks noGrp="1"/>
          </p:cNvSpPr>
          <p:nvPr>
            <p:ph type="title"/>
          </p:nvPr>
        </p:nvSpPr>
        <p:spPr>
          <a:xfrm>
            <a:off x="494070" y="196646"/>
            <a:ext cx="6615390" cy="520648"/>
          </a:xfrm>
        </p:spPr>
        <p:txBody>
          <a:bodyPr anchor="ctr">
            <a:normAutofit fontScale="90000"/>
          </a:bodyPr>
          <a:lstStyle/>
          <a:p>
            <a:r>
              <a:rPr kumimoji="1" lang="ja-JP" altLang="en-US" sz="3200" dirty="0">
                <a:latin typeface="メイリオ" panose="020B0604030504040204" pitchFamily="50" charset="-128"/>
                <a:ea typeface="メイリオ" panose="020B0604030504040204" pitchFamily="50" charset="-128"/>
              </a:rPr>
              <a:t>離職理由と給付日数（条件）　　　　　</a:t>
            </a:r>
          </a:p>
        </p:txBody>
      </p:sp>
      <p:sp>
        <p:nvSpPr>
          <p:cNvPr id="5" name="スライド番号プレースホルダー 4">
            <a:extLst>
              <a:ext uri="{FF2B5EF4-FFF2-40B4-BE49-F238E27FC236}">
                <a16:creationId xmlns:a16="http://schemas.microsoft.com/office/drawing/2014/main" id="{D41D35E1-E87C-4E98-BF3E-6C41D5D97739}"/>
              </a:ext>
            </a:extLst>
          </p:cNvPr>
          <p:cNvSpPr>
            <a:spLocks noGrp="1"/>
          </p:cNvSpPr>
          <p:nvPr>
            <p:ph type="sldNum" sz="quarter" idx="12"/>
          </p:nvPr>
        </p:nvSpPr>
        <p:spPr/>
        <p:txBody>
          <a:bodyPr/>
          <a:lstStyle/>
          <a:p>
            <a:fld id="{C9034EB8-48EA-42D3-8780-D7117E8A13EF}" type="slidenum">
              <a:rPr kumimoji="1" lang="ja-JP" altLang="en-US" smtClean="0"/>
              <a:t>11</a:t>
            </a:fld>
            <a:endParaRPr kumimoji="1" lang="ja-JP" altLang="en-US"/>
          </a:p>
        </p:txBody>
      </p:sp>
      <p:cxnSp>
        <p:nvCxnSpPr>
          <p:cNvPr id="8" name="直線コネクタ 7" descr="かやね社会保険労務士事務所">
            <a:extLst>
              <a:ext uri="{FF2B5EF4-FFF2-40B4-BE49-F238E27FC236}">
                <a16:creationId xmlns:a16="http://schemas.microsoft.com/office/drawing/2014/main" id="{5DA5063E-ECF7-448E-8C2E-7150CCABDBC1}"/>
              </a:ext>
              <a:ext uri="{C183D7F6-B498-43B3-948B-1728B52AA6E4}">
                <adec:decorative xmlns:adec="http://schemas.microsoft.com/office/drawing/2017/decorative" val="0"/>
              </a:ext>
            </a:extLst>
          </p:cNvPr>
          <p:cNvCxnSpPr>
            <a:cxnSpLocks/>
          </p:cNvCxnSpPr>
          <p:nvPr/>
        </p:nvCxnSpPr>
        <p:spPr>
          <a:xfrm>
            <a:off x="72000" y="720000"/>
            <a:ext cx="12096000" cy="38910"/>
          </a:xfrm>
          <a:prstGeom prst="line">
            <a:avLst/>
          </a:prstGeom>
          <a:ln w="127000" cmpd="thickThin">
            <a:gradFill flip="none" rotWithShape="1">
              <a:gsLst>
                <a:gs pos="0">
                  <a:schemeClr val="accent6">
                    <a:lumMod val="5000"/>
                    <a:lumOff val="95000"/>
                  </a:schemeClr>
                </a:gs>
                <a:gs pos="74000">
                  <a:schemeClr val="accent2">
                    <a:lumMod val="40000"/>
                    <a:lumOff val="60000"/>
                  </a:schemeClr>
                </a:gs>
                <a:gs pos="83000">
                  <a:schemeClr val="accent2">
                    <a:lumMod val="60000"/>
                    <a:lumOff val="40000"/>
                  </a:schemeClr>
                </a:gs>
                <a:gs pos="91602">
                  <a:schemeClr val="accent2">
                    <a:lumMod val="75000"/>
                  </a:schemeClr>
                </a:gs>
                <a:gs pos="100000">
                  <a:schemeClr val="accent2">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E745570C-5EFB-497C-847B-A206A013AEBF}"/>
              </a:ext>
            </a:extLst>
          </p:cNvPr>
          <p:cNvSpPr txBox="1"/>
          <p:nvPr/>
        </p:nvSpPr>
        <p:spPr>
          <a:xfrm>
            <a:off x="10440000" y="504000"/>
            <a:ext cx="1688076"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かやね社会保険労務士事務所</a:t>
            </a:r>
          </a:p>
        </p:txBody>
      </p:sp>
      <p:sp>
        <p:nvSpPr>
          <p:cNvPr id="10" name="コンテンツ プレースホルダー 2">
            <a:extLst>
              <a:ext uri="{FF2B5EF4-FFF2-40B4-BE49-F238E27FC236}">
                <a16:creationId xmlns:a16="http://schemas.microsoft.com/office/drawing/2014/main" id="{AEA195DE-3DB0-4691-B7F5-ABE87289AD46}"/>
              </a:ext>
            </a:extLst>
          </p:cNvPr>
          <p:cNvSpPr>
            <a:spLocks noGrp="1"/>
          </p:cNvSpPr>
          <p:nvPr>
            <p:ph idx="1"/>
          </p:nvPr>
        </p:nvSpPr>
        <p:spPr>
          <a:xfrm>
            <a:off x="720000" y="1048368"/>
            <a:ext cx="10843260" cy="5403168"/>
          </a:xfrm>
        </p:spPr>
        <p:txBody>
          <a:bodyPr>
            <a:normAutofit fontScale="92500" lnSpcReduction="10000"/>
          </a:bodyPr>
          <a:lstStyle/>
          <a:p>
            <a:pPr marL="0" indent="0">
              <a:buNone/>
            </a:pPr>
            <a:r>
              <a:rPr kumimoji="1" lang="ja-JP" altLang="en-US" sz="2400" dirty="0">
                <a:latin typeface="メイリオ" panose="020B0604030504040204" pitchFamily="50" charset="-128"/>
                <a:ea typeface="メイリオ" panose="020B0604030504040204" pitchFamily="50" charset="-128"/>
              </a:rPr>
              <a:t>■特定受給資格者（倒産や解雇等）</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解雇：自己の責めに帰すべき重大な理由による解雇を除く</a:t>
            </a:r>
            <a:endParaRPr kumimoji="1" lang="en-US" altLang="ja-JP" sz="1400" dirty="0">
              <a:latin typeface="メイリオ" panose="020B0604030504040204" pitchFamily="50" charset="-128"/>
              <a:ea typeface="メイリオ" panose="020B0604030504040204" pitchFamily="50" charset="-128"/>
            </a:endParaRPr>
          </a:p>
          <a:p>
            <a:pPr marL="0" indent="0">
              <a:buNone/>
            </a:pPr>
            <a:r>
              <a:rPr kumimoji="1" lang="ja-JP" altLang="en-US" sz="1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一部の特定理由離職者（有期契約が更新されなかった事等）</a:t>
            </a:r>
            <a:endParaRPr kumimoji="1"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　　　　　　　➡　給付制限が無く手厚い給付</a:t>
            </a:r>
            <a:r>
              <a:rPr lang="ja-JP" altLang="en-US" sz="1400" dirty="0">
                <a:latin typeface="メイリオ" panose="020B0604030504040204" pitchFamily="50" charset="-128"/>
                <a:ea typeface="メイリオ" panose="020B0604030504040204" pitchFamily="50" charset="-128"/>
              </a:rPr>
              <a:t>（１</a:t>
            </a:r>
            <a:r>
              <a:rPr lang="en-US" altLang="ja-JP" sz="1400" dirty="0">
                <a:latin typeface="メイリオ" panose="020B0604030504040204" pitchFamily="50" charset="-128"/>
                <a:ea typeface="メイリオ" panose="020B0604030504040204" pitchFamily="50" charset="-128"/>
              </a:rPr>
              <a:t>A,</a:t>
            </a:r>
            <a:r>
              <a:rPr lang="ja-JP" altLang="en-US" sz="1400" dirty="0">
                <a:latin typeface="メイリオ" panose="020B0604030504040204" pitchFamily="50" charset="-128"/>
                <a:ea typeface="メイリオ" panose="020B0604030504040204" pitchFamily="50" charset="-128"/>
              </a:rPr>
              <a:t>１</a:t>
            </a:r>
            <a:r>
              <a:rPr lang="en-US" altLang="ja-JP" sz="1400" dirty="0">
                <a:latin typeface="メイリオ" panose="020B0604030504040204" pitchFamily="50" charset="-128"/>
                <a:ea typeface="メイリオ" panose="020B0604030504040204" pitchFamily="50" charset="-128"/>
              </a:rPr>
              <a:t>B,</a:t>
            </a:r>
            <a:r>
              <a:rPr lang="ja-JP" altLang="en-US" sz="1400" dirty="0">
                <a:latin typeface="メイリオ" panose="020B0604030504040204" pitchFamily="50" charset="-128"/>
                <a:ea typeface="メイリオ" panose="020B0604030504040204" pitchFamily="50" charset="-128"/>
              </a:rPr>
              <a:t>２</a:t>
            </a:r>
            <a:r>
              <a:rPr lang="en-US" altLang="ja-JP" sz="1400" dirty="0">
                <a:latin typeface="メイリオ" panose="020B0604030504040204" pitchFamily="50" charset="-128"/>
                <a:ea typeface="メイリオ" panose="020B0604030504040204" pitchFamily="50" charset="-128"/>
              </a:rPr>
              <a:t>A,</a:t>
            </a:r>
            <a:r>
              <a:rPr lang="ja-JP" altLang="en-US" sz="1400" dirty="0">
                <a:latin typeface="メイリオ" panose="020B0604030504040204" pitchFamily="50" charset="-128"/>
                <a:ea typeface="メイリオ" panose="020B0604030504040204" pitchFamily="50" charset="-128"/>
              </a:rPr>
              <a:t>２</a:t>
            </a:r>
            <a:r>
              <a:rPr lang="en-US" altLang="ja-JP" sz="1400" dirty="0">
                <a:latin typeface="メイリオ" panose="020B0604030504040204" pitchFamily="50" charset="-128"/>
                <a:ea typeface="メイリオ" panose="020B0604030504040204" pitchFamily="50" charset="-128"/>
              </a:rPr>
              <a:t>B,</a:t>
            </a:r>
            <a:r>
              <a:rPr lang="ja-JP" altLang="en-US" sz="1400" dirty="0">
                <a:latin typeface="メイリオ" panose="020B0604030504040204" pitchFamily="50" charset="-128"/>
                <a:ea typeface="メイリオ" panose="020B0604030504040204" pitchFamily="50" charset="-128"/>
              </a:rPr>
              <a:t>３</a:t>
            </a:r>
            <a:r>
              <a:rPr lang="en-US" altLang="ja-JP" sz="1400" dirty="0">
                <a:latin typeface="メイリオ" panose="020B0604030504040204" pitchFamily="50" charset="-128"/>
                <a:ea typeface="メイリオ" panose="020B0604030504040204" pitchFamily="50" charset="-128"/>
              </a:rPr>
              <a:t>A,</a:t>
            </a:r>
            <a:r>
              <a:rPr lang="ja-JP" altLang="en-US" sz="1400" dirty="0">
                <a:latin typeface="メイリオ" panose="020B0604030504040204" pitchFamily="50" charset="-128"/>
                <a:ea typeface="メイリオ" panose="020B0604030504040204" pitchFamily="50" charset="-128"/>
              </a:rPr>
              <a:t>３</a:t>
            </a:r>
            <a:r>
              <a:rPr lang="en-US" altLang="ja-JP" sz="1400" dirty="0">
                <a:latin typeface="メイリオ" panose="020B0604030504040204" pitchFamily="50" charset="-128"/>
                <a:ea typeface="メイリオ" panose="020B0604030504040204" pitchFamily="50" charset="-128"/>
              </a:rPr>
              <a:t>B,2Ⅽ)</a:t>
            </a:r>
          </a:p>
          <a:p>
            <a:pPr marL="0" indent="0">
              <a:buNone/>
            </a:pPr>
            <a:endParaRPr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■特定理由離職者（上記以外）</a:t>
            </a:r>
            <a:endParaRPr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　　　　　　　➡　給付制限は無いが給付日数は一般と同じ</a:t>
            </a: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3Ⅽ,3Ⅾ)</a:t>
            </a:r>
          </a:p>
          <a:p>
            <a:pPr marL="0" indent="0">
              <a:buNone/>
            </a:pPr>
            <a:endParaRPr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上記の特定受給資格者と全ての特定理由離職者：加入</a:t>
            </a:r>
            <a:r>
              <a:rPr lang="en-US" altLang="ja-JP" sz="2400" dirty="0">
                <a:latin typeface="メイリオ" panose="020B0604030504040204" pitchFamily="50" charset="-128"/>
                <a:ea typeface="メイリオ" panose="020B0604030504040204" pitchFamily="50" charset="-128"/>
              </a:rPr>
              <a:t>6</a:t>
            </a:r>
            <a:r>
              <a:rPr lang="ja-JP" altLang="en-US" sz="2400" dirty="0">
                <a:latin typeface="メイリオ" panose="020B0604030504040204" pitchFamily="50" charset="-128"/>
                <a:ea typeface="メイリオ" panose="020B0604030504040204" pitchFamily="50" charset="-128"/>
              </a:rPr>
              <a:t>か月あれば</a:t>
            </a:r>
            <a:r>
              <a:rPr lang="en-US" altLang="ja-JP" sz="2400" dirty="0">
                <a:latin typeface="メイリオ" panose="020B0604030504040204" pitchFamily="50" charset="-128"/>
                <a:ea typeface="メイリオ" panose="020B0604030504040204" pitchFamily="50" charset="-128"/>
              </a:rPr>
              <a:t>OK</a:t>
            </a:r>
          </a:p>
          <a:p>
            <a:pPr marL="0" indent="0">
              <a:buNone/>
            </a:pPr>
            <a:r>
              <a:rPr lang="ja-JP" altLang="en-US" sz="2400" dirty="0">
                <a:latin typeface="メイリオ" panose="020B0604030504040204" pitchFamily="50" charset="-128"/>
                <a:ea typeface="メイリオ" panose="020B0604030504040204" pitchFamily="50" charset="-128"/>
              </a:rPr>
              <a:t>　　</a:t>
            </a:r>
            <a:r>
              <a:rPr lang="ja-JP" altLang="en-US" sz="2400" dirty="0">
                <a:solidFill>
                  <a:srgbClr val="FF0000"/>
                </a:solidFill>
                <a:latin typeface="メイリオ" panose="020B0604030504040204" pitchFamily="50" charset="-128"/>
                <a:ea typeface="メイリオ" panose="020B0604030504040204" pitchFamily="50" charset="-128"/>
              </a:rPr>
              <a:t>コロナ関連離職の特例あります</a:t>
            </a:r>
            <a:endParaRPr lang="en-US" altLang="ja-JP" sz="2400" dirty="0">
              <a:solidFill>
                <a:srgbClr val="FF0000"/>
              </a:solidFill>
              <a:latin typeface="メイリオ" panose="020B0604030504040204" pitchFamily="50" charset="-128"/>
              <a:ea typeface="メイリオ" panose="020B0604030504040204" pitchFamily="50" charset="-128"/>
            </a:endParaRPr>
          </a:p>
          <a:p>
            <a:pPr marL="0" indent="0">
              <a:buNone/>
            </a:pPr>
            <a:r>
              <a:rPr lang="ja-JP" altLang="en-US" sz="1900" dirty="0">
                <a:solidFill>
                  <a:srgbClr val="FF0000"/>
                </a:solidFill>
                <a:latin typeface="メイリオ" panose="020B0604030504040204" pitchFamily="50" charset="-128"/>
                <a:ea typeface="メイリオ" panose="020B0604030504040204" pitchFamily="50" charset="-128"/>
              </a:rPr>
              <a:t>　　（具体的事情記載欄（事業主⽤）に記載した離職理由の末尾に</a:t>
            </a:r>
            <a:r>
              <a:rPr lang="en-US" altLang="ja-JP" sz="1900" dirty="0">
                <a:solidFill>
                  <a:srgbClr val="FF0000"/>
                </a:solidFill>
                <a:latin typeface="メイリオ" panose="020B0604030504040204" pitchFamily="50" charset="-128"/>
                <a:ea typeface="メイリオ" panose="020B0604030504040204" pitchFamily="50" charset="-128"/>
              </a:rPr>
              <a:t>『</a:t>
            </a:r>
            <a:r>
              <a:rPr lang="ja-JP" altLang="en-US" sz="1900" dirty="0">
                <a:solidFill>
                  <a:srgbClr val="FF0000"/>
                </a:solidFill>
                <a:latin typeface="メイリオ" panose="020B0604030504040204" pitchFamily="50" charset="-128"/>
                <a:ea typeface="メイリオ" panose="020B0604030504040204" pitchFamily="50" charset="-128"/>
              </a:rPr>
              <a:t>（コロナ関係）</a:t>
            </a:r>
            <a:r>
              <a:rPr lang="en-US" altLang="ja-JP" sz="1900" dirty="0">
                <a:solidFill>
                  <a:srgbClr val="FF0000"/>
                </a:solidFill>
                <a:latin typeface="メイリオ" panose="020B0604030504040204" pitchFamily="50" charset="-128"/>
                <a:ea typeface="メイリオ" panose="020B0604030504040204" pitchFamily="50" charset="-128"/>
              </a:rPr>
              <a:t>』</a:t>
            </a:r>
            <a:r>
              <a:rPr lang="ja-JP" altLang="en-US" sz="1900" dirty="0">
                <a:solidFill>
                  <a:srgbClr val="FF0000"/>
                </a:solidFill>
                <a:latin typeface="メイリオ" panose="020B0604030504040204" pitchFamily="50" charset="-128"/>
                <a:ea typeface="メイリオ" panose="020B0604030504040204" pitchFamily="50" charset="-128"/>
              </a:rPr>
              <a:t>と記載する）</a:t>
            </a:r>
            <a:br>
              <a:rPr lang="en-US" altLang="ja-JP" sz="2400" dirty="0">
                <a:solidFill>
                  <a:srgbClr val="FF0000"/>
                </a:solidFill>
                <a:latin typeface="メイリオ" panose="020B0604030504040204" pitchFamily="50" charset="-128"/>
                <a:ea typeface="メイリオ" panose="020B0604030504040204" pitchFamily="50" charset="-128"/>
              </a:rPr>
            </a:br>
            <a:endParaRPr lang="en-US" altLang="ja-JP" sz="2400" dirty="0">
              <a:solidFill>
                <a:srgbClr val="FF0000"/>
              </a:solidFill>
              <a:latin typeface="メイリオ" panose="020B0604030504040204" pitchFamily="50" charset="-128"/>
              <a:ea typeface="メイリオ" panose="020B0604030504040204" pitchFamily="50" charset="-128"/>
            </a:endParaRPr>
          </a:p>
          <a:p>
            <a:pPr marL="0" indent="0">
              <a:buNone/>
            </a:pPr>
            <a:r>
              <a:rPr kumimoji="1" lang="ja-JP" altLang="en-US" sz="2400" dirty="0">
                <a:latin typeface="メイリオ" panose="020B0604030504040204" pitchFamily="50" charset="-128"/>
                <a:ea typeface="メイリオ" panose="020B0604030504040204" pitchFamily="50" charset="-128"/>
              </a:rPr>
              <a:t>■完全な自己都合退職は加入は</a:t>
            </a:r>
            <a:r>
              <a:rPr kumimoji="1" lang="en-US" altLang="ja-JP" sz="2400" dirty="0">
                <a:latin typeface="メイリオ" panose="020B0604030504040204" pitchFamily="50" charset="-128"/>
                <a:ea typeface="メイリオ" panose="020B0604030504040204" pitchFamily="50" charset="-128"/>
              </a:rPr>
              <a:t>12</a:t>
            </a:r>
            <a:r>
              <a:rPr kumimoji="1" lang="ja-JP" altLang="en-US" sz="2400" dirty="0">
                <a:latin typeface="メイリオ" panose="020B0604030504040204" pitchFamily="50" charset="-128"/>
                <a:ea typeface="メイリオ" panose="020B0604030504040204" pitchFamily="50" charset="-128"/>
              </a:rPr>
              <a:t>ヶ月以上必要</a:t>
            </a:r>
            <a:br>
              <a:rPr kumimoji="1" lang="en-US" altLang="ja-JP" sz="2400" dirty="0">
                <a:latin typeface="メイリオ" panose="020B0604030504040204" pitchFamily="50" charset="-128"/>
                <a:ea typeface="メイリオ" panose="020B0604030504040204" pitchFamily="50" charset="-128"/>
              </a:rPr>
            </a:br>
            <a:r>
              <a:rPr kumimoji="1" lang="ja-JP" altLang="en-US" sz="2400" dirty="0">
                <a:latin typeface="メイリオ" panose="020B0604030504040204" pitchFamily="50" charset="-128"/>
                <a:ea typeface="メイリオ" panose="020B0604030504040204" pitchFamily="50" charset="-128"/>
              </a:rPr>
              <a:t>　　　　　　　➡　給付制限（</a:t>
            </a:r>
            <a:r>
              <a:rPr lang="en-US" altLang="ja-JP" sz="2400" dirty="0">
                <a:solidFill>
                  <a:srgbClr val="FF0000"/>
                </a:solidFill>
                <a:latin typeface="メイリオ" panose="020B0604030504040204" pitchFamily="50" charset="-128"/>
                <a:ea typeface="メイリオ" panose="020B0604030504040204" pitchFamily="50" charset="-128"/>
              </a:rPr>
              <a:t>2</a:t>
            </a:r>
            <a:r>
              <a:rPr kumimoji="1" lang="ja-JP" altLang="en-US" sz="2400" dirty="0">
                <a:solidFill>
                  <a:srgbClr val="FF0000"/>
                </a:solidFill>
                <a:latin typeface="メイリオ" panose="020B0604030504040204" pitchFamily="50" charset="-128"/>
                <a:ea typeface="メイリオ" panose="020B0604030504040204" pitchFamily="50" charset="-128"/>
              </a:rPr>
              <a:t>ヶ月</a:t>
            </a:r>
            <a:r>
              <a:rPr kumimoji="1" lang="ja-JP" altLang="en-US" sz="2400" dirty="0">
                <a:latin typeface="メイリオ" panose="020B0604030504040204" pitchFamily="50" charset="-128"/>
                <a:ea typeface="メイリオ" panose="020B0604030504040204" pitchFamily="50" charset="-128"/>
              </a:rPr>
              <a:t>）があります。</a:t>
            </a: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4D,5E)</a:t>
            </a:r>
            <a:r>
              <a:rPr lang="ja-JP" altLang="en-US" sz="1400" dirty="0">
                <a:latin typeface="メイリオ" panose="020B0604030504040204" pitchFamily="50" charset="-128"/>
                <a:ea typeface="メイリオ" panose="020B0604030504040204" pitchFamily="50" charset="-128"/>
              </a:rPr>
              <a:t>　　　　　　　　</a:t>
            </a:r>
            <a:br>
              <a:rPr lang="en-US" altLang="ja-JP"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　　　　　　　　　　　　　　　</a:t>
            </a:r>
            <a:r>
              <a:rPr lang="en-US" altLang="ja-JP" sz="2400" i="1" dirty="0">
                <a:latin typeface="メイリオ" panose="020B0604030504040204" pitchFamily="50" charset="-128"/>
                <a:ea typeface="メイリオ" panose="020B0604030504040204" pitchFamily="50" charset="-128"/>
              </a:rPr>
              <a:t>※</a:t>
            </a:r>
            <a:r>
              <a:rPr lang="ja-JP" altLang="en-US" sz="2400" i="1" dirty="0">
                <a:latin typeface="メイリオ" panose="020B0604030504040204" pitchFamily="50" charset="-128"/>
                <a:ea typeface="メイリオ" panose="020B0604030504040204" pitchFamily="50" charset="-128"/>
              </a:rPr>
              <a:t>定年退職は給付制限ありません</a:t>
            </a: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2D,2E)</a:t>
            </a:r>
            <a:endParaRPr lang="en-US" altLang="ja-JP" sz="2400" dirty="0">
              <a:latin typeface="メイリオ" panose="020B0604030504040204" pitchFamily="50" charset="-128"/>
              <a:ea typeface="メイリオ" panose="020B0604030504040204" pitchFamily="50" charset="-128"/>
            </a:endParaRPr>
          </a:p>
          <a:p>
            <a:pPr marL="0" indent="0">
              <a:buNone/>
            </a:pPr>
            <a:endParaRPr kumimoji="1" lang="ja-JP" altLang="en-US" sz="2400" dirty="0"/>
          </a:p>
        </p:txBody>
      </p:sp>
      <p:sp>
        <p:nvSpPr>
          <p:cNvPr id="7" name="テキスト ボックス 6">
            <a:extLst>
              <a:ext uri="{FF2B5EF4-FFF2-40B4-BE49-F238E27FC236}">
                <a16:creationId xmlns:a16="http://schemas.microsoft.com/office/drawing/2014/main" id="{3009DBC5-6A24-4422-B6DD-3FFD58984A83}"/>
              </a:ext>
            </a:extLst>
          </p:cNvPr>
          <p:cNvSpPr txBox="1"/>
          <p:nvPr/>
        </p:nvSpPr>
        <p:spPr>
          <a:xfrm>
            <a:off x="8208000" y="288000"/>
            <a:ext cx="1521656"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Ｐ</a:t>
            </a:r>
            <a:r>
              <a:rPr kumimoji="1" lang="en-US" altLang="ja-JP" dirty="0">
                <a:latin typeface="メイリオ" panose="020B0604030504040204" pitchFamily="50" charset="-128"/>
                <a:ea typeface="メイリオ" panose="020B0604030504040204" pitchFamily="50" charset="-128"/>
              </a:rPr>
              <a:t>190</a:t>
            </a:r>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195</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83296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73D5C4-388E-4541-9037-B9E0AF436FD8}"/>
              </a:ext>
            </a:extLst>
          </p:cNvPr>
          <p:cNvSpPr>
            <a:spLocks noGrp="1"/>
          </p:cNvSpPr>
          <p:nvPr>
            <p:ph type="title"/>
          </p:nvPr>
        </p:nvSpPr>
        <p:spPr>
          <a:xfrm>
            <a:off x="494070" y="196646"/>
            <a:ext cx="6615390" cy="520648"/>
          </a:xfrm>
        </p:spPr>
        <p:txBody>
          <a:bodyPr anchor="ctr">
            <a:normAutofit fontScale="90000"/>
          </a:bodyPr>
          <a:lstStyle/>
          <a:p>
            <a:r>
              <a:rPr lang="ja-JP" altLang="en-US" sz="3200" dirty="0">
                <a:latin typeface="メイリオ" panose="020B0604030504040204" pitchFamily="50" charset="-128"/>
                <a:ea typeface="メイリオ" panose="020B0604030504040204" pitchFamily="50" charset="-128"/>
              </a:rPr>
              <a:t>色々な理由で特定理由離職者になる</a:t>
            </a:r>
            <a:r>
              <a:rPr kumimoji="1" lang="ja-JP" altLang="en-US" sz="3200" dirty="0">
                <a:latin typeface="メイリオ" panose="020B0604030504040204" pitchFamily="50" charset="-128"/>
                <a:ea typeface="メイリオ" panose="020B0604030504040204" pitchFamily="50" charset="-128"/>
              </a:rPr>
              <a:t>　　　　</a:t>
            </a:r>
          </a:p>
        </p:txBody>
      </p:sp>
      <p:sp>
        <p:nvSpPr>
          <p:cNvPr id="5" name="スライド番号プレースホルダー 4">
            <a:extLst>
              <a:ext uri="{FF2B5EF4-FFF2-40B4-BE49-F238E27FC236}">
                <a16:creationId xmlns:a16="http://schemas.microsoft.com/office/drawing/2014/main" id="{D41D35E1-E87C-4E98-BF3E-6C41D5D97739}"/>
              </a:ext>
            </a:extLst>
          </p:cNvPr>
          <p:cNvSpPr>
            <a:spLocks noGrp="1"/>
          </p:cNvSpPr>
          <p:nvPr>
            <p:ph type="sldNum" sz="quarter" idx="12"/>
          </p:nvPr>
        </p:nvSpPr>
        <p:spPr/>
        <p:txBody>
          <a:bodyPr/>
          <a:lstStyle/>
          <a:p>
            <a:fld id="{C9034EB8-48EA-42D3-8780-D7117E8A13EF}" type="slidenum">
              <a:rPr kumimoji="1" lang="ja-JP" altLang="en-US" smtClean="0"/>
              <a:t>12</a:t>
            </a:fld>
            <a:endParaRPr kumimoji="1" lang="ja-JP" altLang="en-US"/>
          </a:p>
        </p:txBody>
      </p:sp>
      <p:cxnSp>
        <p:nvCxnSpPr>
          <p:cNvPr id="8" name="直線コネクタ 7" descr="かやね社会保険労務士事務所">
            <a:extLst>
              <a:ext uri="{FF2B5EF4-FFF2-40B4-BE49-F238E27FC236}">
                <a16:creationId xmlns:a16="http://schemas.microsoft.com/office/drawing/2014/main" id="{5DA5063E-ECF7-448E-8C2E-7150CCABDBC1}"/>
              </a:ext>
              <a:ext uri="{C183D7F6-B498-43B3-948B-1728B52AA6E4}">
                <adec:decorative xmlns:adec="http://schemas.microsoft.com/office/drawing/2017/decorative" val="0"/>
              </a:ext>
            </a:extLst>
          </p:cNvPr>
          <p:cNvCxnSpPr>
            <a:cxnSpLocks/>
          </p:cNvCxnSpPr>
          <p:nvPr/>
        </p:nvCxnSpPr>
        <p:spPr>
          <a:xfrm>
            <a:off x="72000" y="720000"/>
            <a:ext cx="12096000" cy="38910"/>
          </a:xfrm>
          <a:prstGeom prst="line">
            <a:avLst/>
          </a:prstGeom>
          <a:ln w="127000" cmpd="thickThin">
            <a:gradFill flip="none" rotWithShape="1">
              <a:gsLst>
                <a:gs pos="0">
                  <a:schemeClr val="accent6">
                    <a:lumMod val="5000"/>
                    <a:lumOff val="95000"/>
                  </a:schemeClr>
                </a:gs>
                <a:gs pos="74000">
                  <a:schemeClr val="accent2">
                    <a:lumMod val="40000"/>
                    <a:lumOff val="60000"/>
                  </a:schemeClr>
                </a:gs>
                <a:gs pos="83000">
                  <a:schemeClr val="accent2">
                    <a:lumMod val="60000"/>
                    <a:lumOff val="40000"/>
                  </a:schemeClr>
                </a:gs>
                <a:gs pos="91602">
                  <a:schemeClr val="accent2">
                    <a:lumMod val="75000"/>
                  </a:schemeClr>
                </a:gs>
                <a:gs pos="100000">
                  <a:schemeClr val="accent2">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E745570C-5EFB-497C-847B-A206A013AEBF}"/>
              </a:ext>
            </a:extLst>
          </p:cNvPr>
          <p:cNvSpPr txBox="1"/>
          <p:nvPr/>
        </p:nvSpPr>
        <p:spPr>
          <a:xfrm>
            <a:off x="10440000" y="504000"/>
            <a:ext cx="1688076"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かやね社会保険労務士事務所</a:t>
            </a:r>
          </a:p>
        </p:txBody>
      </p:sp>
      <p:sp>
        <p:nvSpPr>
          <p:cNvPr id="11" name="コンテンツ プレースホルダー 2">
            <a:extLst>
              <a:ext uri="{FF2B5EF4-FFF2-40B4-BE49-F238E27FC236}">
                <a16:creationId xmlns:a16="http://schemas.microsoft.com/office/drawing/2014/main" id="{BC3AD584-2514-486A-9FDD-D82536247775}"/>
              </a:ext>
            </a:extLst>
          </p:cNvPr>
          <p:cNvSpPr>
            <a:spLocks noGrp="1"/>
          </p:cNvSpPr>
          <p:nvPr>
            <p:ph idx="1"/>
          </p:nvPr>
        </p:nvSpPr>
        <p:spPr>
          <a:xfrm>
            <a:off x="496957" y="4530899"/>
            <a:ext cx="11350486" cy="1999110"/>
          </a:xfrm>
          <a:ln w="12700">
            <a:solidFill>
              <a:schemeClr val="tx1"/>
            </a:solidFill>
          </a:ln>
        </p:spPr>
        <p:txBody>
          <a:bodyPr>
            <a:normAutofit/>
          </a:bodyPr>
          <a:lstStyle/>
          <a:p>
            <a:pPr marL="0" indent="0">
              <a:buNone/>
            </a:pPr>
            <a:r>
              <a:rPr lang="en-US" altLang="ja-JP" sz="1800" dirty="0">
                <a:latin typeface="メイリオ" panose="020B0604030504040204" pitchFamily="50" charset="-128"/>
                <a:ea typeface="メイリオ" panose="020B0604030504040204" pitchFamily="50" charset="-128"/>
              </a:rPr>
              <a:t>【DV</a:t>
            </a:r>
            <a:r>
              <a:rPr lang="ja-JP" altLang="en-US" sz="1800" dirty="0">
                <a:latin typeface="メイリオ" panose="020B0604030504040204" pitchFamily="50" charset="-128"/>
                <a:ea typeface="メイリオ" panose="020B0604030504040204" pitchFamily="50" charset="-128"/>
              </a:rPr>
              <a:t>被害者の特例</a:t>
            </a: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　</a:t>
            </a:r>
            <a:endParaRPr lang="en-US" altLang="ja-JP" sz="1800" dirty="0">
              <a:latin typeface="メイリオ" panose="020B0604030504040204" pitchFamily="50" charset="-128"/>
              <a:ea typeface="メイリオ" panose="020B0604030504040204" pitchFamily="50" charset="-128"/>
            </a:endParaRPr>
          </a:p>
          <a:p>
            <a:pPr marL="0" indent="0">
              <a:buNone/>
            </a:pPr>
            <a:r>
              <a:rPr lang="ja-JP" altLang="en-US" sz="1800" dirty="0">
                <a:latin typeface="メイリオ" panose="020B0604030504040204" pitchFamily="50" charset="-128"/>
                <a:ea typeface="メイリオ" panose="020B0604030504040204" pitchFamily="50" charset="-128"/>
              </a:rPr>
              <a:t>・配偶者（事実婚も含みます）から身体に対する暴力又はこれに準ずる心身に有害な影響を及ぼす言動を受け、加害配偶者との同居を避けるため住所又は居所を移転したことにより離職した場合</a:t>
            </a:r>
            <a:endParaRPr lang="en-US" altLang="ja-JP" sz="1800" dirty="0">
              <a:latin typeface="メイリオ" panose="020B0604030504040204" pitchFamily="50" charset="-128"/>
              <a:ea typeface="メイリオ" panose="020B0604030504040204" pitchFamily="50" charset="-128"/>
            </a:endParaRPr>
          </a:p>
          <a:p>
            <a:pPr marL="0" indent="0">
              <a:buNone/>
            </a:pPr>
            <a:r>
              <a:rPr lang="ja-JP" altLang="en-US" sz="1800" dirty="0">
                <a:latin typeface="メイリオ" panose="020B0604030504040204" pitchFamily="50" charset="-128"/>
                <a:ea typeface="メイリオ" panose="020B0604030504040204" pitchFamily="50" charset="-128"/>
              </a:rPr>
              <a:t>注意：裁判所が発行する配偶者暴力防止法第１０条に基づく保護命令に係る書類の写し又は婦人相談所等が発行する配偶者からの暴力の被害者の保護に関する証明書の発行ができた場合に限ります。　　　</a:t>
            </a:r>
            <a:endParaRPr lang="en-US" altLang="ja-JP" sz="1800" dirty="0">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6AB817E6-71B8-F164-0E0E-BF5C329A3C4C}"/>
              </a:ext>
            </a:extLst>
          </p:cNvPr>
          <p:cNvSpPr txBox="1">
            <a:spLocks/>
          </p:cNvSpPr>
          <p:nvPr/>
        </p:nvSpPr>
        <p:spPr>
          <a:xfrm>
            <a:off x="526773" y="936248"/>
            <a:ext cx="11300792" cy="3476726"/>
          </a:xfrm>
          <a:prstGeom prst="rect">
            <a:avLst/>
          </a:prstGeom>
          <a:ln w="1270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コロナ関連離職の特例</a:t>
            </a: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　</a:t>
            </a: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離職理由欄「コロナ」と記載</a:t>
            </a:r>
            <a:endParaRPr lang="en-US" altLang="ja-JP" sz="1800"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sz="1800" dirty="0">
                <a:latin typeface="メイリオ" panose="020B0604030504040204" pitchFamily="50" charset="-128"/>
                <a:ea typeface="メイリオ" panose="020B0604030504040204" pitchFamily="50" charset="-128"/>
              </a:rPr>
              <a:t>・特定受給資格者となる場合（</a:t>
            </a:r>
            <a:r>
              <a:rPr lang="en-US" altLang="ja-JP" sz="1800" dirty="0">
                <a:latin typeface="メイリオ" panose="020B0604030504040204" pitchFamily="50" charset="-128"/>
                <a:ea typeface="メイリオ" panose="020B0604030504040204" pitchFamily="50" charset="-128"/>
              </a:rPr>
              <a:t>R2.5.1</a:t>
            </a:r>
            <a:r>
              <a:rPr lang="ja-JP" altLang="en-US" sz="1800" dirty="0">
                <a:latin typeface="メイリオ" panose="020B0604030504040204" pitchFamily="50" charset="-128"/>
                <a:ea typeface="メイリオ" panose="020B0604030504040204" pitchFamily="50" charset="-128"/>
              </a:rPr>
              <a:t>以降に離職）</a:t>
            </a:r>
            <a:endParaRPr lang="en-US" altLang="ja-JP" sz="1800" dirty="0">
              <a:latin typeface="メイリオ" panose="020B0604030504040204" pitchFamily="50" charset="-128"/>
              <a:ea typeface="メイリオ" panose="020B0604030504040204" pitchFamily="50" charset="-128"/>
            </a:endParaRPr>
          </a:p>
          <a:p>
            <a:pPr marL="0" indent="0">
              <a:spcBef>
                <a:spcPts val="0"/>
              </a:spcBef>
              <a:buFont typeface="Arial" panose="020B0604020202020204" pitchFamily="34" charset="0"/>
              <a:buNone/>
            </a:pPr>
            <a:r>
              <a:rPr lang="ja-JP" altLang="en-US" sz="1800" dirty="0">
                <a:latin typeface="メイリオ" panose="020B0604030504040204" pitchFamily="50" charset="-128"/>
                <a:ea typeface="メイリオ" panose="020B0604030504040204" pitchFamily="50" charset="-128"/>
              </a:rPr>
              <a:t>本人の職場で感染者が発生したこと、または本人もしくは同居の家族が基礎疾患を有すること、妊娠中であることもしくは高齢であることを理由に、感染拡大防止や重症化防止の観点から自己都合離職した場合</a:t>
            </a:r>
            <a:endParaRPr lang="en-US" altLang="ja-JP" sz="1800"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sz="1800" dirty="0">
                <a:latin typeface="メイリオ" panose="020B0604030504040204" pitchFamily="50" charset="-128"/>
                <a:ea typeface="メイリオ" panose="020B0604030504040204" pitchFamily="50" charset="-128"/>
              </a:rPr>
              <a:t>・特定理由離職者となる場合（</a:t>
            </a:r>
            <a:r>
              <a:rPr lang="en-US" altLang="ja-JP" sz="1800" dirty="0">
                <a:latin typeface="メイリオ" panose="020B0604030504040204" pitchFamily="50" charset="-128"/>
                <a:ea typeface="メイリオ" panose="020B0604030504040204" pitchFamily="50" charset="-128"/>
              </a:rPr>
              <a:t>R2.2.25</a:t>
            </a:r>
            <a:r>
              <a:rPr lang="ja-JP" altLang="en-US" sz="1800" dirty="0">
                <a:latin typeface="メイリオ" panose="020B0604030504040204" pitchFamily="50" charset="-128"/>
                <a:ea typeface="メイリオ" panose="020B0604030504040204" pitchFamily="50" charset="-128"/>
              </a:rPr>
              <a:t>以降に離職）</a:t>
            </a:r>
            <a:endParaRPr lang="en-US" altLang="ja-JP" sz="1800" dirty="0">
              <a:latin typeface="メイリオ" panose="020B0604030504040204" pitchFamily="50" charset="-128"/>
              <a:ea typeface="メイリオ" panose="020B0604030504040204" pitchFamily="50" charset="-128"/>
            </a:endParaRPr>
          </a:p>
          <a:p>
            <a:pPr marL="0" indent="0">
              <a:spcBef>
                <a:spcPts val="0"/>
              </a:spcBef>
              <a:buFont typeface="Arial" panose="020B0604020202020204" pitchFamily="34" charset="0"/>
              <a:buNone/>
            </a:pPr>
            <a:r>
              <a:rPr lang="ja-JP" altLang="en-US" sz="1800" dirty="0">
                <a:latin typeface="メイリオ" panose="020B0604030504040204" pitchFamily="50" charset="-128"/>
                <a:ea typeface="メイリオ" panose="020B0604030504040204" pitchFamily="50" charset="-128"/>
              </a:rPr>
              <a:t>①同居の家族が新型コロナウイルス感染症に感染したことなどにより看護または介</a:t>
            </a:r>
            <a:br>
              <a:rPr lang="en-US" altLang="ja-JP" sz="1800" dirty="0">
                <a:latin typeface="メイリオ" panose="020B0604030504040204" pitchFamily="50" charset="-128"/>
                <a:ea typeface="メイリオ" panose="020B0604030504040204" pitchFamily="50" charset="-128"/>
              </a:rPr>
            </a:br>
            <a:r>
              <a:rPr lang="ja-JP" altLang="en-US" sz="1800" dirty="0">
                <a:latin typeface="メイリオ" panose="020B0604030504040204" pitchFamily="50" charset="-128"/>
                <a:ea typeface="メイリオ" panose="020B0604030504040204" pitchFamily="50" charset="-128"/>
              </a:rPr>
              <a:t>　護が必要となったことから自己都合離職した場合</a:t>
            </a:r>
            <a:endParaRPr lang="en-US" altLang="ja-JP" sz="1800" dirty="0">
              <a:latin typeface="メイリオ" panose="020B0604030504040204" pitchFamily="50" charset="-128"/>
              <a:ea typeface="メイリオ" panose="020B0604030504040204" pitchFamily="50" charset="-128"/>
            </a:endParaRPr>
          </a:p>
          <a:p>
            <a:pPr marL="0" indent="0">
              <a:spcBef>
                <a:spcPts val="0"/>
              </a:spcBef>
              <a:buFont typeface="Arial" panose="020B0604020202020204" pitchFamily="34" charset="0"/>
              <a:buNone/>
            </a:pPr>
            <a:r>
              <a:rPr lang="ja-JP" altLang="en-US" sz="1800" dirty="0">
                <a:latin typeface="メイリオ" panose="020B0604030504040204" pitchFamily="50" charset="-128"/>
                <a:ea typeface="メイリオ" panose="020B0604030504040204" pitchFamily="50" charset="-128"/>
              </a:rPr>
              <a:t>②新型コロナウイルス感染症の影響で子（小学校、児童クラブ、幼稚園、保育所</a:t>
            </a:r>
            <a:br>
              <a:rPr lang="en-US" altLang="ja-JP" sz="1800" dirty="0">
                <a:latin typeface="メイリオ" panose="020B0604030504040204" pitchFamily="50" charset="-128"/>
                <a:ea typeface="メイリオ" panose="020B0604030504040204" pitchFamily="50" charset="-128"/>
              </a:rPr>
            </a:br>
            <a:r>
              <a:rPr lang="ja-JP" altLang="en-US" sz="1800" dirty="0">
                <a:latin typeface="メイリオ" panose="020B0604030504040204" pitchFamily="50" charset="-128"/>
                <a:ea typeface="メイリオ" panose="020B0604030504040204" pitchFamily="50" charset="-128"/>
              </a:rPr>
              <a:t>　等に通園するものに限る）の養育が必要になったことから自己都合離職した場合</a:t>
            </a:r>
            <a:endParaRPr lang="en-US" altLang="ja-JP" sz="1800"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sz="1800" dirty="0">
                <a:latin typeface="メイリオ" panose="020B0604030504040204" pitchFamily="50" charset="-128"/>
                <a:ea typeface="メイリオ" panose="020B0604030504040204" pitchFamily="50" charset="-128"/>
              </a:rPr>
              <a:t>・その他給付日数延長特例</a:t>
            </a:r>
            <a:endParaRPr lang="en-US" altLang="ja-JP" sz="1800" dirty="0">
              <a:latin typeface="メイリオ" panose="020B0604030504040204" pitchFamily="50" charset="-128"/>
              <a:ea typeface="メイリオ" panose="020B0604030504040204" pitchFamily="50" charset="-128"/>
            </a:endParaRPr>
          </a:p>
          <a:p>
            <a:pPr marL="0" indent="0">
              <a:spcBef>
                <a:spcPts val="0"/>
              </a:spcBef>
              <a:buFont typeface="Arial" panose="020B0604020202020204" pitchFamily="34" charset="0"/>
              <a:buNone/>
            </a:pPr>
            <a:r>
              <a:rPr lang="ja-JP" altLang="en-US" sz="1800" dirty="0">
                <a:latin typeface="メイリオ" panose="020B0604030504040204" pitchFamily="50" charset="-128"/>
                <a:ea typeface="メイリオ" panose="020B0604030504040204" pitchFamily="50" charset="-128"/>
              </a:rPr>
              <a:t>新型コロナウイルス感染症の影響に対応した給付日数の延長の特例→最大</a:t>
            </a:r>
            <a:r>
              <a:rPr lang="en-US" altLang="ja-JP" sz="1800" dirty="0">
                <a:latin typeface="メイリオ" panose="020B0604030504040204" pitchFamily="50" charset="-128"/>
                <a:ea typeface="メイリオ" panose="020B0604030504040204" pitchFamily="50" charset="-128"/>
              </a:rPr>
              <a:t>60</a:t>
            </a:r>
            <a:r>
              <a:rPr lang="ja-JP" altLang="en-US" sz="1800" dirty="0">
                <a:latin typeface="メイリオ" panose="020B0604030504040204" pitchFamily="50" charset="-128"/>
                <a:ea typeface="メイリオ" panose="020B0604030504040204" pitchFamily="50" charset="-128"/>
              </a:rPr>
              <a:t>日</a:t>
            </a:r>
            <a:endParaRPr lang="en-US" altLang="ja-JP" sz="1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58329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73D5C4-388E-4541-9037-B9E0AF436FD8}"/>
              </a:ext>
            </a:extLst>
          </p:cNvPr>
          <p:cNvSpPr>
            <a:spLocks noGrp="1"/>
          </p:cNvSpPr>
          <p:nvPr>
            <p:ph type="title"/>
          </p:nvPr>
        </p:nvSpPr>
        <p:spPr>
          <a:xfrm>
            <a:off x="494070" y="196646"/>
            <a:ext cx="6615390" cy="520648"/>
          </a:xfrm>
        </p:spPr>
        <p:txBody>
          <a:bodyPr anchor="ctr">
            <a:normAutofit fontScale="90000"/>
          </a:bodyPr>
          <a:lstStyle/>
          <a:p>
            <a:r>
              <a:rPr kumimoji="1" lang="ja-JP" altLang="en-US" sz="3200" dirty="0">
                <a:latin typeface="メイリオ" panose="020B0604030504040204" pitchFamily="50" charset="-128"/>
                <a:ea typeface="メイリオ" panose="020B0604030504040204" pitchFamily="50" charset="-128"/>
              </a:rPr>
              <a:t>基本手当の不正受給　　　　</a:t>
            </a:r>
          </a:p>
        </p:txBody>
      </p:sp>
      <p:sp>
        <p:nvSpPr>
          <p:cNvPr id="5" name="スライド番号プレースホルダー 4">
            <a:extLst>
              <a:ext uri="{FF2B5EF4-FFF2-40B4-BE49-F238E27FC236}">
                <a16:creationId xmlns:a16="http://schemas.microsoft.com/office/drawing/2014/main" id="{D41D35E1-E87C-4E98-BF3E-6C41D5D97739}"/>
              </a:ext>
            </a:extLst>
          </p:cNvPr>
          <p:cNvSpPr>
            <a:spLocks noGrp="1"/>
          </p:cNvSpPr>
          <p:nvPr>
            <p:ph type="sldNum" sz="quarter" idx="12"/>
          </p:nvPr>
        </p:nvSpPr>
        <p:spPr/>
        <p:txBody>
          <a:bodyPr/>
          <a:lstStyle/>
          <a:p>
            <a:fld id="{C9034EB8-48EA-42D3-8780-D7117E8A13EF}" type="slidenum">
              <a:rPr kumimoji="1" lang="ja-JP" altLang="en-US" smtClean="0"/>
              <a:t>13</a:t>
            </a:fld>
            <a:endParaRPr kumimoji="1" lang="ja-JP" altLang="en-US"/>
          </a:p>
        </p:txBody>
      </p:sp>
      <p:cxnSp>
        <p:nvCxnSpPr>
          <p:cNvPr id="8" name="直線コネクタ 7" descr="かやね社会保険労務士事務所">
            <a:extLst>
              <a:ext uri="{FF2B5EF4-FFF2-40B4-BE49-F238E27FC236}">
                <a16:creationId xmlns:a16="http://schemas.microsoft.com/office/drawing/2014/main" id="{5DA5063E-ECF7-448E-8C2E-7150CCABDBC1}"/>
              </a:ext>
              <a:ext uri="{C183D7F6-B498-43B3-948B-1728B52AA6E4}">
                <adec:decorative xmlns:adec="http://schemas.microsoft.com/office/drawing/2017/decorative" val="0"/>
              </a:ext>
            </a:extLst>
          </p:cNvPr>
          <p:cNvCxnSpPr>
            <a:cxnSpLocks/>
          </p:cNvCxnSpPr>
          <p:nvPr/>
        </p:nvCxnSpPr>
        <p:spPr>
          <a:xfrm>
            <a:off x="72000" y="720000"/>
            <a:ext cx="12096000" cy="38910"/>
          </a:xfrm>
          <a:prstGeom prst="line">
            <a:avLst/>
          </a:prstGeom>
          <a:ln w="127000" cmpd="thickThin">
            <a:gradFill flip="none" rotWithShape="1">
              <a:gsLst>
                <a:gs pos="0">
                  <a:schemeClr val="accent6">
                    <a:lumMod val="5000"/>
                    <a:lumOff val="95000"/>
                  </a:schemeClr>
                </a:gs>
                <a:gs pos="74000">
                  <a:schemeClr val="accent2">
                    <a:lumMod val="40000"/>
                    <a:lumOff val="60000"/>
                  </a:schemeClr>
                </a:gs>
                <a:gs pos="83000">
                  <a:schemeClr val="accent2">
                    <a:lumMod val="60000"/>
                    <a:lumOff val="40000"/>
                  </a:schemeClr>
                </a:gs>
                <a:gs pos="91602">
                  <a:schemeClr val="accent2">
                    <a:lumMod val="75000"/>
                  </a:schemeClr>
                </a:gs>
                <a:gs pos="100000">
                  <a:schemeClr val="accent2">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E745570C-5EFB-497C-847B-A206A013AEBF}"/>
              </a:ext>
            </a:extLst>
          </p:cNvPr>
          <p:cNvSpPr txBox="1"/>
          <p:nvPr/>
        </p:nvSpPr>
        <p:spPr>
          <a:xfrm>
            <a:off x="10440000" y="504000"/>
            <a:ext cx="1688076"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かやね社会保険労務士事務所</a:t>
            </a:r>
          </a:p>
        </p:txBody>
      </p:sp>
      <p:sp>
        <p:nvSpPr>
          <p:cNvPr id="10" name="コンテンツ プレースホルダー 2">
            <a:extLst>
              <a:ext uri="{FF2B5EF4-FFF2-40B4-BE49-F238E27FC236}">
                <a16:creationId xmlns:a16="http://schemas.microsoft.com/office/drawing/2014/main" id="{7BD88381-A593-4B4B-B46E-A4A0D5AC2B03}"/>
              </a:ext>
            </a:extLst>
          </p:cNvPr>
          <p:cNvSpPr>
            <a:spLocks noGrp="1"/>
          </p:cNvSpPr>
          <p:nvPr>
            <p:ph idx="1"/>
          </p:nvPr>
        </p:nvSpPr>
        <p:spPr>
          <a:xfrm>
            <a:off x="606287" y="1080000"/>
            <a:ext cx="11072191" cy="4312375"/>
          </a:xfrm>
        </p:spPr>
        <p:txBody>
          <a:bodyPr>
            <a:noAutofit/>
          </a:bodyPr>
          <a:lstStyle/>
          <a:p>
            <a:pPr marL="0" indent="0">
              <a:lnSpc>
                <a:spcPct val="120000"/>
              </a:lnSpc>
              <a:buNone/>
            </a:pPr>
            <a:r>
              <a:rPr lang="ja-JP" altLang="en-US" sz="2200" dirty="0">
                <a:latin typeface="MeiryoUI"/>
                <a:ea typeface="メイリオ" panose="020B0604030504040204" pitchFamily="50" charset="-128"/>
              </a:rPr>
              <a:t>こんなケースはありがちです</a:t>
            </a:r>
            <a:r>
              <a:rPr lang="en-US" altLang="ja-JP" sz="2200" dirty="0">
                <a:latin typeface="MeiryoUI"/>
                <a:ea typeface="メイリオ" panose="020B0604030504040204" pitchFamily="50" charset="-128"/>
              </a:rPr>
              <a:t>…</a:t>
            </a:r>
          </a:p>
          <a:p>
            <a:pPr marL="0" indent="0" algn="l" fontAlgn="base">
              <a:buNone/>
            </a:pPr>
            <a:r>
              <a:rPr lang="ja-JP" altLang="en-US" sz="2000" b="0" i="0" dirty="0">
                <a:solidFill>
                  <a:srgbClr val="000000"/>
                </a:solidFill>
                <a:effectLst/>
                <a:latin typeface="Meiryo" panose="020B0604030504040204" pitchFamily="50" charset="-128"/>
                <a:ea typeface="Meiryo" panose="020B0604030504040204" pitchFamily="50" charset="-128"/>
              </a:rPr>
              <a:t>◆就職や就労（パートタイマー、アルバイト、派遣就業、試用期間、研修期間、日雇などを</a:t>
            </a:r>
            <a:br>
              <a:rPr lang="en-US" altLang="ja-JP" sz="2000" b="0" i="0" dirty="0">
                <a:solidFill>
                  <a:srgbClr val="000000"/>
                </a:solidFill>
                <a:effectLst/>
                <a:latin typeface="Meiryo" panose="020B0604030504040204" pitchFamily="50" charset="-128"/>
                <a:ea typeface="Meiryo" panose="020B0604030504040204" pitchFamily="50" charset="-128"/>
              </a:rPr>
            </a:br>
            <a:r>
              <a:rPr lang="ja-JP" altLang="en-US" sz="2000" b="0" i="0" dirty="0">
                <a:solidFill>
                  <a:srgbClr val="000000"/>
                </a:solidFill>
                <a:effectLst/>
                <a:latin typeface="Meiryo" panose="020B0604030504040204" pitchFamily="50" charset="-128"/>
                <a:ea typeface="Meiryo" panose="020B0604030504040204" pitchFamily="50" charset="-128"/>
              </a:rPr>
              <a:t>　含む。）したにもかかわらず、「失業認定申告書」にその事実を記さず、偽りの申告を</a:t>
            </a:r>
            <a:br>
              <a:rPr lang="en-US" altLang="ja-JP" sz="2000" b="0" i="0" dirty="0">
                <a:solidFill>
                  <a:srgbClr val="000000"/>
                </a:solidFill>
                <a:effectLst/>
                <a:latin typeface="Meiryo" panose="020B0604030504040204" pitchFamily="50" charset="-128"/>
                <a:ea typeface="Meiryo" panose="020B0604030504040204" pitchFamily="50" charset="-128"/>
              </a:rPr>
            </a:br>
            <a:r>
              <a:rPr lang="ja-JP" altLang="en-US" sz="2000" b="0" i="0" dirty="0">
                <a:solidFill>
                  <a:srgbClr val="000000"/>
                </a:solidFill>
                <a:effectLst/>
                <a:latin typeface="Meiryo" panose="020B0604030504040204" pitchFamily="50" charset="-128"/>
                <a:ea typeface="Meiryo" panose="020B0604030504040204" pitchFamily="50" charset="-128"/>
              </a:rPr>
              <a:t>　行った場合　</a:t>
            </a:r>
            <a:r>
              <a:rPr lang="ja-JP" altLang="en-US" sz="2000" u="sng" dirty="0">
                <a:solidFill>
                  <a:srgbClr val="000000"/>
                </a:solidFill>
                <a:latin typeface="Meiryo" panose="020B0604030504040204" pitchFamily="50" charset="-128"/>
                <a:ea typeface="Meiryo" panose="020B0604030504040204" pitchFamily="50" charset="-128"/>
              </a:rPr>
              <a:t>＜</a:t>
            </a:r>
            <a:r>
              <a:rPr lang="ja-JP" altLang="en-US" sz="2000" b="0" i="0" u="sng" dirty="0">
                <a:solidFill>
                  <a:srgbClr val="000000"/>
                </a:solidFill>
                <a:effectLst/>
                <a:latin typeface="Meiryo" panose="020B0604030504040204" pitchFamily="50" charset="-128"/>
                <a:ea typeface="Meiryo" panose="020B0604030504040204" pitchFamily="50" charset="-128"/>
              </a:rPr>
              <a:t>収入がない場合であっても申告が必要です。＞</a:t>
            </a:r>
            <a:endParaRPr lang="en-US" altLang="ja-JP" sz="2000" b="0" i="0" u="sng" dirty="0">
              <a:solidFill>
                <a:srgbClr val="000000"/>
              </a:solidFill>
              <a:effectLst/>
              <a:latin typeface="Meiryo" panose="020B0604030504040204" pitchFamily="50" charset="-128"/>
              <a:ea typeface="Meiryo" panose="020B0604030504040204" pitchFamily="50" charset="-128"/>
            </a:endParaRPr>
          </a:p>
          <a:p>
            <a:pPr marL="0" indent="0" algn="l" fontAlgn="base">
              <a:lnSpc>
                <a:spcPct val="100000"/>
              </a:lnSpc>
              <a:buNone/>
            </a:pPr>
            <a:r>
              <a:rPr lang="ja-JP" altLang="en-US" sz="2000" b="0" i="0" dirty="0">
                <a:solidFill>
                  <a:srgbClr val="000000"/>
                </a:solidFill>
                <a:effectLst/>
                <a:latin typeface="Meiryo" panose="020B0604030504040204" pitchFamily="50" charset="-128"/>
                <a:ea typeface="Meiryo" panose="020B0604030504040204" pitchFamily="50" charset="-128"/>
              </a:rPr>
              <a:t>◆自営や請負により事業を始めているにもかかわらず、「失業認定申告書」にその事実を記</a:t>
            </a:r>
            <a:br>
              <a:rPr lang="en-US" altLang="ja-JP" sz="2000" b="0" i="0" dirty="0">
                <a:solidFill>
                  <a:srgbClr val="000000"/>
                </a:solidFill>
                <a:effectLst/>
                <a:latin typeface="Meiryo" panose="020B0604030504040204" pitchFamily="50" charset="-128"/>
                <a:ea typeface="Meiryo" panose="020B0604030504040204" pitchFamily="50" charset="-128"/>
              </a:rPr>
            </a:br>
            <a:r>
              <a:rPr lang="ja-JP" altLang="en-US" sz="2000" b="0" i="0" dirty="0">
                <a:solidFill>
                  <a:srgbClr val="000000"/>
                </a:solidFill>
                <a:effectLst/>
                <a:latin typeface="Meiryo" panose="020B0604030504040204" pitchFamily="50" charset="-128"/>
                <a:ea typeface="Meiryo" panose="020B0604030504040204" pitchFamily="50" charset="-128"/>
              </a:rPr>
              <a:t>　さず、偽りの申告を行った場合 </a:t>
            </a:r>
            <a:endParaRPr lang="en-US" altLang="ja-JP" sz="2000" b="0" i="0" dirty="0">
              <a:solidFill>
                <a:srgbClr val="000000"/>
              </a:solidFill>
              <a:effectLst/>
              <a:latin typeface="Meiryo" panose="020B0604030504040204" pitchFamily="50" charset="-128"/>
              <a:ea typeface="Meiryo" panose="020B0604030504040204" pitchFamily="50" charset="-128"/>
            </a:endParaRPr>
          </a:p>
          <a:p>
            <a:pPr marL="0" indent="0" algn="l" fontAlgn="base">
              <a:buNone/>
            </a:pPr>
            <a:r>
              <a:rPr lang="ja-JP" altLang="en-US" sz="2000" dirty="0">
                <a:solidFill>
                  <a:srgbClr val="000000"/>
                </a:solidFill>
                <a:latin typeface="Meiryo" panose="020B0604030504040204" pitchFamily="50" charset="-128"/>
                <a:ea typeface="Meiryo" panose="020B0604030504040204" pitchFamily="50" charset="-128"/>
              </a:rPr>
              <a:t>　</a:t>
            </a:r>
            <a:r>
              <a:rPr lang="en-US" altLang="ja-JP" sz="2000" b="1" dirty="0">
                <a:solidFill>
                  <a:srgbClr val="002060"/>
                </a:solidFill>
                <a:latin typeface="Meiryo" panose="020B0604030504040204" pitchFamily="50" charset="-128"/>
                <a:ea typeface="Meiryo" panose="020B0604030504040204" pitchFamily="50" charset="-128"/>
              </a:rPr>
              <a:t>※</a:t>
            </a:r>
            <a:r>
              <a:rPr lang="ja-JP" altLang="en-US" sz="2000" b="1" i="0" dirty="0">
                <a:solidFill>
                  <a:srgbClr val="002060"/>
                </a:solidFill>
                <a:effectLst/>
                <a:latin typeface="Meiryo" panose="020B0604030504040204" pitchFamily="50" charset="-128"/>
                <a:ea typeface="Meiryo" panose="020B0604030504040204" pitchFamily="50" charset="-128"/>
              </a:rPr>
              <a:t>事業開始等による受給期間の特例有り（令和４年７月～）</a:t>
            </a:r>
            <a:endParaRPr lang="en-US" altLang="ja-JP" sz="2000" b="1" i="0" dirty="0">
              <a:solidFill>
                <a:srgbClr val="002060"/>
              </a:solidFill>
              <a:effectLst/>
              <a:latin typeface="Meiryo" panose="020B0604030504040204" pitchFamily="50" charset="-128"/>
              <a:ea typeface="Meiryo" panose="020B0604030504040204" pitchFamily="50" charset="-128"/>
            </a:endParaRPr>
          </a:p>
          <a:p>
            <a:pPr marL="0" indent="0">
              <a:lnSpc>
                <a:spcPct val="110000"/>
              </a:lnSpc>
              <a:buNone/>
            </a:pPr>
            <a:r>
              <a:rPr lang="ja-JP" altLang="en-US" sz="2000" b="0" i="0" dirty="0">
                <a:solidFill>
                  <a:srgbClr val="000000"/>
                </a:solidFill>
                <a:effectLst/>
                <a:latin typeface="Meiryo" panose="020B0604030504040204" pitchFamily="50" charset="-128"/>
                <a:ea typeface="Meiryo" panose="020B0604030504040204" pitchFamily="50" charset="-128"/>
              </a:rPr>
              <a:t>◆会社の役員に就任（名義だけの場合も含む。）しているにもかかわらず、「失業認定申告</a:t>
            </a:r>
            <a:br>
              <a:rPr lang="en-US" altLang="ja-JP" sz="2000" b="0" i="0" dirty="0">
                <a:solidFill>
                  <a:srgbClr val="000000"/>
                </a:solidFill>
                <a:effectLst/>
                <a:latin typeface="Meiryo" panose="020B0604030504040204" pitchFamily="50" charset="-128"/>
                <a:ea typeface="Meiryo" panose="020B0604030504040204" pitchFamily="50" charset="-128"/>
              </a:rPr>
            </a:br>
            <a:r>
              <a:rPr lang="ja-JP" altLang="en-US" sz="2000" b="0" i="0" dirty="0">
                <a:solidFill>
                  <a:srgbClr val="000000"/>
                </a:solidFill>
                <a:effectLst/>
                <a:latin typeface="Meiryo" panose="020B0604030504040204" pitchFamily="50" charset="-128"/>
                <a:ea typeface="Meiryo" panose="020B0604030504040204" pitchFamily="50" charset="-128"/>
              </a:rPr>
              <a:t>　書」に記さず、偽りの申告を行った場合</a:t>
            </a:r>
          </a:p>
          <a:p>
            <a:pPr marL="0" indent="0">
              <a:lnSpc>
                <a:spcPct val="110000"/>
              </a:lnSpc>
              <a:buNone/>
            </a:pPr>
            <a:r>
              <a:rPr lang="ja-JP" altLang="en-US" sz="2000" dirty="0">
                <a:solidFill>
                  <a:srgbClr val="000000"/>
                </a:solidFill>
                <a:latin typeface="MeiryoUI"/>
                <a:ea typeface="Meiryo" panose="020B0604030504040204" pitchFamily="50" charset="-128"/>
              </a:rPr>
              <a:t>その他、</a:t>
            </a:r>
            <a:br>
              <a:rPr lang="en-US" altLang="ja-JP" sz="2000" dirty="0">
                <a:solidFill>
                  <a:srgbClr val="000000"/>
                </a:solidFill>
                <a:latin typeface="MeiryoUI"/>
                <a:ea typeface="Meiryo" panose="020B0604030504040204" pitchFamily="50" charset="-128"/>
              </a:rPr>
            </a:br>
            <a:r>
              <a:rPr lang="ja-JP" altLang="en-US" sz="2000" dirty="0">
                <a:solidFill>
                  <a:srgbClr val="000000"/>
                </a:solidFill>
                <a:latin typeface="MeiryoUI"/>
                <a:ea typeface="Meiryo" panose="020B0604030504040204" pitchFamily="50" charset="-128"/>
              </a:rPr>
              <a:t>◆</a:t>
            </a:r>
            <a:r>
              <a:rPr lang="ja-JP" altLang="en-US" sz="2000" b="0" i="0" dirty="0">
                <a:solidFill>
                  <a:srgbClr val="000000"/>
                </a:solidFill>
                <a:effectLst/>
                <a:latin typeface="Meiryo" panose="020B0604030504040204" pitchFamily="50" charset="-128"/>
                <a:ea typeface="Meiryo" panose="020B0604030504040204" pitchFamily="50" charset="-128"/>
              </a:rPr>
              <a:t>定年後、「積極的に就職しようとする気持ち」や「いつでも就職できる能力（身体的・環</a:t>
            </a:r>
            <a:br>
              <a:rPr lang="en-US" altLang="ja-JP" sz="2000" b="0" i="0" dirty="0">
                <a:solidFill>
                  <a:srgbClr val="000000"/>
                </a:solidFill>
                <a:effectLst/>
                <a:latin typeface="Meiryo" panose="020B0604030504040204" pitchFamily="50" charset="-128"/>
                <a:ea typeface="Meiryo" panose="020B0604030504040204" pitchFamily="50" charset="-128"/>
              </a:rPr>
            </a:br>
            <a:r>
              <a:rPr lang="ja-JP" altLang="en-US" sz="2000" b="0" i="0" dirty="0">
                <a:solidFill>
                  <a:srgbClr val="000000"/>
                </a:solidFill>
                <a:effectLst/>
                <a:latin typeface="Meiryo" panose="020B0604030504040204" pitchFamily="50" charset="-128"/>
                <a:ea typeface="Meiryo" panose="020B0604030504040204" pitchFamily="50" charset="-128"/>
              </a:rPr>
              <a:t>　境的）」がなく、しばらく失業給付を受け、受給終了直後に年金を受給しようと考えて</a:t>
            </a:r>
            <a:br>
              <a:rPr lang="en-US" altLang="ja-JP" sz="2000" b="0" i="0" dirty="0">
                <a:solidFill>
                  <a:srgbClr val="000000"/>
                </a:solidFill>
                <a:effectLst/>
                <a:latin typeface="Meiryo" panose="020B0604030504040204" pitchFamily="50" charset="-128"/>
                <a:ea typeface="Meiryo" panose="020B0604030504040204" pitchFamily="50" charset="-128"/>
              </a:rPr>
            </a:br>
            <a:r>
              <a:rPr lang="ja-JP" altLang="en-US" sz="2000" b="0" i="0" dirty="0">
                <a:solidFill>
                  <a:srgbClr val="000000"/>
                </a:solidFill>
                <a:effectLst/>
                <a:latin typeface="Meiryo" panose="020B0604030504040204" pitchFamily="50" charset="-128"/>
                <a:ea typeface="Meiryo" panose="020B0604030504040204" pitchFamily="50" charset="-128"/>
              </a:rPr>
              <a:t>　いる者が、「失業認定申告書」により偽りの申告を行った場合</a:t>
            </a:r>
          </a:p>
          <a:p>
            <a:pPr marL="0" indent="0">
              <a:lnSpc>
                <a:spcPct val="110000"/>
              </a:lnSpc>
              <a:buNone/>
            </a:pPr>
            <a:r>
              <a:rPr kumimoji="1" lang="ja-JP" altLang="en-US" sz="2200" i="0" u="none" strike="noStrike" kern="1200" cap="none" spc="0" normalizeH="0" baseline="0" noProof="0" dirty="0">
                <a:ln>
                  <a:noFill/>
                </a:ln>
                <a:solidFill>
                  <a:srgbClr val="FF0000"/>
                </a:solidFill>
                <a:effectLst/>
                <a:uLnTx/>
                <a:uFillTx/>
                <a:latin typeface="MeiryoUI"/>
                <a:ea typeface="メイリオ" panose="020B0604030504040204" pitchFamily="50" charset="-128"/>
              </a:rPr>
              <a:t>　➡　不正受給にあたります</a:t>
            </a:r>
            <a:endParaRPr kumimoji="1" lang="ja-JP" altLang="en-US" sz="2200" dirty="0">
              <a:latin typeface="MeiryoUI"/>
            </a:endParaRPr>
          </a:p>
        </p:txBody>
      </p:sp>
      <p:sp>
        <p:nvSpPr>
          <p:cNvPr id="12" name="タイトル 1">
            <a:extLst>
              <a:ext uri="{FF2B5EF4-FFF2-40B4-BE49-F238E27FC236}">
                <a16:creationId xmlns:a16="http://schemas.microsoft.com/office/drawing/2014/main" id="{606FFD00-8BB0-45D4-AB8A-D65E882B7C7E}"/>
              </a:ext>
            </a:extLst>
          </p:cNvPr>
          <p:cNvSpPr txBox="1">
            <a:spLocks/>
          </p:cNvSpPr>
          <p:nvPr/>
        </p:nvSpPr>
        <p:spPr>
          <a:xfrm>
            <a:off x="7238669" y="5835425"/>
            <a:ext cx="3817620" cy="676868"/>
          </a:xfrm>
          <a:prstGeom prst="rect">
            <a:avLst/>
          </a:prstGeom>
          <a:ln w="12700">
            <a:solidFill>
              <a:schemeClr val="tx1"/>
            </a:solidFill>
          </a:ln>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20000"/>
              </a:lnSpc>
            </a:pPr>
            <a:r>
              <a:rPr lang="en-US" altLang="ja-JP" sz="6400" dirty="0">
                <a:latin typeface="メイリオ" panose="020B0604030504040204" pitchFamily="50" charset="-128"/>
                <a:ea typeface="メイリオ" panose="020B0604030504040204" pitchFamily="50" charset="-128"/>
              </a:rPr>
              <a:t>‣</a:t>
            </a:r>
            <a:r>
              <a:rPr lang="ja-JP" altLang="en-US" sz="6400" dirty="0">
                <a:latin typeface="メイリオ" panose="020B0604030504040204" pitchFamily="50" charset="-128"/>
                <a:ea typeface="メイリオ" panose="020B0604030504040204" pitchFamily="50" charset="-128"/>
              </a:rPr>
              <a:t>受給した額の</a:t>
            </a:r>
            <a:r>
              <a:rPr lang="en-US" altLang="ja-JP" sz="6400" dirty="0">
                <a:latin typeface="メイリオ" panose="020B0604030504040204" pitchFamily="50" charset="-128"/>
                <a:ea typeface="メイリオ" panose="020B0604030504040204" pitchFamily="50" charset="-128"/>
              </a:rPr>
              <a:t>2</a:t>
            </a:r>
            <a:r>
              <a:rPr lang="ja-JP" altLang="en-US" sz="6400" dirty="0">
                <a:latin typeface="メイリオ" panose="020B0604030504040204" pitchFamily="50" charset="-128"/>
                <a:ea typeface="メイリオ" panose="020B0604030504040204" pitchFamily="50" charset="-128"/>
              </a:rPr>
              <a:t>倍の返還（合計</a:t>
            </a:r>
            <a:r>
              <a:rPr lang="en-US" altLang="ja-JP" sz="6400" dirty="0">
                <a:latin typeface="メイリオ" panose="020B0604030504040204" pitchFamily="50" charset="-128"/>
                <a:ea typeface="メイリオ" panose="020B0604030504040204" pitchFamily="50" charset="-128"/>
              </a:rPr>
              <a:t>3</a:t>
            </a:r>
            <a:r>
              <a:rPr lang="ja-JP" altLang="en-US" sz="6400" dirty="0">
                <a:latin typeface="メイリオ" panose="020B0604030504040204" pitchFamily="50" charset="-128"/>
                <a:ea typeface="メイリオ" panose="020B0604030504040204" pitchFamily="50" charset="-128"/>
              </a:rPr>
              <a:t>倍）</a:t>
            </a:r>
            <a:br>
              <a:rPr lang="en-US" altLang="ja-JP" sz="6400" dirty="0">
                <a:latin typeface="メイリオ" panose="020B0604030504040204" pitchFamily="50" charset="-128"/>
                <a:ea typeface="メイリオ" panose="020B0604030504040204" pitchFamily="50" charset="-128"/>
              </a:rPr>
            </a:br>
            <a:r>
              <a:rPr lang="en-US" altLang="ja-JP" sz="6400" dirty="0">
                <a:latin typeface="メイリオ" panose="020B0604030504040204" pitchFamily="50" charset="-128"/>
                <a:ea typeface="メイリオ" panose="020B0604030504040204" pitchFamily="50" charset="-128"/>
              </a:rPr>
              <a:t>‣</a:t>
            </a:r>
            <a:r>
              <a:rPr lang="ja-JP" altLang="en-US" sz="6400" dirty="0">
                <a:latin typeface="メイリオ" panose="020B0604030504040204" pitchFamily="50" charset="-128"/>
                <a:ea typeface="メイリオ" panose="020B0604030504040204" pitchFamily="50" charset="-128"/>
              </a:rPr>
              <a:t>ケースによっては事業主も連帯責任</a:t>
            </a:r>
          </a:p>
        </p:txBody>
      </p:sp>
      <p:sp>
        <p:nvSpPr>
          <p:cNvPr id="11" name="テキスト ボックス 10">
            <a:extLst>
              <a:ext uri="{FF2B5EF4-FFF2-40B4-BE49-F238E27FC236}">
                <a16:creationId xmlns:a16="http://schemas.microsoft.com/office/drawing/2014/main" id="{078290DE-F61F-4C68-A101-0825502EF1C3}"/>
              </a:ext>
            </a:extLst>
          </p:cNvPr>
          <p:cNvSpPr txBox="1"/>
          <p:nvPr/>
        </p:nvSpPr>
        <p:spPr>
          <a:xfrm>
            <a:off x="8610600" y="272304"/>
            <a:ext cx="1573530"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Ｐ</a:t>
            </a:r>
            <a:r>
              <a:rPr lang="en-US" altLang="ja-JP" dirty="0">
                <a:latin typeface="メイリオ" panose="020B0604030504040204" pitchFamily="50" charset="-128"/>
                <a:ea typeface="メイリオ" panose="020B0604030504040204" pitchFamily="50" charset="-128"/>
              </a:rPr>
              <a:t>203</a:t>
            </a:r>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204</a:t>
            </a:r>
            <a:endParaRPr kumimoji="1" lang="ja-JP" altLang="en-US"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C75BEDE0-DF48-A3FA-4D29-0FE893215536}"/>
              </a:ext>
            </a:extLst>
          </p:cNvPr>
          <p:cNvSpPr txBox="1"/>
          <p:nvPr/>
        </p:nvSpPr>
        <p:spPr>
          <a:xfrm>
            <a:off x="7719391" y="3237478"/>
            <a:ext cx="977348"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Ｐ</a:t>
            </a:r>
            <a:r>
              <a:rPr kumimoji="1" lang="en-US" altLang="ja-JP" dirty="0">
                <a:latin typeface="メイリオ" panose="020B0604030504040204" pitchFamily="50" charset="-128"/>
                <a:ea typeface="メイリオ" panose="020B0604030504040204" pitchFamily="50" charset="-128"/>
              </a:rPr>
              <a:t>192</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40777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C4FEDF8-BB47-45DB-AFF5-C3C36BD2D7A8}"/>
              </a:ext>
            </a:extLst>
          </p:cNvPr>
          <p:cNvSpPr>
            <a:spLocks noGrp="1"/>
          </p:cNvSpPr>
          <p:nvPr>
            <p:ph type="sldNum" sz="quarter" idx="12"/>
          </p:nvPr>
        </p:nvSpPr>
        <p:spPr>
          <a:xfrm>
            <a:off x="8610599" y="6492874"/>
            <a:ext cx="3317789" cy="228601"/>
          </a:xfrm>
        </p:spPr>
        <p:txBody>
          <a:bodyPr/>
          <a:lstStyle/>
          <a:p>
            <a:fld id="{C9034EB8-48EA-42D3-8780-D7117E8A13EF}" type="slidenum">
              <a:rPr kumimoji="1" lang="ja-JP" altLang="en-US" smtClean="0"/>
              <a:t>14</a:t>
            </a:fld>
            <a:endParaRPr kumimoji="1" lang="ja-JP" altLang="en-US"/>
          </a:p>
        </p:txBody>
      </p:sp>
      <p:cxnSp>
        <p:nvCxnSpPr>
          <p:cNvPr id="10" name="直線コネクタ 9" descr="かやね社会保険労務士事務所">
            <a:extLst>
              <a:ext uri="{FF2B5EF4-FFF2-40B4-BE49-F238E27FC236}">
                <a16:creationId xmlns:a16="http://schemas.microsoft.com/office/drawing/2014/main" id="{E0A99C9A-4DCA-4451-9CD6-67E7026821AF}"/>
              </a:ext>
              <a:ext uri="{C183D7F6-B498-43B3-948B-1728B52AA6E4}">
                <adec:decorative xmlns:adec="http://schemas.microsoft.com/office/drawing/2017/decorative" val="0"/>
              </a:ext>
            </a:extLst>
          </p:cNvPr>
          <p:cNvCxnSpPr>
            <a:cxnSpLocks/>
          </p:cNvCxnSpPr>
          <p:nvPr/>
        </p:nvCxnSpPr>
        <p:spPr>
          <a:xfrm>
            <a:off x="72000" y="720000"/>
            <a:ext cx="12096000" cy="38910"/>
          </a:xfrm>
          <a:prstGeom prst="line">
            <a:avLst/>
          </a:prstGeom>
          <a:ln w="127000" cmpd="thickThin">
            <a:gradFill flip="none" rotWithShape="1">
              <a:gsLst>
                <a:gs pos="0">
                  <a:schemeClr val="accent6">
                    <a:lumMod val="5000"/>
                    <a:lumOff val="95000"/>
                  </a:schemeClr>
                </a:gs>
                <a:gs pos="74000">
                  <a:schemeClr val="accent2">
                    <a:lumMod val="40000"/>
                    <a:lumOff val="60000"/>
                  </a:schemeClr>
                </a:gs>
                <a:gs pos="83000">
                  <a:schemeClr val="accent2">
                    <a:lumMod val="60000"/>
                    <a:lumOff val="40000"/>
                  </a:schemeClr>
                </a:gs>
                <a:gs pos="91602">
                  <a:schemeClr val="accent2">
                    <a:lumMod val="75000"/>
                  </a:schemeClr>
                </a:gs>
                <a:gs pos="100000">
                  <a:schemeClr val="accent2">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1" name="タイトル 1">
            <a:extLst>
              <a:ext uri="{FF2B5EF4-FFF2-40B4-BE49-F238E27FC236}">
                <a16:creationId xmlns:a16="http://schemas.microsoft.com/office/drawing/2014/main" id="{C2A8D7C4-0AA3-4C90-8312-8AE5140B56FF}"/>
              </a:ext>
            </a:extLst>
          </p:cNvPr>
          <p:cNvSpPr txBox="1">
            <a:spLocks/>
          </p:cNvSpPr>
          <p:nvPr/>
        </p:nvSpPr>
        <p:spPr>
          <a:xfrm>
            <a:off x="494070" y="196646"/>
            <a:ext cx="8459432" cy="520648"/>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latin typeface="メイリオ" panose="020B0604030504040204" pitchFamily="50" charset="-128"/>
                <a:ea typeface="メイリオ" panose="020B0604030504040204" pitchFamily="50" charset="-128"/>
              </a:rPr>
              <a:t>高年齢雇用継続基本給付金　</a:t>
            </a:r>
            <a:r>
              <a:rPr lang="en-US" altLang="ja-JP" sz="2000" dirty="0">
                <a:latin typeface="メイリオ" panose="020B0604030504040204" pitchFamily="50" charset="-128"/>
                <a:ea typeface="メイリオ" panose="020B0604030504040204" pitchFamily="50" charset="-128"/>
              </a:rPr>
              <a:t>※65</a:t>
            </a:r>
            <a:r>
              <a:rPr lang="ja-JP" altLang="en-US" sz="2000" dirty="0">
                <a:latin typeface="メイリオ" panose="020B0604030504040204" pitchFamily="50" charset="-128"/>
                <a:ea typeface="メイリオ" panose="020B0604030504040204" pitchFamily="50" charset="-128"/>
              </a:rPr>
              <a:t>歳未満が受給可能</a:t>
            </a:r>
            <a:r>
              <a:rPr lang="ja-JP" altLang="en-US" sz="3200" dirty="0">
                <a:latin typeface="メイリオ" panose="020B0604030504040204" pitchFamily="50" charset="-128"/>
                <a:ea typeface="メイリオ" panose="020B0604030504040204" pitchFamily="50" charset="-128"/>
              </a:rPr>
              <a:t>　　　　</a:t>
            </a:r>
          </a:p>
        </p:txBody>
      </p:sp>
      <p:sp>
        <p:nvSpPr>
          <p:cNvPr id="12" name="テキスト ボックス 11">
            <a:extLst>
              <a:ext uri="{FF2B5EF4-FFF2-40B4-BE49-F238E27FC236}">
                <a16:creationId xmlns:a16="http://schemas.microsoft.com/office/drawing/2014/main" id="{511F6307-D1B4-4DD6-B5CF-259F1B91E623}"/>
              </a:ext>
            </a:extLst>
          </p:cNvPr>
          <p:cNvSpPr txBox="1"/>
          <p:nvPr/>
        </p:nvSpPr>
        <p:spPr>
          <a:xfrm>
            <a:off x="10440000" y="504000"/>
            <a:ext cx="1688076"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かやね社会保険労務士事務所</a:t>
            </a:r>
          </a:p>
        </p:txBody>
      </p:sp>
      <p:sp>
        <p:nvSpPr>
          <p:cNvPr id="13" name="コンテンツ プレースホルダー 2">
            <a:extLst>
              <a:ext uri="{FF2B5EF4-FFF2-40B4-BE49-F238E27FC236}">
                <a16:creationId xmlns:a16="http://schemas.microsoft.com/office/drawing/2014/main" id="{9ABF80A5-09F7-4AA0-9295-3D1EF43FA86D}"/>
              </a:ext>
            </a:extLst>
          </p:cNvPr>
          <p:cNvSpPr txBox="1">
            <a:spLocks/>
          </p:cNvSpPr>
          <p:nvPr/>
        </p:nvSpPr>
        <p:spPr>
          <a:xfrm>
            <a:off x="719999" y="1080000"/>
            <a:ext cx="11037991" cy="15542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400" dirty="0">
                <a:latin typeface="メイリオ" panose="020B0604030504040204" pitchFamily="50" charset="-128"/>
                <a:ea typeface="メイリオ" panose="020B0604030504040204" pitchFamily="50" charset="-128"/>
              </a:rPr>
              <a:t>60</a:t>
            </a:r>
            <a:r>
              <a:rPr lang="ja-JP" altLang="en-US" sz="2400" dirty="0">
                <a:latin typeface="メイリオ" panose="020B0604030504040204" pitchFamily="50" charset="-128"/>
                <a:ea typeface="メイリオ" panose="020B0604030504040204" pitchFamily="50" charset="-128"/>
              </a:rPr>
              <a:t>歳時と比較して</a:t>
            </a:r>
            <a:r>
              <a:rPr lang="en-US" altLang="ja-JP" sz="2400" dirty="0">
                <a:latin typeface="メイリオ" panose="020B0604030504040204" pitchFamily="50" charset="-128"/>
                <a:ea typeface="メイリオ" panose="020B0604030504040204" pitchFamily="50" charset="-128"/>
              </a:rPr>
              <a:t>75</a:t>
            </a:r>
            <a:r>
              <a:rPr lang="ja-JP" altLang="en-US" sz="2400" dirty="0">
                <a:latin typeface="メイリオ" panose="020B0604030504040204" pitchFamily="50" charset="-128"/>
                <a:ea typeface="メイリオ" panose="020B0604030504040204" pitchFamily="50" charset="-128"/>
              </a:rPr>
              <a:t>％未満に低下した賃金の状態で働いていると、支払われた賃金の最大</a:t>
            </a:r>
            <a:r>
              <a:rPr lang="en-US" altLang="ja-JP" sz="2400" dirty="0">
                <a:latin typeface="メイリオ" panose="020B0604030504040204" pitchFamily="50" charset="-128"/>
                <a:ea typeface="メイリオ" panose="020B0604030504040204" pitchFamily="50" charset="-128"/>
              </a:rPr>
              <a:t>15%</a:t>
            </a:r>
            <a:r>
              <a:rPr lang="ja-JP" altLang="en-US" sz="2400" dirty="0">
                <a:latin typeface="メイリオ" panose="020B0604030504040204" pitchFamily="50" charset="-128"/>
                <a:ea typeface="メイリオ" panose="020B0604030504040204" pitchFamily="50" charset="-128"/>
              </a:rPr>
              <a:t>の給付金が支給される</a:t>
            </a: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令和</a:t>
            </a:r>
            <a:r>
              <a:rPr lang="en-US" altLang="ja-JP" sz="1200" dirty="0">
                <a:latin typeface="メイリオ" panose="020B0604030504040204" pitchFamily="50" charset="-128"/>
                <a:ea typeface="メイリオ" panose="020B0604030504040204" pitchFamily="50" charset="-128"/>
              </a:rPr>
              <a:t>7</a:t>
            </a:r>
            <a:r>
              <a:rPr lang="ja-JP" altLang="en-US" sz="1200" dirty="0">
                <a:latin typeface="メイリオ" panose="020B0604030504040204" pitchFamily="50" charset="-128"/>
                <a:ea typeface="メイリオ" panose="020B0604030504040204" pitchFamily="50" charset="-128"/>
              </a:rPr>
              <a:t>年度から縮小（最大</a:t>
            </a:r>
            <a:r>
              <a:rPr lang="en-US" altLang="ja-JP" sz="1200" dirty="0">
                <a:latin typeface="メイリオ" panose="020B0604030504040204" pitchFamily="50" charset="-128"/>
                <a:ea typeface="メイリオ" panose="020B0604030504040204" pitchFamily="50" charset="-128"/>
              </a:rPr>
              <a:t>10%</a:t>
            </a:r>
            <a:r>
              <a:rPr lang="ja-JP" altLang="en-US" sz="1200" dirty="0">
                <a:latin typeface="メイリオ" panose="020B0604030504040204" pitchFamily="50" charset="-128"/>
                <a:ea typeface="メイリオ" panose="020B0604030504040204" pitchFamily="50" charset="-128"/>
              </a:rPr>
              <a:t>へ）され、令和</a:t>
            </a:r>
            <a:r>
              <a:rPr lang="en-US" altLang="ja-JP" sz="1200" dirty="0">
                <a:latin typeface="メイリオ" panose="020B0604030504040204" pitchFamily="50" charset="-128"/>
                <a:ea typeface="メイリオ" panose="020B0604030504040204" pitchFamily="50" charset="-128"/>
              </a:rPr>
              <a:t>12</a:t>
            </a:r>
            <a:r>
              <a:rPr lang="ja-JP" altLang="en-US" sz="1200" dirty="0">
                <a:latin typeface="メイリオ" panose="020B0604030504040204" pitchFamily="50" charset="-128"/>
                <a:ea typeface="メイリオ" panose="020B0604030504040204" pitchFamily="50" charset="-128"/>
              </a:rPr>
              <a:t>年度以降廃止される予定）</a:t>
            </a:r>
            <a:br>
              <a:rPr lang="en-US" altLang="ja-JP" sz="2400" dirty="0">
                <a:latin typeface="メイリオ" panose="020B0604030504040204" pitchFamily="50" charset="-128"/>
                <a:ea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rPr>
              <a:t>注：年金受給者（特別支給の老齢厚生年金等）は年金の減額も念頭に</a:t>
            </a:r>
            <a:r>
              <a:rPr lang="en-US" altLang="ja-JP" dirty="0">
                <a:latin typeface="メイリオ" panose="020B0604030504040204" pitchFamily="50" charset="-128"/>
                <a:ea typeface="メイリオ" panose="020B0604030504040204" pitchFamily="50" charset="-128"/>
              </a:rPr>
              <a:t>…</a:t>
            </a:r>
            <a:endParaRPr lang="ja-JP" altLang="en-US"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E75506AB-363A-4A66-A9F8-85CF2ECC8594}"/>
              </a:ext>
            </a:extLst>
          </p:cNvPr>
          <p:cNvSpPr txBox="1"/>
          <p:nvPr/>
        </p:nvSpPr>
        <p:spPr>
          <a:xfrm>
            <a:off x="8953502" y="365500"/>
            <a:ext cx="998806"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Ｐ</a:t>
            </a:r>
            <a:r>
              <a:rPr kumimoji="1" lang="en-US" altLang="ja-JP" dirty="0">
                <a:latin typeface="メイリオ" panose="020B0604030504040204" pitchFamily="50" charset="-128"/>
                <a:ea typeface="メイリオ" panose="020B0604030504040204" pitchFamily="50" charset="-128"/>
              </a:rPr>
              <a:t>100</a:t>
            </a:r>
            <a:endParaRPr kumimoji="1" lang="ja-JP" altLang="en-US" dirty="0">
              <a:latin typeface="メイリオ" panose="020B0604030504040204" pitchFamily="50" charset="-128"/>
              <a:ea typeface="メイリオ" panose="020B0604030504040204" pitchFamily="50" charset="-128"/>
            </a:endParaRPr>
          </a:p>
        </p:txBody>
      </p:sp>
      <p:pic>
        <p:nvPicPr>
          <p:cNvPr id="15" name="図 14">
            <a:extLst>
              <a:ext uri="{FF2B5EF4-FFF2-40B4-BE49-F238E27FC236}">
                <a16:creationId xmlns:a16="http://schemas.microsoft.com/office/drawing/2014/main" id="{BEC1FB77-B35D-4478-B452-8D8C9DF22AB5}"/>
              </a:ext>
            </a:extLst>
          </p:cNvPr>
          <p:cNvPicPr>
            <a:picLocks noChangeAspect="1"/>
          </p:cNvPicPr>
          <p:nvPr/>
        </p:nvPicPr>
        <p:blipFill>
          <a:blip r:embed="rId2">
            <a:biLevel thresh="75000"/>
            <a:extLst>
              <a:ext uri="{28A0092B-C50C-407E-A947-70E740481C1C}">
                <a14:useLocalDpi xmlns:a14="http://schemas.microsoft.com/office/drawing/2010/main" val="0"/>
              </a:ext>
            </a:extLst>
          </a:blip>
          <a:stretch>
            <a:fillRect/>
          </a:stretch>
        </p:blipFill>
        <p:spPr>
          <a:xfrm>
            <a:off x="6751853" y="2154827"/>
            <a:ext cx="5287756" cy="4651370"/>
          </a:xfrm>
          <a:prstGeom prst="rect">
            <a:avLst/>
          </a:prstGeom>
        </p:spPr>
      </p:pic>
      <p:sp>
        <p:nvSpPr>
          <p:cNvPr id="18" name="テキスト ボックス 17">
            <a:extLst>
              <a:ext uri="{FF2B5EF4-FFF2-40B4-BE49-F238E27FC236}">
                <a16:creationId xmlns:a16="http://schemas.microsoft.com/office/drawing/2014/main" id="{7C2AA417-1135-4D5F-A269-19FD6A6EB922}"/>
              </a:ext>
            </a:extLst>
          </p:cNvPr>
          <p:cNvSpPr txBox="1"/>
          <p:nvPr/>
        </p:nvSpPr>
        <p:spPr>
          <a:xfrm>
            <a:off x="2755652" y="2576497"/>
            <a:ext cx="3947499" cy="2139047"/>
          </a:xfrm>
          <a:prstGeom prst="rect">
            <a:avLst/>
          </a:prstGeom>
          <a:noFill/>
          <a:ln>
            <a:solidFill>
              <a:schemeClr val="accent1">
                <a:shade val="50000"/>
              </a:schemeClr>
            </a:solidFill>
          </a:ln>
        </p:spPr>
        <p:txBody>
          <a:bodyPr wrap="square" rtlCol="0">
            <a:spAutoFit/>
          </a:bodyPr>
          <a:lstStyle/>
          <a:p>
            <a:r>
              <a:rPr lang="ja-JP" altLang="en-US" sz="1900" dirty="0">
                <a:solidFill>
                  <a:prstClr val="black"/>
                </a:solidFill>
                <a:latin typeface="メイリオ" panose="020B0604030504040204" pitchFamily="50" charset="-128"/>
                <a:ea typeface="メイリオ" panose="020B0604030504040204" pitchFamily="50" charset="-128"/>
              </a:rPr>
              <a:t>＜ポイント１＞</a:t>
            </a:r>
            <a:endParaRPr lang="en-US" altLang="ja-JP" sz="1900" dirty="0">
              <a:solidFill>
                <a:prstClr val="black"/>
              </a:solidFill>
              <a:latin typeface="メイリオ" panose="020B0604030504040204" pitchFamily="50" charset="-128"/>
              <a:ea typeface="メイリオ" panose="020B0604030504040204" pitchFamily="50" charset="-128"/>
            </a:endParaRPr>
          </a:p>
          <a:p>
            <a:r>
              <a:rPr lang="ja-JP" altLang="en-US" sz="1900" dirty="0">
                <a:solidFill>
                  <a:prstClr val="black"/>
                </a:solidFill>
                <a:latin typeface="メイリオ" panose="020B0604030504040204" pitchFamily="50" charset="-128"/>
                <a:ea typeface="メイリオ" panose="020B0604030504040204" pitchFamily="50" charset="-128"/>
              </a:rPr>
              <a:t>雇用継続給付を受けたことによる年金停止がかかるのは、厚生年金被保険者である場合です。</a:t>
            </a:r>
            <a:endParaRPr lang="en-US" altLang="ja-JP" sz="1900" dirty="0">
              <a:solidFill>
                <a:prstClr val="black"/>
              </a:solidFill>
              <a:latin typeface="メイリオ" panose="020B0604030504040204" pitchFamily="50" charset="-128"/>
              <a:ea typeface="メイリオ" panose="020B0604030504040204" pitchFamily="50" charset="-128"/>
            </a:endParaRPr>
          </a:p>
          <a:p>
            <a:r>
              <a:rPr lang="ja-JP" altLang="en-US" sz="1900" dirty="0">
                <a:solidFill>
                  <a:prstClr val="black"/>
                </a:solidFill>
                <a:latin typeface="メイリオ" panose="020B0604030504040204" pitchFamily="50" charset="-128"/>
                <a:ea typeface="メイリオ" panose="020B0604030504040204" pitchFamily="50" charset="-128"/>
              </a:rPr>
              <a:t>＜ポイント２＞</a:t>
            </a:r>
            <a:endParaRPr lang="en-US" altLang="ja-JP" sz="1900" dirty="0">
              <a:solidFill>
                <a:prstClr val="black"/>
              </a:solidFill>
              <a:latin typeface="メイリオ" panose="020B0604030504040204" pitchFamily="50" charset="-128"/>
              <a:ea typeface="メイリオ" panose="020B0604030504040204" pitchFamily="50" charset="-128"/>
            </a:endParaRPr>
          </a:p>
          <a:p>
            <a:r>
              <a:rPr lang="ja-JP" altLang="en-US" sz="1900" dirty="0">
                <a:solidFill>
                  <a:prstClr val="black"/>
                </a:solidFill>
                <a:latin typeface="メイリオ" panose="020B0604030504040204" pitchFamily="50" charset="-128"/>
                <a:ea typeface="メイリオ" panose="020B0604030504040204" pitchFamily="50" charset="-128"/>
              </a:rPr>
              <a:t>雇用継続給付の支給率の４割が年金停止率の目安です。</a:t>
            </a:r>
            <a:endParaRPr lang="ja-JP" altLang="en-US" dirty="0">
              <a:solidFill>
                <a:prstClr val="black"/>
              </a:solidFill>
              <a:latin typeface="Calibri" panose="020F0502020204030204"/>
              <a:ea typeface="游ゴシック" panose="020B0400000000000000" pitchFamily="50" charset="-128"/>
            </a:endParaRPr>
          </a:p>
        </p:txBody>
      </p:sp>
      <p:sp>
        <p:nvSpPr>
          <p:cNvPr id="19" name="テキスト ボックス 18">
            <a:extLst>
              <a:ext uri="{FF2B5EF4-FFF2-40B4-BE49-F238E27FC236}">
                <a16:creationId xmlns:a16="http://schemas.microsoft.com/office/drawing/2014/main" id="{4E9E0C9E-225F-42EB-AA86-6FA468BA225F}"/>
              </a:ext>
            </a:extLst>
          </p:cNvPr>
          <p:cNvSpPr txBox="1"/>
          <p:nvPr/>
        </p:nvSpPr>
        <p:spPr>
          <a:xfrm>
            <a:off x="524395" y="2612959"/>
            <a:ext cx="2132611" cy="1200329"/>
          </a:xfrm>
          <a:prstGeom prst="rect">
            <a:avLst/>
          </a:prstGeom>
          <a:noFill/>
          <a:ln>
            <a:solidFill>
              <a:schemeClr val="accent1">
                <a:shade val="50000"/>
              </a:schemeClr>
            </a:solidFill>
          </a:ln>
        </p:spPr>
        <p:txBody>
          <a:bodyPr wrap="square" rtlCol="0">
            <a:spAutoFit/>
          </a:bodyPr>
          <a:lstStyle/>
          <a:p>
            <a:r>
              <a:rPr kumimoji="1" lang="ja-JP" altLang="en-US" dirty="0">
                <a:solidFill>
                  <a:srgbClr val="FF0000"/>
                </a:solidFill>
                <a:latin typeface="メイリオ" panose="020B0604030504040204" pitchFamily="50" charset="-128"/>
                <a:ea typeface="メイリオ" panose="020B0604030504040204" pitchFamily="50" charset="-128"/>
              </a:rPr>
              <a:t>高年齢再就職給付金も同じです。</a:t>
            </a:r>
            <a:endParaRPr kumimoji="1" lang="en-US" altLang="ja-JP" dirty="0">
              <a:solidFill>
                <a:srgbClr val="FF0000"/>
              </a:solidFill>
              <a:latin typeface="メイリオ" panose="020B0604030504040204" pitchFamily="50" charset="-128"/>
              <a:ea typeface="メイリオ" panose="020B0604030504040204" pitchFamily="50" charset="-128"/>
            </a:endParaRPr>
          </a:p>
          <a:p>
            <a:r>
              <a:rPr kumimoji="1" lang="ja-JP" altLang="en-US" dirty="0">
                <a:solidFill>
                  <a:srgbClr val="FF0000"/>
                </a:solidFill>
                <a:latin typeface="メイリオ" panose="020B0604030504040204" pitchFamily="50" charset="-128"/>
                <a:ea typeface="メイリオ" panose="020B0604030504040204" pitchFamily="50" charset="-128"/>
              </a:rPr>
              <a:t>再就職手当なら？</a:t>
            </a:r>
            <a:endParaRPr kumimoji="1" lang="en-US" altLang="ja-JP" dirty="0">
              <a:solidFill>
                <a:srgbClr val="FF0000"/>
              </a:solidFill>
              <a:latin typeface="メイリオ" panose="020B0604030504040204" pitchFamily="50" charset="-128"/>
              <a:ea typeface="メイリオ" panose="020B0604030504040204" pitchFamily="50" charset="-128"/>
            </a:endParaRPr>
          </a:p>
          <a:p>
            <a:r>
              <a:rPr lang="ja-JP" altLang="en-US" dirty="0">
                <a:solidFill>
                  <a:srgbClr val="FF0000"/>
                </a:solidFill>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Ｐ</a:t>
            </a:r>
            <a:r>
              <a:rPr lang="en-US" altLang="ja-JP" sz="1600" dirty="0">
                <a:latin typeface="メイリオ" panose="020B0604030504040204" pitchFamily="50" charset="-128"/>
                <a:ea typeface="メイリオ" panose="020B0604030504040204" pitchFamily="50" charset="-128"/>
              </a:rPr>
              <a:t>99</a:t>
            </a:r>
            <a:endParaRPr kumimoji="1" lang="ja-JP" altLang="en-US" sz="160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EDF08B3D-BD57-4038-9503-FFBA386F472D}"/>
              </a:ext>
            </a:extLst>
          </p:cNvPr>
          <p:cNvSpPr txBox="1"/>
          <p:nvPr/>
        </p:nvSpPr>
        <p:spPr>
          <a:xfrm>
            <a:off x="945218" y="4888115"/>
            <a:ext cx="6347122" cy="1554272"/>
          </a:xfrm>
          <a:prstGeom prst="rect">
            <a:avLst/>
          </a:prstGeom>
          <a:noFill/>
          <a:ln w="12700">
            <a:solidFill>
              <a:schemeClr val="tx1"/>
            </a:solidFill>
          </a:ln>
        </p:spPr>
        <p:txBody>
          <a:bodyPr wrap="square" rtlCol="0">
            <a:spAutoFit/>
          </a:bodyPr>
          <a:lstStyle/>
          <a:p>
            <a:r>
              <a:rPr lang="ja-JP" altLang="en-US" sz="1100" b="1" dirty="0">
                <a:solidFill>
                  <a:prstClr val="black"/>
                </a:solidFill>
                <a:latin typeface="メイリオ" panose="020B0604030504040204" pitchFamily="50" charset="-128"/>
                <a:ea typeface="メイリオ" panose="020B0604030504040204" pitchFamily="50" charset="-128"/>
              </a:rPr>
              <a:t>（事例）</a:t>
            </a:r>
            <a:endParaRPr lang="en-US" altLang="ja-JP" sz="1100" b="1" dirty="0">
              <a:solidFill>
                <a:prstClr val="black"/>
              </a:solidFill>
              <a:latin typeface="メイリオ" panose="020B0604030504040204" pitchFamily="50" charset="-128"/>
              <a:ea typeface="メイリオ" panose="020B0604030504040204" pitchFamily="50" charset="-128"/>
            </a:endParaRPr>
          </a:p>
          <a:p>
            <a:r>
              <a:rPr lang="ja-JP" altLang="en-US" sz="1100" b="1" dirty="0">
                <a:solidFill>
                  <a:prstClr val="black"/>
                </a:solidFill>
                <a:latin typeface="メイリオ" panose="020B0604030504040204" pitchFamily="50" charset="-128"/>
                <a:ea typeface="メイリオ" panose="020B0604030504040204" pitchFamily="50" charset="-128"/>
              </a:rPr>
              <a:t>６０歳前（従前賃金）</a:t>
            </a:r>
            <a:r>
              <a:rPr lang="en-US" altLang="ja-JP" sz="1100" b="1" dirty="0">
                <a:solidFill>
                  <a:prstClr val="black"/>
                </a:solidFill>
                <a:latin typeface="メイリオ" panose="020B0604030504040204" pitchFamily="50" charset="-128"/>
                <a:ea typeface="メイリオ" panose="020B0604030504040204" pitchFamily="50" charset="-128"/>
              </a:rPr>
              <a:t>45</a:t>
            </a:r>
            <a:r>
              <a:rPr lang="ja-JP" altLang="en-US" sz="1100" b="1" dirty="0">
                <a:solidFill>
                  <a:prstClr val="black"/>
                </a:solidFill>
                <a:latin typeface="メイリオ" panose="020B0604030504040204" pitchFamily="50" charset="-128"/>
                <a:ea typeface="メイリオ" panose="020B0604030504040204" pitchFamily="50" charset="-128"/>
              </a:rPr>
              <a:t>万円</a:t>
            </a:r>
            <a:endParaRPr lang="en-US" altLang="ja-JP" sz="1100" b="1" dirty="0">
              <a:solidFill>
                <a:prstClr val="black"/>
              </a:solidFill>
              <a:latin typeface="メイリオ" panose="020B0604030504040204" pitchFamily="50" charset="-128"/>
              <a:ea typeface="メイリオ" panose="020B0604030504040204" pitchFamily="50" charset="-128"/>
            </a:endParaRPr>
          </a:p>
          <a:p>
            <a:r>
              <a:rPr lang="ja-JP" altLang="en-US" sz="1100" b="1" dirty="0">
                <a:solidFill>
                  <a:prstClr val="black"/>
                </a:solidFill>
                <a:latin typeface="メイリオ" panose="020B0604030504040204" pitchFamily="50" charset="-128"/>
                <a:ea typeface="メイリオ" panose="020B0604030504040204" pitchFamily="50" charset="-128"/>
              </a:rPr>
              <a:t>６０歳以降　　　　　</a:t>
            </a:r>
            <a:r>
              <a:rPr lang="en-US" altLang="ja-JP" sz="1100" b="1" dirty="0">
                <a:solidFill>
                  <a:prstClr val="black"/>
                </a:solidFill>
                <a:latin typeface="メイリオ" panose="020B0604030504040204" pitchFamily="50" charset="-128"/>
                <a:ea typeface="メイリオ" panose="020B0604030504040204" pitchFamily="50" charset="-128"/>
              </a:rPr>
              <a:t>30</a:t>
            </a:r>
            <a:r>
              <a:rPr lang="ja-JP" altLang="en-US" sz="1100" b="1" dirty="0">
                <a:solidFill>
                  <a:prstClr val="black"/>
                </a:solidFill>
                <a:latin typeface="メイリオ" panose="020B0604030504040204" pitchFamily="50" charset="-128"/>
                <a:ea typeface="メイリオ" panose="020B0604030504040204" pitchFamily="50" charset="-128"/>
              </a:rPr>
              <a:t>万円（低下率</a:t>
            </a:r>
            <a:r>
              <a:rPr lang="en-US" altLang="ja-JP" sz="1100" b="1" dirty="0">
                <a:solidFill>
                  <a:prstClr val="black"/>
                </a:solidFill>
                <a:latin typeface="メイリオ" panose="020B0604030504040204" pitchFamily="50" charset="-128"/>
                <a:ea typeface="メイリオ" panose="020B0604030504040204" pitchFamily="50" charset="-128"/>
              </a:rPr>
              <a:t>66.6</a:t>
            </a:r>
            <a:r>
              <a:rPr lang="ja-JP" altLang="en-US" sz="1100" b="1" dirty="0">
                <a:solidFill>
                  <a:prstClr val="black"/>
                </a:solidFill>
                <a:latin typeface="メイリオ" panose="020B0604030504040204" pitchFamily="50" charset="-128"/>
                <a:ea typeface="メイリオ" panose="020B0604030504040204" pitchFamily="50" charset="-128"/>
              </a:rPr>
              <a:t>％）</a:t>
            </a:r>
            <a:endParaRPr lang="en-US" altLang="ja-JP" sz="1100" b="1" dirty="0">
              <a:solidFill>
                <a:prstClr val="black"/>
              </a:solidFill>
              <a:latin typeface="メイリオ" panose="020B0604030504040204" pitchFamily="50" charset="-128"/>
              <a:ea typeface="メイリオ" panose="020B0604030504040204" pitchFamily="50" charset="-128"/>
            </a:endParaRPr>
          </a:p>
          <a:p>
            <a:r>
              <a:rPr lang="ja-JP" altLang="en-US" sz="1100" b="1" dirty="0">
                <a:solidFill>
                  <a:prstClr val="black"/>
                </a:solidFill>
                <a:latin typeface="メイリオ" panose="020B0604030504040204" pitchFamily="50" charset="-128"/>
                <a:ea typeface="メイリオ" panose="020B0604030504040204" pitchFamily="50" charset="-128"/>
              </a:rPr>
              <a:t>年金月額　　　　　　</a:t>
            </a:r>
            <a:r>
              <a:rPr lang="en-US" altLang="ja-JP" sz="1100" b="1" dirty="0">
                <a:solidFill>
                  <a:prstClr val="black"/>
                </a:solidFill>
                <a:latin typeface="メイリオ" panose="020B0604030504040204" pitchFamily="50" charset="-128"/>
                <a:ea typeface="メイリオ" panose="020B0604030504040204" pitchFamily="50" charset="-128"/>
              </a:rPr>
              <a:t>10</a:t>
            </a:r>
            <a:r>
              <a:rPr lang="ja-JP" altLang="en-US" sz="1100" b="1" dirty="0">
                <a:solidFill>
                  <a:prstClr val="black"/>
                </a:solidFill>
                <a:latin typeface="メイリオ" panose="020B0604030504040204" pitchFamily="50" charset="-128"/>
                <a:ea typeface="メイリオ" panose="020B0604030504040204" pitchFamily="50" charset="-128"/>
              </a:rPr>
              <a:t>万円</a:t>
            </a:r>
            <a:endParaRPr lang="en-US" altLang="ja-JP" sz="1100" b="1" dirty="0">
              <a:solidFill>
                <a:prstClr val="black"/>
              </a:solidFill>
              <a:latin typeface="メイリオ" panose="020B0604030504040204" pitchFamily="50" charset="-128"/>
              <a:ea typeface="メイリオ" panose="020B0604030504040204" pitchFamily="50" charset="-128"/>
            </a:endParaRPr>
          </a:p>
          <a:p>
            <a:r>
              <a:rPr lang="ja-JP" altLang="en-US" sz="1100" b="1" dirty="0">
                <a:solidFill>
                  <a:prstClr val="black"/>
                </a:solidFill>
                <a:latin typeface="メイリオ" panose="020B0604030504040204" pitchFamily="50" charset="-128"/>
                <a:ea typeface="メイリオ" panose="020B0604030504040204" pitchFamily="50" charset="-128"/>
              </a:rPr>
              <a:t>継続給付　　　   　　 </a:t>
            </a:r>
            <a:r>
              <a:rPr lang="en-US" altLang="ja-JP" sz="1100" b="1" dirty="0">
                <a:solidFill>
                  <a:prstClr val="black"/>
                </a:solidFill>
                <a:latin typeface="メイリオ" panose="020B0604030504040204" pitchFamily="50" charset="-128"/>
                <a:ea typeface="メイリオ" panose="020B0604030504040204" pitchFamily="50" charset="-128"/>
              </a:rPr>
              <a:t>2</a:t>
            </a:r>
            <a:r>
              <a:rPr lang="ja-JP" altLang="en-US" sz="1100" b="1" dirty="0">
                <a:solidFill>
                  <a:prstClr val="black"/>
                </a:solidFill>
                <a:latin typeface="メイリオ" panose="020B0604030504040204" pitchFamily="50" charset="-128"/>
                <a:ea typeface="メイリオ" panose="020B0604030504040204" pitchFamily="50" charset="-128"/>
              </a:rPr>
              <a:t>万</a:t>
            </a:r>
            <a:r>
              <a:rPr lang="en-US" altLang="ja-JP" sz="1100" b="1" dirty="0">
                <a:solidFill>
                  <a:prstClr val="black"/>
                </a:solidFill>
                <a:latin typeface="メイリオ" panose="020B0604030504040204" pitchFamily="50" charset="-128"/>
                <a:ea typeface="メイリオ" panose="020B0604030504040204" pitchFamily="50" charset="-128"/>
              </a:rPr>
              <a:t>4510</a:t>
            </a:r>
            <a:r>
              <a:rPr lang="ja-JP" altLang="en-US" sz="1100" b="1" dirty="0">
                <a:solidFill>
                  <a:prstClr val="black"/>
                </a:solidFill>
                <a:latin typeface="メイリオ" panose="020B0604030504040204" pitchFamily="50" charset="-128"/>
                <a:ea typeface="メイリオ" panose="020B0604030504040204" pitchFamily="50" charset="-128"/>
              </a:rPr>
              <a:t>円（</a:t>
            </a:r>
            <a:r>
              <a:rPr lang="en-US" altLang="ja-JP" sz="1100" b="1" dirty="0">
                <a:solidFill>
                  <a:prstClr val="black"/>
                </a:solidFill>
                <a:latin typeface="メイリオ" panose="020B0604030504040204" pitchFamily="50" charset="-128"/>
                <a:ea typeface="メイリオ" panose="020B0604030504040204" pitchFamily="50" charset="-128"/>
              </a:rPr>
              <a:t>30</a:t>
            </a:r>
            <a:r>
              <a:rPr lang="ja-JP" altLang="en-US" sz="1100" b="1" dirty="0">
                <a:solidFill>
                  <a:prstClr val="black"/>
                </a:solidFill>
                <a:latin typeface="メイリオ" panose="020B0604030504040204" pitchFamily="50" charset="-128"/>
                <a:ea typeface="メイリオ" panose="020B0604030504040204" pitchFamily="50" charset="-128"/>
              </a:rPr>
              <a:t>万円の</a:t>
            </a:r>
            <a:r>
              <a:rPr lang="en-US" altLang="ja-JP" sz="1100" b="1" dirty="0">
                <a:solidFill>
                  <a:prstClr val="black"/>
                </a:solidFill>
                <a:latin typeface="メイリオ" panose="020B0604030504040204" pitchFamily="50" charset="-128"/>
                <a:ea typeface="メイリオ" panose="020B0604030504040204" pitchFamily="50" charset="-128"/>
              </a:rPr>
              <a:t>8.17</a:t>
            </a:r>
            <a:r>
              <a:rPr lang="ja-JP" altLang="en-US" sz="1100" b="1" dirty="0">
                <a:solidFill>
                  <a:prstClr val="black"/>
                </a:solidFill>
                <a:latin typeface="メイリオ" panose="020B0604030504040204" pitchFamily="50" charset="-128"/>
                <a:ea typeface="メイリオ" panose="020B0604030504040204" pitchFamily="50" charset="-128"/>
              </a:rPr>
              <a:t>％）</a:t>
            </a:r>
            <a:endParaRPr lang="en-US" altLang="ja-JP" sz="1100" b="1" dirty="0">
              <a:solidFill>
                <a:prstClr val="black"/>
              </a:solidFill>
              <a:latin typeface="メイリオ" panose="020B0604030504040204" pitchFamily="50" charset="-128"/>
              <a:ea typeface="メイリオ" panose="020B0604030504040204" pitchFamily="50" charset="-128"/>
            </a:endParaRPr>
          </a:p>
          <a:p>
            <a:r>
              <a:rPr lang="ja-JP" altLang="en-US" sz="1100" b="1" dirty="0">
                <a:solidFill>
                  <a:prstClr val="black"/>
                </a:solidFill>
                <a:latin typeface="メイリオ" panose="020B0604030504040204" pitchFamily="50" charset="-128"/>
                <a:ea typeface="メイリオ" panose="020B0604030504040204" pitchFamily="50" charset="-128"/>
              </a:rPr>
              <a:t>年金停止額　　　　　在老分　</a:t>
            </a:r>
            <a:r>
              <a:rPr lang="en-US" altLang="ja-JP" sz="1100" b="1" dirty="0">
                <a:solidFill>
                  <a:prstClr val="black"/>
                </a:solidFill>
                <a:latin typeface="メイリオ" panose="020B0604030504040204" pitchFamily="50" charset="-128"/>
                <a:ea typeface="メイリオ" panose="020B0604030504040204" pitchFamily="50" charset="-128"/>
              </a:rPr>
              <a:t>0</a:t>
            </a:r>
            <a:r>
              <a:rPr lang="ja-JP" altLang="en-US" sz="1100" b="1" dirty="0">
                <a:solidFill>
                  <a:prstClr val="black"/>
                </a:solidFill>
                <a:latin typeface="メイリオ" panose="020B0604030504040204" pitchFamily="50" charset="-128"/>
                <a:ea typeface="メイリオ" panose="020B0604030504040204" pitchFamily="50" charset="-128"/>
              </a:rPr>
              <a:t>万円（（</a:t>
            </a:r>
            <a:r>
              <a:rPr lang="en-US" altLang="ja-JP" sz="1100" b="1" dirty="0">
                <a:solidFill>
                  <a:prstClr val="black"/>
                </a:solidFill>
                <a:latin typeface="メイリオ" panose="020B0604030504040204" pitchFamily="50" charset="-128"/>
                <a:ea typeface="メイリオ" panose="020B0604030504040204" pitchFamily="50" charset="-128"/>
              </a:rPr>
              <a:t>30</a:t>
            </a:r>
            <a:r>
              <a:rPr lang="ja-JP" altLang="en-US" sz="1100" b="1" dirty="0">
                <a:solidFill>
                  <a:prstClr val="black"/>
                </a:solidFill>
                <a:latin typeface="メイリオ" panose="020B0604030504040204" pitchFamily="50" charset="-128"/>
                <a:ea typeface="メイリオ" panose="020B0604030504040204" pitchFamily="50" charset="-128"/>
              </a:rPr>
              <a:t>＋</a:t>
            </a:r>
            <a:r>
              <a:rPr lang="en-US" altLang="ja-JP" sz="1100" b="1" dirty="0">
                <a:solidFill>
                  <a:prstClr val="black"/>
                </a:solidFill>
                <a:latin typeface="メイリオ" panose="020B0604030504040204" pitchFamily="50" charset="-128"/>
                <a:ea typeface="メイリオ" panose="020B0604030504040204" pitchFamily="50" charset="-128"/>
              </a:rPr>
              <a:t>10-</a:t>
            </a:r>
            <a:r>
              <a:rPr lang="en-US" altLang="ja-JP" sz="1100" b="1" dirty="0">
                <a:solidFill>
                  <a:srgbClr val="FF0000"/>
                </a:solidFill>
                <a:latin typeface="メイリオ" panose="020B0604030504040204" pitchFamily="50" charset="-128"/>
                <a:ea typeface="メイリオ" panose="020B0604030504040204" pitchFamily="50" charset="-128"/>
              </a:rPr>
              <a:t>48</a:t>
            </a:r>
            <a:r>
              <a:rPr lang="ja-JP" altLang="en-US" sz="1100" b="1" dirty="0">
                <a:solidFill>
                  <a:prstClr val="black"/>
                </a:solidFill>
                <a:latin typeface="メイリオ" panose="020B0604030504040204" pitchFamily="50" charset="-128"/>
                <a:ea typeface="メイリオ" panose="020B0604030504040204" pitchFamily="50" charset="-128"/>
              </a:rPr>
              <a:t>）</a:t>
            </a:r>
            <a:r>
              <a:rPr lang="en-US" altLang="ja-JP" sz="1100" b="1" dirty="0">
                <a:solidFill>
                  <a:prstClr val="black"/>
                </a:solidFill>
                <a:latin typeface="メイリオ" panose="020B0604030504040204" pitchFamily="50" charset="-128"/>
                <a:ea typeface="メイリオ" panose="020B0604030504040204" pitchFamily="50" charset="-128"/>
              </a:rPr>
              <a:t>÷2</a:t>
            </a:r>
            <a:r>
              <a:rPr lang="ja-JP" altLang="en-US" sz="1100" b="1" dirty="0">
                <a:solidFill>
                  <a:prstClr val="black"/>
                </a:solidFill>
                <a:latin typeface="メイリオ" panose="020B0604030504040204" pitchFamily="50" charset="-128"/>
                <a:ea typeface="メイリオ" panose="020B0604030504040204" pitchFamily="50" charset="-128"/>
              </a:rPr>
              <a:t>）</a:t>
            </a:r>
            <a:r>
              <a:rPr lang="en-US" altLang="ja-JP" sz="1100" b="1" dirty="0">
                <a:solidFill>
                  <a:prstClr val="black"/>
                </a:solidFill>
                <a:latin typeface="メイリオ" panose="020B0604030504040204" pitchFamily="50" charset="-128"/>
                <a:ea typeface="メイリオ" panose="020B0604030504040204" pitchFamily="50" charset="-128"/>
              </a:rPr>
              <a:t>※</a:t>
            </a:r>
            <a:r>
              <a:rPr lang="ja-JP" altLang="en-US" sz="1100" b="1" dirty="0">
                <a:solidFill>
                  <a:prstClr val="black"/>
                </a:solidFill>
                <a:latin typeface="メイリオ" panose="020B0604030504040204" pitchFamily="50" charset="-128"/>
                <a:ea typeface="メイリオ" panose="020B0604030504040204" pitchFamily="50" charset="-128"/>
              </a:rPr>
              <a:t>令和</a:t>
            </a:r>
            <a:r>
              <a:rPr lang="en-US" altLang="ja-JP" sz="1100" b="1" dirty="0">
                <a:solidFill>
                  <a:srgbClr val="FF0000"/>
                </a:solidFill>
                <a:latin typeface="メイリオ" panose="020B0604030504040204" pitchFamily="50" charset="-128"/>
                <a:ea typeface="メイリオ" panose="020B0604030504040204" pitchFamily="50" charset="-128"/>
              </a:rPr>
              <a:t>5</a:t>
            </a:r>
            <a:r>
              <a:rPr lang="ja-JP" altLang="en-US" sz="1100" b="1" dirty="0">
                <a:solidFill>
                  <a:srgbClr val="FF0000"/>
                </a:solidFill>
                <a:latin typeface="メイリオ" panose="020B0604030504040204" pitchFamily="50" charset="-128"/>
                <a:ea typeface="メイリオ" panose="020B0604030504040204" pitchFamily="50" charset="-128"/>
              </a:rPr>
              <a:t>年</a:t>
            </a:r>
            <a:r>
              <a:rPr lang="en-US" altLang="ja-JP" sz="1100" b="1" dirty="0">
                <a:solidFill>
                  <a:prstClr val="black"/>
                </a:solidFill>
                <a:latin typeface="メイリオ" panose="020B0604030504040204" pitchFamily="50" charset="-128"/>
                <a:ea typeface="メイリオ" panose="020B0604030504040204" pitchFamily="50" charset="-128"/>
              </a:rPr>
              <a:t>4</a:t>
            </a:r>
            <a:r>
              <a:rPr lang="ja-JP" altLang="en-US" sz="1100" b="1" dirty="0">
                <a:solidFill>
                  <a:prstClr val="black"/>
                </a:solidFill>
                <a:latin typeface="メイリオ" panose="020B0604030504040204" pitchFamily="50" charset="-128"/>
                <a:ea typeface="メイリオ" panose="020B0604030504040204" pitchFamily="50" charset="-128"/>
              </a:rPr>
              <a:t>月～法改正</a:t>
            </a:r>
            <a:endParaRPr lang="en-US" altLang="ja-JP" sz="1100" b="1" dirty="0">
              <a:solidFill>
                <a:prstClr val="black"/>
              </a:solidFill>
              <a:latin typeface="メイリオ" panose="020B0604030504040204" pitchFamily="50" charset="-128"/>
              <a:ea typeface="メイリオ" panose="020B0604030504040204" pitchFamily="50" charset="-128"/>
            </a:endParaRPr>
          </a:p>
          <a:p>
            <a:r>
              <a:rPr lang="ja-JP" altLang="en-US" sz="1100" b="1" dirty="0">
                <a:solidFill>
                  <a:prstClr val="black"/>
                </a:solidFill>
                <a:latin typeface="メイリオ" panose="020B0604030504040204" pitchFamily="50" charset="-128"/>
                <a:ea typeface="メイリオ" panose="020B0604030504040204" pitchFamily="50" charset="-128"/>
              </a:rPr>
              <a:t>　　　　　　　　　　継続分　</a:t>
            </a:r>
            <a:r>
              <a:rPr lang="en-US" altLang="ja-JP" sz="1100" b="1" dirty="0">
                <a:solidFill>
                  <a:prstClr val="black"/>
                </a:solidFill>
                <a:latin typeface="メイリオ" panose="020B0604030504040204" pitchFamily="50" charset="-128"/>
                <a:ea typeface="メイリオ" panose="020B0604030504040204" pitchFamily="50" charset="-128"/>
              </a:rPr>
              <a:t>9,804</a:t>
            </a:r>
            <a:r>
              <a:rPr lang="ja-JP" altLang="en-US" sz="1100" b="1" dirty="0">
                <a:solidFill>
                  <a:prstClr val="black"/>
                </a:solidFill>
                <a:latin typeface="メイリオ" panose="020B0604030504040204" pitchFamily="50" charset="-128"/>
                <a:ea typeface="メイリオ" panose="020B0604030504040204" pitchFamily="50" charset="-128"/>
              </a:rPr>
              <a:t>円（</a:t>
            </a:r>
            <a:r>
              <a:rPr lang="en-US" altLang="ja-JP" sz="1100" b="1" dirty="0">
                <a:solidFill>
                  <a:prstClr val="black"/>
                </a:solidFill>
                <a:latin typeface="メイリオ" panose="020B0604030504040204" pitchFamily="50" charset="-128"/>
                <a:ea typeface="メイリオ" panose="020B0604030504040204" pitchFamily="50" charset="-128"/>
              </a:rPr>
              <a:t>30</a:t>
            </a:r>
            <a:r>
              <a:rPr lang="ja-JP" altLang="en-US" sz="1100" b="1" dirty="0">
                <a:solidFill>
                  <a:prstClr val="black"/>
                </a:solidFill>
                <a:latin typeface="メイリオ" panose="020B0604030504040204" pitchFamily="50" charset="-128"/>
                <a:ea typeface="メイリオ" panose="020B0604030504040204" pitchFamily="50" charset="-128"/>
              </a:rPr>
              <a:t>万円の</a:t>
            </a:r>
            <a:r>
              <a:rPr lang="en-US" altLang="ja-JP" sz="1100" b="1" dirty="0">
                <a:solidFill>
                  <a:prstClr val="black"/>
                </a:solidFill>
                <a:latin typeface="メイリオ" panose="020B0604030504040204" pitchFamily="50" charset="-128"/>
                <a:ea typeface="メイリオ" panose="020B0604030504040204" pitchFamily="50" charset="-128"/>
              </a:rPr>
              <a:t>3.268</a:t>
            </a:r>
            <a:r>
              <a:rPr lang="ja-JP" altLang="en-US" sz="1100" b="1" dirty="0">
                <a:solidFill>
                  <a:prstClr val="black"/>
                </a:solidFill>
                <a:latin typeface="メイリオ" panose="020B0604030504040204" pitchFamily="50" charset="-128"/>
                <a:ea typeface="メイリオ" panose="020B0604030504040204" pitchFamily="50" charset="-128"/>
              </a:rPr>
              <a:t>％）</a:t>
            </a:r>
            <a:endParaRPr lang="en-US" altLang="ja-JP" sz="1100" b="1" dirty="0">
              <a:solidFill>
                <a:prstClr val="black"/>
              </a:solidFill>
              <a:latin typeface="メイリオ" panose="020B0604030504040204" pitchFamily="50" charset="-128"/>
              <a:ea typeface="メイリオ" panose="020B0604030504040204" pitchFamily="50" charset="-128"/>
            </a:endParaRPr>
          </a:p>
          <a:p>
            <a:r>
              <a:rPr lang="ja-JP" altLang="en-US" sz="1100" b="1" dirty="0">
                <a:solidFill>
                  <a:prstClr val="black"/>
                </a:solidFill>
                <a:latin typeface="メイリオ" panose="020B0604030504040204" pitchFamily="50" charset="-128"/>
                <a:ea typeface="メイリオ" panose="020B0604030504040204" pitchFamily="50" charset="-128"/>
              </a:rPr>
              <a:t>受取額　⇒　</a:t>
            </a:r>
            <a:r>
              <a:rPr lang="en-US" altLang="ja-JP" sz="1100" b="1" dirty="0">
                <a:solidFill>
                  <a:prstClr val="black"/>
                </a:solidFill>
                <a:latin typeface="メイリオ" panose="020B0604030504040204" pitchFamily="50" charset="-128"/>
                <a:ea typeface="メイリオ" panose="020B0604030504040204" pitchFamily="50" charset="-128"/>
              </a:rPr>
              <a:t>30</a:t>
            </a:r>
            <a:r>
              <a:rPr lang="ja-JP" altLang="en-US" sz="1100" b="1" dirty="0">
                <a:solidFill>
                  <a:prstClr val="black"/>
                </a:solidFill>
                <a:latin typeface="メイリオ" panose="020B0604030504040204" pitchFamily="50" charset="-128"/>
                <a:ea typeface="メイリオ" panose="020B0604030504040204" pitchFamily="50" charset="-128"/>
              </a:rPr>
              <a:t>万円（賃金）＋</a:t>
            </a:r>
            <a:r>
              <a:rPr lang="en-US" altLang="ja-JP" sz="1100" b="1" dirty="0">
                <a:solidFill>
                  <a:prstClr val="black"/>
                </a:solidFill>
                <a:latin typeface="メイリオ" panose="020B0604030504040204" pitchFamily="50" charset="-128"/>
                <a:ea typeface="メイリオ" panose="020B0604030504040204" pitchFamily="50" charset="-128"/>
              </a:rPr>
              <a:t> 2</a:t>
            </a:r>
            <a:r>
              <a:rPr lang="ja-JP" altLang="en-US" sz="1100" b="1" dirty="0">
                <a:solidFill>
                  <a:prstClr val="black"/>
                </a:solidFill>
                <a:latin typeface="メイリオ" panose="020B0604030504040204" pitchFamily="50" charset="-128"/>
                <a:ea typeface="メイリオ" panose="020B0604030504040204" pitchFamily="50" charset="-128"/>
              </a:rPr>
              <a:t>万</a:t>
            </a:r>
            <a:r>
              <a:rPr lang="en-US" altLang="ja-JP" sz="1100" b="1" dirty="0">
                <a:solidFill>
                  <a:prstClr val="black"/>
                </a:solidFill>
                <a:latin typeface="メイリオ" panose="020B0604030504040204" pitchFamily="50" charset="-128"/>
                <a:ea typeface="メイリオ" panose="020B0604030504040204" pitchFamily="50" charset="-128"/>
              </a:rPr>
              <a:t>4510</a:t>
            </a:r>
            <a:r>
              <a:rPr lang="ja-JP" altLang="en-US" sz="1100" b="1" dirty="0">
                <a:solidFill>
                  <a:prstClr val="black"/>
                </a:solidFill>
                <a:latin typeface="メイリオ" panose="020B0604030504040204" pitchFamily="50" charset="-128"/>
                <a:ea typeface="メイリオ" panose="020B0604030504040204" pitchFamily="50" charset="-128"/>
              </a:rPr>
              <a:t>円（継続給付）＋</a:t>
            </a:r>
            <a:r>
              <a:rPr lang="en-US" altLang="ja-JP" sz="1100" b="1" dirty="0">
                <a:solidFill>
                  <a:prstClr val="black"/>
                </a:solidFill>
                <a:latin typeface="メイリオ" panose="020B0604030504040204" pitchFamily="50" charset="-128"/>
                <a:ea typeface="メイリオ" panose="020B0604030504040204" pitchFamily="50" charset="-128"/>
              </a:rPr>
              <a:t>9</a:t>
            </a:r>
            <a:r>
              <a:rPr lang="ja-JP" altLang="en-US" sz="1100" b="1" dirty="0">
                <a:solidFill>
                  <a:prstClr val="black"/>
                </a:solidFill>
                <a:latin typeface="メイリオ" panose="020B0604030504040204" pitchFamily="50" charset="-128"/>
                <a:ea typeface="メイリオ" panose="020B0604030504040204" pitchFamily="50" charset="-128"/>
              </a:rPr>
              <a:t>万</a:t>
            </a:r>
            <a:r>
              <a:rPr lang="en-US" altLang="ja-JP" sz="1100" b="1" dirty="0">
                <a:solidFill>
                  <a:prstClr val="black"/>
                </a:solidFill>
                <a:latin typeface="メイリオ" panose="020B0604030504040204" pitchFamily="50" charset="-128"/>
                <a:ea typeface="メイリオ" panose="020B0604030504040204" pitchFamily="50" charset="-128"/>
              </a:rPr>
              <a:t>196</a:t>
            </a:r>
            <a:r>
              <a:rPr lang="ja-JP" altLang="en-US" sz="1100" b="1" dirty="0">
                <a:solidFill>
                  <a:prstClr val="black"/>
                </a:solidFill>
                <a:latin typeface="メイリオ" panose="020B0604030504040204" pitchFamily="50" charset="-128"/>
                <a:ea typeface="メイリオ" panose="020B0604030504040204" pitchFamily="50" charset="-128"/>
              </a:rPr>
              <a:t>円（年金）＝</a:t>
            </a:r>
            <a:r>
              <a:rPr lang="en-US" altLang="ja-JP" sz="1100" b="1" dirty="0">
                <a:solidFill>
                  <a:prstClr val="black"/>
                </a:solidFill>
                <a:latin typeface="メイリオ" panose="020B0604030504040204" pitchFamily="50" charset="-128"/>
                <a:ea typeface="メイリオ" panose="020B0604030504040204" pitchFamily="50" charset="-128"/>
              </a:rPr>
              <a:t>41</a:t>
            </a:r>
            <a:r>
              <a:rPr lang="ja-JP" altLang="en-US" sz="1100" b="1" dirty="0">
                <a:solidFill>
                  <a:prstClr val="black"/>
                </a:solidFill>
                <a:latin typeface="メイリオ" panose="020B0604030504040204" pitchFamily="50" charset="-128"/>
                <a:ea typeface="メイリオ" panose="020B0604030504040204" pitchFamily="50" charset="-128"/>
              </a:rPr>
              <a:t>万</a:t>
            </a:r>
            <a:r>
              <a:rPr lang="en-US" altLang="ja-JP" sz="1100" b="1" dirty="0">
                <a:solidFill>
                  <a:prstClr val="black"/>
                </a:solidFill>
                <a:latin typeface="メイリオ" panose="020B0604030504040204" pitchFamily="50" charset="-128"/>
                <a:ea typeface="メイリオ" panose="020B0604030504040204" pitchFamily="50" charset="-128"/>
              </a:rPr>
              <a:t>4,706</a:t>
            </a:r>
            <a:r>
              <a:rPr lang="ja-JP" altLang="en-US" sz="1100" b="1" dirty="0">
                <a:solidFill>
                  <a:prstClr val="black"/>
                </a:solidFill>
                <a:latin typeface="メイリオ" panose="020B0604030504040204" pitchFamily="50" charset="-128"/>
                <a:ea typeface="メイリオ" panose="020B0604030504040204" pitchFamily="50" charset="-128"/>
              </a:rPr>
              <a:t>円</a:t>
            </a:r>
            <a:r>
              <a:rPr lang="ja-JP" altLang="en-US" b="1" dirty="0">
                <a:solidFill>
                  <a:prstClr val="black"/>
                </a:solidFill>
                <a:latin typeface="Calibri" panose="020F0502020204030204"/>
                <a:ea typeface="游ゴシック" panose="020B0400000000000000" pitchFamily="50" charset="-128"/>
              </a:rPr>
              <a:t>　</a:t>
            </a:r>
          </a:p>
        </p:txBody>
      </p:sp>
      <p:sp>
        <p:nvSpPr>
          <p:cNvPr id="21" name="テキスト ボックス 20">
            <a:extLst>
              <a:ext uri="{FF2B5EF4-FFF2-40B4-BE49-F238E27FC236}">
                <a16:creationId xmlns:a16="http://schemas.microsoft.com/office/drawing/2014/main" id="{ECFF5B22-DC09-4382-9770-4A7E983EAD81}"/>
              </a:ext>
            </a:extLst>
          </p:cNvPr>
          <p:cNvSpPr txBox="1"/>
          <p:nvPr/>
        </p:nvSpPr>
        <p:spPr>
          <a:xfrm>
            <a:off x="7526218" y="6273426"/>
            <a:ext cx="998806"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Ｐ</a:t>
            </a:r>
            <a:r>
              <a:rPr kumimoji="1" lang="en-US" altLang="ja-JP" dirty="0">
                <a:latin typeface="メイリオ" panose="020B0604030504040204" pitchFamily="50" charset="-128"/>
                <a:ea typeface="メイリオ" panose="020B0604030504040204" pitchFamily="50" charset="-128"/>
              </a:rPr>
              <a:t>116</a:t>
            </a:r>
            <a:endParaRPr kumimoji="1" lang="ja-JP" altLang="en-US"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9B4F5866-6A4B-40A5-9FD5-9B512CC3AB4C}"/>
              </a:ext>
            </a:extLst>
          </p:cNvPr>
          <p:cNvSpPr txBox="1"/>
          <p:nvPr/>
        </p:nvSpPr>
        <p:spPr>
          <a:xfrm>
            <a:off x="6203748" y="5054226"/>
            <a:ext cx="998806"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Ｐ</a:t>
            </a:r>
            <a:r>
              <a:rPr kumimoji="1" lang="en-US" altLang="ja-JP" dirty="0">
                <a:latin typeface="メイリオ" panose="020B0604030504040204" pitchFamily="50" charset="-128"/>
                <a:ea typeface="メイリオ" panose="020B0604030504040204" pitchFamily="50" charset="-128"/>
              </a:rPr>
              <a:t>129 </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64112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C4FEDF8-BB47-45DB-AFF5-C3C36BD2D7A8}"/>
              </a:ext>
            </a:extLst>
          </p:cNvPr>
          <p:cNvSpPr>
            <a:spLocks noGrp="1"/>
          </p:cNvSpPr>
          <p:nvPr>
            <p:ph type="sldNum" sz="quarter" idx="12"/>
          </p:nvPr>
        </p:nvSpPr>
        <p:spPr>
          <a:xfrm>
            <a:off x="8610599" y="6492874"/>
            <a:ext cx="3317789" cy="228601"/>
          </a:xfrm>
        </p:spPr>
        <p:txBody>
          <a:bodyPr/>
          <a:lstStyle/>
          <a:p>
            <a:fld id="{C9034EB8-48EA-42D3-8780-D7117E8A13EF}" type="slidenum">
              <a:rPr kumimoji="1" lang="ja-JP" altLang="en-US" smtClean="0"/>
              <a:t>15</a:t>
            </a:fld>
            <a:endParaRPr kumimoji="1" lang="ja-JP" altLang="en-US"/>
          </a:p>
        </p:txBody>
      </p:sp>
      <p:cxnSp>
        <p:nvCxnSpPr>
          <p:cNvPr id="10" name="直線コネクタ 9" descr="かやね社会保険労務士事務所">
            <a:extLst>
              <a:ext uri="{FF2B5EF4-FFF2-40B4-BE49-F238E27FC236}">
                <a16:creationId xmlns:a16="http://schemas.microsoft.com/office/drawing/2014/main" id="{E0A99C9A-4DCA-4451-9CD6-67E7026821AF}"/>
              </a:ext>
              <a:ext uri="{C183D7F6-B498-43B3-948B-1728B52AA6E4}">
                <adec:decorative xmlns:adec="http://schemas.microsoft.com/office/drawing/2017/decorative" val="0"/>
              </a:ext>
            </a:extLst>
          </p:cNvPr>
          <p:cNvCxnSpPr>
            <a:cxnSpLocks/>
          </p:cNvCxnSpPr>
          <p:nvPr/>
        </p:nvCxnSpPr>
        <p:spPr>
          <a:xfrm>
            <a:off x="72000" y="720000"/>
            <a:ext cx="12096000" cy="38910"/>
          </a:xfrm>
          <a:prstGeom prst="line">
            <a:avLst/>
          </a:prstGeom>
          <a:ln w="127000" cmpd="thickThin">
            <a:gradFill flip="none" rotWithShape="1">
              <a:gsLst>
                <a:gs pos="0">
                  <a:schemeClr val="accent6">
                    <a:lumMod val="5000"/>
                    <a:lumOff val="95000"/>
                  </a:schemeClr>
                </a:gs>
                <a:gs pos="74000">
                  <a:schemeClr val="accent2">
                    <a:lumMod val="40000"/>
                    <a:lumOff val="60000"/>
                  </a:schemeClr>
                </a:gs>
                <a:gs pos="83000">
                  <a:schemeClr val="accent2">
                    <a:lumMod val="60000"/>
                    <a:lumOff val="40000"/>
                  </a:schemeClr>
                </a:gs>
                <a:gs pos="91602">
                  <a:schemeClr val="accent2">
                    <a:lumMod val="75000"/>
                  </a:schemeClr>
                </a:gs>
                <a:gs pos="100000">
                  <a:schemeClr val="accent2">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1" name="タイトル 1">
            <a:extLst>
              <a:ext uri="{FF2B5EF4-FFF2-40B4-BE49-F238E27FC236}">
                <a16:creationId xmlns:a16="http://schemas.microsoft.com/office/drawing/2014/main" id="{C2A8D7C4-0AA3-4C90-8312-8AE5140B56FF}"/>
              </a:ext>
            </a:extLst>
          </p:cNvPr>
          <p:cNvSpPr txBox="1">
            <a:spLocks/>
          </p:cNvSpPr>
          <p:nvPr/>
        </p:nvSpPr>
        <p:spPr>
          <a:xfrm>
            <a:off x="494070" y="196646"/>
            <a:ext cx="8741370" cy="520648"/>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800" dirty="0">
                <a:latin typeface="メイリオ" panose="020B0604030504040204" pitchFamily="50" charset="-128"/>
                <a:ea typeface="メイリオ" panose="020B0604030504040204" pitchFamily="50" charset="-128"/>
              </a:rPr>
              <a:t>高年齢被保険者と高年齢求職者給付金（一時金）　　</a:t>
            </a:r>
            <a:r>
              <a:rPr lang="ja-JP" altLang="en-US" sz="3200" dirty="0">
                <a:latin typeface="メイリオ" panose="020B0604030504040204" pitchFamily="50" charset="-128"/>
                <a:ea typeface="メイリオ" panose="020B0604030504040204" pitchFamily="50" charset="-128"/>
              </a:rPr>
              <a:t>　　</a:t>
            </a:r>
          </a:p>
        </p:txBody>
      </p:sp>
      <p:sp>
        <p:nvSpPr>
          <p:cNvPr id="12" name="テキスト ボックス 11">
            <a:extLst>
              <a:ext uri="{FF2B5EF4-FFF2-40B4-BE49-F238E27FC236}">
                <a16:creationId xmlns:a16="http://schemas.microsoft.com/office/drawing/2014/main" id="{511F6307-D1B4-4DD6-B5CF-259F1B91E623}"/>
              </a:ext>
            </a:extLst>
          </p:cNvPr>
          <p:cNvSpPr txBox="1"/>
          <p:nvPr/>
        </p:nvSpPr>
        <p:spPr>
          <a:xfrm>
            <a:off x="10440000" y="504000"/>
            <a:ext cx="1688076"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かやね社会保険労務士事務所</a:t>
            </a:r>
          </a:p>
        </p:txBody>
      </p:sp>
      <p:sp>
        <p:nvSpPr>
          <p:cNvPr id="16" name="コンテンツ プレースホルダー 2">
            <a:extLst>
              <a:ext uri="{FF2B5EF4-FFF2-40B4-BE49-F238E27FC236}">
                <a16:creationId xmlns:a16="http://schemas.microsoft.com/office/drawing/2014/main" id="{AF360CEA-7C3A-4DA8-A420-2E6E8D4EB044}"/>
              </a:ext>
            </a:extLst>
          </p:cNvPr>
          <p:cNvSpPr>
            <a:spLocks noGrp="1"/>
          </p:cNvSpPr>
          <p:nvPr>
            <p:ph idx="1"/>
          </p:nvPr>
        </p:nvSpPr>
        <p:spPr>
          <a:xfrm>
            <a:off x="720001" y="1396992"/>
            <a:ext cx="11121480" cy="4639875"/>
          </a:xfrm>
        </p:spPr>
        <p:txBody>
          <a:bodyPr>
            <a:noAutofit/>
          </a:bodyPr>
          <a:lstStyle/>
          <a:p>
            <a:pPr marL="0" indent="0">
              <a:buNone/>
            </a:pPr>
            <a:r>
              <a:rPr kumimoji="1" lang="en-US" altLang="ja-JP" sz="2200" dirty="0">
                <a:latin typeface="メイリオ" panose="020B0604030504040204" pitchFamily="50" charset="-128"/>
                <a:ea typeface="メイリオ" panose="020B0604030504040204" pitchFamily="50" charset="-128"/>
              </a:rPr>
              <a:t>65</a:t>
            </a:r>
            <a:r>
              <a:rPr kumimoji="1" lang="ja-JP" altLang="en-US" sz="2200" dirty="0">
                <a:latin typeface="メイリオ" panose="020B0604030504040204" pitchFamily="50" charset="-128"/>
                <a:ea typeface="メイリオ" panose="020B0604030504040204" pitchFamily="50" charset="-128"/>
              </a:rPr>
              <a:t>歳以上の労働者についても雇用者の適用の対象となる　名称：</a:t>
            </a:r>
            <a:r>
              <a:rPr lang="ja-JP" altLang="en-US" sz="2200" u="sng" dirty="0">
                <a:latin typeface="メイリオ" panose="020B0604030504040204" pitchFamily="50" charset="-128"/>
                <a:ea typeface="メイリオ" panose="020B0604030504040204" pitchFamily="50" charset="-128"/>
              </a:rPr>
              <a:t>高年齢被保険者</a:t>
            </a:r>
            <a:r>
              <a:rPr lang="ja-JP" altLang="en-US" sz="2200" dirty="0">
                <a:latin typeface="メイリオ" panose="020B0604030504040204" pitchFamily="50" charset="-128"/>
                <a:ea typeface="メイリオ" panose="020B0604030504040204" pitchFamily="50" charset="-128"/>
              </a:rPr>
              <a:t>　</a:t>
            </a:r>
            <a:endParaRPr kumimoji="1" lang="en-US" altLang="ja-JP" sz="2200" dirty="0">
              <a:latin typeface="メイリオ" panose="020B0604030504040204" pitchFamily="50" charset="-128"/>
              <a:ea typeface="メイリオ" panose="020B0604030504040204" pitchFamily="50" charset="-128"/>
            </a:endParaRPr>
          </a:p>
          <a:p>
            <a:pPr marL="0" indent="0">
              <a:buNone/>
            </a:pPr>
            <a:r>
              <a:rPr lang="en-US" altLang="ja-JP" sz="2200" dirty="0">
                <a:latin typeface="メイリオ" panose="020B0604030504040204" pitchFamily="50" charset="-128"/>
                <a:ea typeface="メイリオ" panose="020B0604030504040204" pitchFamily="50" charset="-128"/>
              </a:rPr>
              <a:t>※</a:t>
            </a:r>
            <a:r>
              <a:rPr lang="ja-JP" altLang="en-US" sz="2200" dirty="0">
                <a:latin typeface="メイリオ" panose="020B0604030504040204" pitchFamily="50" charset="-128"/>
                <a:ea typeface="メイリオ" panose="020B0604030504040204" pitchFamily="50" charset="-128"/>
              </a:rPr>
              <a:t>保険料徴収は令和２年４月から始まっています（</a:t>
            </a:r>
            <a:r>
              <a:rPr kumimoji="1" lang="ja-JP" altLang="en-US" sz="2200" dirty="0">
                <a:latin typeface="メイリオ" panose="020B0604030504040204" pitchFamily="50" charset="-128"/>
                <a:ea typeface="メイリオ" panose="020B0604030504040204" pitchFamily="50" charset="-128"/>
              </a:rPr>
              <a:t>平成</a:t>
            </a:r>
            <a:r>
              <a:rPr kumimoji="1" lang="en-US" altLang="ja-JP" sz="2200" dirty="0">
                <a:latin typeface="メイリオ" panose="020B0604030504040204" pitchFamily="50" charset="-128"/>
                <a:ea typeface="メイリオ" panose="020B0604030504040204" pitchFamily="50" charset="-128"/>
              </a:rPr>
              <a:t>29</a:t>
            </a:r>
            <a:r>
              <a:rPr kumimoji="1" lang="ja-JP" altLang="en-US" sz="2200" dirty="0">
                <a:latin typeface="メイリオ" panose="020B0604030504040204" pitchFamily="50" charset="-128"/>
                <a:ea typeface="メイリオ" panose="020B0604030504040204" pitchFamily="50" charset="-128"/>
              </a:rPr>
              <a:t>年１月</a:t>
            </a:r>
            <a:r>
              <a:rPr kumimoji="1" lang="en-US" altLang="ja-JP" sz="2200" dirty="0">
                <a:latin typeface="メイリオ" panose="020B0604030504040204" pitchFamily="50" charset="-128"/>
                <a:ea typeface="メイリオ" panose="020B0604030504040204" pitchFamily="50" charset="-128"/>
              </a:rPr>
              <a:t>1</a:t>
            </a:r>
            <a:r>
              <a:rPr kumimoji="1" lang="ja-JP" altLang="en-US" sz="2200" dirty="0">
                <a:latin typeface="メイリオ" panose="020B0604030504040204" pitchFamily="50" charset="-128"/>
                <a:ea typeface="メイリオ" panose="020B0604030504040204" pitchFamily="50" charset="-128"/>
              </a:rPr>
              <a:t>日改正）</a:t>
            </a:r>
            <a:r>
              <a:rPr lang="ja-JP" altLang="en-US" sz="2200" dirty="0">
                <a:latin typeface="メイリオ" panose="020B0604030504040204" pitchFamily="50" charset="-128"/>
                <a:ea typeface="メイリオ" panose="020B0604030504040204" pitchFamily="50" charset="-128"/>
              </a:rPr>
              <a:t>　　　　　　　　　</a:t>
            </a:r>
            <a:r>
              <a:rPr kumimoji="1" lang="ja-JP" altLang="en-US" sz="2200" dirty="0">
                <a:latin typeface="メイリオ" panose="020B0604030504040204" pitchFamily="50" charset="-128"/>
                <a:ea typeface="メイリオ" panose="020B0604030504040204" pitchFamily="50" charset="-128"/>
              </a:rPr>
              <a:t>　　　　　　　　　　　　　</a:t>
            </a:r>
            <a:endParaRPr lang="ja-JP" altLang="en-US" sz="2200" dirty="0">
              <a:latin typeface="メイリオ" panose="020B0604030504040204" pitchFamily="50" charset="-128"/>
              <a:ea typeface="メイリオ" panose="020B0604030504040204" pitchFamily="50" charset="-128"/>
            </a:endParaRPr>
          </a:p>
          <a:p>
            <a:pPr marL="0" indent="0">
              <a:lnSpc>
                <a:spcPct val="120000"/>
              </a:lnSpc>
              <a:buNone/>
            </a:pPr>
            <a:r>
              <a:rPr lang="ja-JP" altLang="en-US" sz="2200" dirty="0">
                <a:latin typeface="メイリオ" panose="020B0604030504040204" pitchFamily="50" charset="-128"/>
                <a:ea typeface="メイリオ" panose="020B0604030504040204" pitchFamily="50" charset="-128"/>
              </a:rPr>
              <a:t>⾼年齢被保険者として離職した場合、</a:t>
            </a:r>
            <a:r>
              <a:rPr lang="ja-JP" altLang="en-US" sz="2200" u="sng" dirty="0">
                <a:latin typeface="メイリオ" panose="020B0604030504040204" pitchFamily="50" charset="-128"/>
                <a:ea typeface="メイリオ" panose="020B0604030504040204" pitchFamily="50" charset="-128"/>
              </a:rPr>
              <a:t>受給要件を満たすごと</a:t>
            </a:r>
            <a:r>
              <a:rPr lang="ja-JP" altLang="en-US" sz="2200" dirty="0">
                <a:latin typeface="メイリオ" panose="020B0604030504040204" pitchFamily="50" charset="-128"/>
                <a:ea typeface="メイリオ" panose="020B0604030504040204" pitchFamily="50" charset="-128"/>
              </a:rPr>
              <a:t>に、⾼年齢求職者給付⾦が⽀給（老齢厚生年⾦と併給可）される</a:t>
            </a:r>
          </a:p>
          <a:p>
            <a:pPr marL="0" indent="0">
              <a:buNone/>
            </a:pPr>
            <a:endParaRPr lang="en-US" altLang="ja-JP" sz="2200" dirty="0">
              <a:latin typeface="メイリオ" panose="020B0604030504040204" pitchFamily="50" charset="-128"/>
              <a:ea typeface="メイリオ" panose="020B0604030504040204" pitchFamily="50" charset="-128"/>
            </a:endParaRPr>
          </a:p>
          <a:p>
            <a:pPr marL="0" indent="0">
              <a:buNone/>
            </a:pPr>
            <a:r>
              <a:rPr lang="en-US" altLang="ja-JP" sz="2200" dirty="0">
                <a:latin typeface="メイリオ" panose="020B0604030504040204" pitchFamily="50" charset="-128"/>
                <a:ea typeface="メイリオ" panose="020B0604030504040204" pitchFamily="50" charset="-128"/>
              </a:rPr>
              <a:t>※</a:t>
            </a:r>
            <a:r>
              <a:rPr lang="ja-JP" altLang="en-US" sz="2200" dirty="0">
                <a:latin typeface="メイリオ" panose="020B0604030504040204" pitchFamily="50" charset="-128"/>
                <a:ea typeface="メイリオ" panose="020B0604030504040204" pitchFamily="50" charset="-128"/>
              </a:rPr>
              <a:t>受給要件：離職前１年間に雇用保険に加入していた期間が通算して６か月以上</a:t>
            </a:r>
            <a:endParaRPr lang="en-US" altLang="ja-JP" sz="2200" dirty="0">
              <a:latin typeface="メイリオ" panose="020B0604030504040204" pitchFamily="50" charset="-128"/>
              <a:ea typeface="メイリオ" panose="020B0604030504040204" pitchFamily="50" charset="-128"/>
            </a:endParaRPr>
          </a:p>
          <a:p>
            <a:pPr marL="0" indent="0">
              <a:buNone/>
            </a:pPr>
            <a:r>
              <a:rPr lang="ja-JP" altLang="en-US" sz="2200" dirty="0">
                <a:latin typeface="メイリオ" panose="020B0604030504040204" pitchFamily="50" charset="-128"/>
                <a:ea typeface="メイリオ" panose="020B0604030504040204" pitchFamily="50" charset="-128"/>
              </a:rPr>
              <a:t>給付金を受給するには、</a:t>
            </a:r>
            <a:r>
              <a:rPr lang="ja-JP" altLang="en-US" sz="2200" u="sng" dirty="0">
                <a:latin typeface="メイリオ" panose="020B0604030504040204" pitchFamily="50" charset="-128"/>
                <a:ea typeface="メイリオ" panose="020B0604030504040204" pitchFamily="50" charset="-128"/>
              </a:rPr>
              <a:t>求職の申込みをして失業の認定を受</a:t>
            </a:r>
            <a:r>
              <a:rPr lang="ja-JP" altLang="en-US" sz="2200" dirty="0">
                <a:latin typeface="メイリオ" panose="020B0604030504040204" pitchFamily="50" charset="-128"/>
                <a:ea typeface="メイリオ" panose="020B0604030504040204" pitchFamily="50" charset="-128"/>
              </a:rPr>
              <a:t>けることが必要　　　　　　　</a:t>
            </a:r>
            <a:endParaRPr lang="en-US" altLang="ja-JP" sz="2200" dirty="0">
              <a:latin typeface="メイリオ" panose="020B0604030504040204" pitchFamily="50" charset="-128"/>
              <a:ea typeface="メイリオ" panose="020B0604030504040204" pitchFamily="50" charset="-128"/>
            </a:endParaRPr>
          </a:p>
          <a:p>
            <a:pPr marL="0" indent="0">
              <a:buNone/>
            </a:pPr>
            <a:r>
              <a:rPr lang="ja-JP" altLang="en-US" sz="2200" dirty="0">
                <a:latin typeface="メイリオ" panose="020B0604030504040204" pitchFamily="50" charset="-128"/>
                <a:ea typeface="メイリオ" panose="020B0604030504040204" pitchFamily="50" charset="-128"/>
              </a:rPr>
              <a:t>　➡　　一時金で支給（</a:t>
            </a:r>
            <a:r>
              <a:rPr lang="en-US" altLang="ja-JP" sz="2200" dirty="0">
                <a:latin typeface="メイリオ" panose="020B0604030504040204" pitchFamily="50" charset="-128"/>
                <a:ea typeface="メイリオ" panose="020B0604030504040204" pitchFamily="50" charset="-128"/>
              </a:rPr>
              <a:t>30</a:t>
            </a:r>
            <a:r>
              <a:rPr lang="ja-JP" altLang="en-US" sz="2200" dirty="0">
                <a:latin typeface="メイリオ" panose="020B0604030504040204" pitchFamily="50" charset="-128"/>
                <a:ea typeface="メイリオ" panose="020B0604030504040204" pitchFamily="50" charset="-128"/>
              </a:rPr>
              <a:t>日又は</a:t>
            </a:r>
            <a:r>
              <a:rPr lang="en-US" altLang="ja-JP" sz="2200" dirty="0">
                <a:latin typeface="メイリオ" panose="020B0604030504040204" pitchFamily="50" charset="-128"/>
                <a:ea typeface="メイリオ" panose="020B0604030504040204" pitchFamily="50" charset="-128"/>
              </a:rPr>
              <a:t>50</a:t>
            </a:r>
            <a:r>
              <a:rPr lang="ja-JP" altLang="en-US" sz="2200" dirty="0">
                <a:latin typeface="メイリオ" panose="020B0604030504040204" pitchFamily="50" charset="-128"/>
                <a:ea typeface="メイリオ" panose="020B0604030504040204" pitchFamily="50" charset="-128"/>
              </a:rPr>
              <a:t>日）</a:t>
            </a:r>
            <a:r>
              <a:rPr lang="en-US" altLang="ja-JP" sz="2200" dirty="0">
                <a:latin typeface="メイリオ" panose="020B0604030504040204" pitchFamily="50" charset="-128"/>
                <a:ea typeface="メイリオ" panose="020B0604030504040204" pitchFamily="50" charset="-128"/>
              </a:rPr>
              <a:t>※</a:t>
            </a:r>
            <a:r>
              <a:rPr lang="ja-JP" altLang="en-US" sz="2200" dirty="0">
                <a:latin typeface="メイリオ" panose="020B0604030504040204" pitchFamily="50" charset="-128"/>
                <a:ea typeface="メイリオ" panose="020B0604030504040204" pitchFamily="50" charset="-128"/>
              </a:rPr>
              <a:t>離職理由により給付制限もあります</a:t>
            </a:r>
            <a:endParaRPr lang="en-US" altLang="ja-JP" sz="2200" dirty="0">
              <a:latin typeface="メイリオ" panose="020B0604030504040204" pitchFamily="50" charset="-128"/>
              <a:ea typeface="メイリオ" panose="020B0604030504040204" pitchFamily="50" charset="-128"/>
            </a:endParaRPr>
          </a:p>
          <a:p>
            <a:pPr marL="0" indent="0">
              <a:lnSpc>
                <a:spcPct val="120000"/>
              </a:lnSpc>
              <a:buNone/>
            </a:pPr>
            <a:r>
              <a:rPr lang="ja-JP" altLang="en-US" sz="2200" dirty="0">
                <a:latin typeface="メイリオ" panose="020B0604030504040204" pitchFamily="50" charset="-128"/>
                <a:ea typeface="メイリオ" panose="020B0604030504040204" pitchFamily="50" charset="-128"/>
              </a:rPr>
              <a:t>その他、受給要件を満たせば「育児休業給付金」「介護休業給付金」「教育訓練給付金」の申請、受給も可能となりました。</a:t>
            </a:r>
            <a:endParaRPr lang="en-US" altLang="ja-JP" sz="2200" dirty="0">
              <a:latin typeface="メイリオ" panose="020B0604030504040204" pitchFamily="50" charset="-128"/>
              <a:ea typeface="メイリオ" panose="020B0604030504040204" pitchFamily="50" charset="-128"/>
            </a:endParaRPr>
          </a:p>
          <a:p>
            <a:pPr marL="0" indent="0">
              <a:buNone/>
            </a:pPr>
            <a:endParaRPr kumimoji="1" lang="en-US" altLang="ja-JP" sz="2200" dirty="0">
              <a:latin typeface="メイリオ" panose="020B0604030504040204" pitchFamily="50" charset="-128"/>
              <a:ea typeface="メイリオ" panose="020B0604030504040204" pitchFamily="50" charset="-128"/>
            </a:endParaRPr>
          </a:p>
          <a:p>
            <a:pPr marL="0" indent="0">
              <a:buNone/>
            </a:pPr>
            <a:endParaRPr kumimoji="1" lang="ja-JP" altLang="en-US" sz="2200"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3865954F-FA19-4235-AE9D-B5397F667ADA}"/>
              </a:ext>
            </a:extLst>
          </p:cNvPr>
          <p:cNvSpPr txBox="1"/>
          <p:nvPr/>
        </p:nvSpPr>
        <p:spPr>
          <a:xfrm>
            <a:off x="9485243" y="272304"/>
            <a:ext cx="1573530"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Ｐ</a:t>
            </a:r>
            <a:r>
              <a:rPr kumimoji="1" lang="en-US" altLang="ja-JP" dirty="0">
                <a:latin typeface="メイリオ" panose="020B0604030504040204" pitchFamily="50" charset="-128"/>
                <a:ea typeface="メイリオ" panose="020B0604030504040204" pitchFamily="50" charset="-128"/>
              </a:rPr>
              <a:t>29,P</a:t>
            </a:r>
            <a:r>
              <a:rPr lang="en-US" altLang="ja-JP" dirty="0">
                <a:latin typeface="メイリオ" panose="020B0604030504040204" pitchFamily="50" charset="-128"/>
                <a:ea typeface="メイリオ" panose="020B0604030504040204" pitchFamily="50" charset="-128"/>
              </a:rPr>
              <a:t>195</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33050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73D5C4-388E-4541-9037-B9E0AF436FD8}"/>
              </a:ext>
            </a:extLst>
          </p:cNvPr>
          <p:cNvSpPr>
            <a:spLocks noGrp="1"/>
          </p:cNvSpPr>
          <p:nvPr>
            <p:ph type="title"/>
          </p:nvPr>
        </p:nvSpPr>
        <p:spPr>
          <a:xfrm>
            <a:off x="484546" y="196646"/>
            <a:ext cx="2426110" cy="520648"/>
          </a:xfrm>
        </p:spPr>
        <p:txBody>
          <a:bodyPr anchor="ctr">
            <a:normAutofit fontScale="90000"/>
          </a:bodyPr>
          <a:lstStyle/>
          <a:p>
            <a:r>
              <a:rPr kumimoji="1" lang="ja-JP" altLang="en-US" sz="3200" dirty="0">
                <a:latin typeface="Meiryo UI" panose="020B0604030504040204" pitchFamily="50" charset="-128"/>
                <a:ea typeface="Meiryo UI" panose="020B0604030504040204" pitchFamily="50" charset="-128"/>
              </a:rPr>
              <a:t>育児休業給付　　　　</a:t>
            </a:r>
          </a:p>
        </p:txBody>
      </p:sp>
      <p:sp>
        <p:nvSpPr>
          <p:cNvPr id="4" name="テキスト ボックス 3">
            <a:extLst>
              <a:ext uri="{FF2B5EF4-FFF2-40B4-BE49-F238E27FC236}">
                <a16:creationId xmlns:a16="http://schemas.microsoft.com/office/drawing/2014/main" id="{B766BD95-0880-4955-AB82-9DA0105E32E3}"/>
              </a:ext>
            </a:extLst>
          </p:cNvPr>
          <p:cNvSpPr txBox="1"/>
          <p:nvPr/>
        </p:nvSpPr>
        <p:spPr>
          <a:xfrm>
            <a:off x="7372350" y="273241"/>
            <a:ext cx="1304511"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Ｐ</a:t>
            </a:r>
            <a:r>
              <a:rPr kumimoji="1" lang="en-US" altLang="ja-JP" dirty="0">
                <a:latin typeface="Meiryo UI" panose="020B0604030504040204" pitchFamily="50" charset="-128"/>
                <a:ea typeface="Meiryo UI" panose="020B0604030504040204" pitchFamily="50" charset="-128"/>
              </a:rPr>
              <a:t>147</a:t>
            </a:r>
            <a:r>
              <a:rPr kumimoji="1" lang="ja-JP" altLang="en-US" dirty="0">
                <a:latin typeface="Meiryo UI" panose="020B0604030504040204" pitchFamily="50" charset="-128"/>
                <a:ea typeface="Meiryo UI" panose="020B0604030504040204" pitchFamily="50" charset="-128"/>
              </a:rPr>
              <a:t>～</a:t>
            </a:r>
          </a:p>
        </p:txBody>
      </p:sp>
      <p:sp>
        <p:nvSpPr>
          <p:cNvPr id="5" name="スライド番号プレースホルダー 4">
            <a:extLst>
              <a:ext uri="{FF2B5EF4-FFF2-40B4-BE49-F238E27FC236}">
                <a16:creationId xmlns:a16="http://schemas.microsoft.com/office/drawing/2014/main" id="{D41D35E1-E87C-4E98-BF3E-6C41D5D97739}"/>
              </a:ext>
            </a:extLst>
          </p:cNvPr>
          <p:cNvSpPr>
            <a:spLocks noGrp="1"/>
          </p:cNvSpPr>
          <p:nvPr>
            <p:ph type="sldNum" sz="quarter" idx="12"/>
          </p:nvPr>
        </p:nvSpPr>
        <p:spPr/>
        <p:txBody>
          <a:bodyPr/>
          <a:lstStyle/>
          <a:p>
            <a:fld id="{C9034EB8-48EA-42D3-8780-D7117E8A13EF}" type="slidenum">
              <a:rPr kumimoji="1" lang="ja-JP" altLang="en-US" smtClean="0"/>
              <a:t>16</a:t>
            </a:fld>
            <a:endParaRPr kumimoji="1" lang="ja-JP" altLang="en-US"/>
          </a:p>
        </p:txBody>
      </p:sp>
      <p:cxnSp>
        <p:nvCxnSpPr>
          <p:cNvPr id="8" name="直線コネクタ 7" descr="かやね社会保険労務士事務所">
            <a:extLst>
              <a:ext uri="{FF2B5EF4-FFF2-40B4-BE49-F238E27FC236}">
                <a16:creationId xmlns:a16="http://schemas.microsoft.com/office/drawing/2014/main" id="{5DA5063E-ECF7-448E-8C2E-7150CCABDBC1}"/>
              </a:ext>
              <a:ext uri="{C183D7F6-B498-43B3-948B-1728B52AA6E4}">
                <adec:decorative xmlns:adec="http://schemas.microsoft.com/office/drawing/2017/decorative" val="0"/>
              </a:ext>
            </a:extLst>
          </p:cNvPr>
          <p:cNvCxnSpPr>
            <a:cxnSpLocks/>
          </p:cNvCxnSpPr>
          <p:nvPr/>
        </p:nvCxnSpPr>
        <p:spPr>
          <a:xfrm>
            <a:off x="72000" y="720000"/>
            <a:ext cx="12096000" cy="38910"/>
          </a:xfrm>
          <a:prstGeom prst="line">
            <a:avLst/>
          </a:prstGeom>
          <a:ln w="127000" cmpd="thickThin">
            <a:gradFill flip="none" rotWithShape="1">
              <a:gsLst>
                <a:gs pos="0">
                  <a:schemeClr val="accent6">
                    <a:lumMod val="5000"/>
                    <a:lumOff val="95000"/>
                  </a:schemeClr>
                </a:gs>
                <a:gs pos="74000">
                  <a:schemeClr val="accent2">
                    <a:lumMod val="40000"/>
                    <a:lumOff val="60000"/>
                  </a:schemeClr>
                </a:gs>
                <a:gs pos="83000">
                  <a:schemeClr val="accent2">
                    <a:lumMod val="60000"/>
                    <a:lumOff val="40000"/>
                  </a:schemeClr>
                </a:gs>
                <a:gs pos="91602">
                  <a:schemeClr val="accent2">
                    <a:lumMod val="75000"/>
                  </a:schemeClr>
                </a:gs>
                <a:gs pos="100000">
                  <a:schemeClr val="accent2">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E745570C-5EFB-497C-847B-A206A013AEBF}"/>
              </a:ext>
            </a:extLst>
          </p:cNvPr>
          <p:cNvSpPr txBox="1"/>
          <p:nvPr/>
        </p:nvSpPr>
        <p:spPr>
          <a:xfrm>
            <a:off x="10440000" y="504000"/>
            <a:ext cx="1688076"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かやね社会保険労務士事務所</a:t>
            </a:r>
          </a:p>
        </p:txBody>
      </p:sp>
      <p:sp>
        <p:nvSpPr>
          <p:cNvPr id="10" name="コンテンツ プレースホルダー 2">
            <a:extLst>
              <a:ext uri="{FF2B5EF4-FFF2-40B4-BE49-F238E27FC236}">
                <a16:creationId xmlns:a16="http://schemas.microsoft.com/office/drawing/2014/main" id="{C007082F-0087-4D11-8B63-8A49CC861A68}"/>
              </a:ext>
            </a:extLst>
          </p:cNvPr>
          <p:cNvSpPr>
            <a:spLocks noGrp="1"/>
          </p:cNvSpPr>
          <p:nvPr>
            <p:ph idx="1"/>
          </p:nvPr>
        </p:nvSpPr>
        <p:spPr>
          <a:xfrm>
            <a:off x="720000" y="1080000"/>
            <a:ext cx="11281411" cy="5504818"/>
          </a:xfrm>
        </p:spPr>
        <p:txBody>
          <a:bodyPr>
            <a:noAutofit/>
          </a:bodyPr>
          <a:lstStyle/>
          <a:p>
            <a:pPr marL="0" indent="0">
              <a:buNone/>
            </a:pPr>
            <a:r>
              <a:rPr kumimoji="1" lang="ja-JP" altLang="en-US" sz="2400" u="sng" dirty="0">
                <a:latin typeface="メイリオ" panose="020B0604030504040204" pitchFamily="50" charset="-128"/>
                <a:ea typeface="メイリオ" panose="020B0604030504040204" pitchFamily="50" charset="-128"/>
              </a:rPr>
              <a:t>被保険者が育児休業開始した日</a:t>
            </a:r>
            <a:r>
              <a:rPr kumimoji="1" lang="ja-JP" altLang="en-US" sz="2400" dirty="0">
                <a:latin typeface="メイリオ" panose="020B0604030504040204" pitchFamily="50" charset="-128"/>
                <a:ea typeface="メイリオ" panose="020B0604030504040204" pitchFamily="50" charset="-128"/>
              </a:rPr>
              <a:t>の前</a:t>
            </a:r>
            <a:r>
              <a:rPr kumimoji="1" lang="en-US" altLang="ja-JP" sz="2400" dirty="0">
                <a:latin typeface="メイリオ" panose="020B0604030504040204" pitchFamily="50" charset="-128"/>
                <a:ea typeface="メイリオ" panose="020B0604030504040204" pitchFamily="50" charset="-128"/>
              </a:rPr>
              <a:t>2</a:t>
            </a:r>
            <a:r>
              <a:rPr kumimoji="1" lang="ja-JP" altLang="en-US" sz="2400" dirty="0">
                <a:latin typeface="メイリオ" panose="020B0604030504040204" pitchFamily="50" charset="-128"/>
                <a:ea typeface="メイリオ" panose="020B0604030504040204" pitchFamily="50" charset="-128"/>
              </a:rPr>
              <a:t>年間に、賃金支払基礎日数</a:t>
            </a:r>
            <a:r>
              <a:rPr kumimoji="1" lang="en-US" altLang="ja-JP" sz="2400" dirty="0">
                <a:latin typeface="メイリオ" panose="020B0604030504040204" pitchFamily="50" charset="-128"/>
                <a:ea typeface="メイリオ" panose="020B0604030504040204" pitchFamily="50" charset="-128"/>
              </a:rPr>
              <a:t>11</a:t>
            </a:r>
            <a:r>
              <a:rPr kumimoji="1" lang="ja-JP" altLang="en-US" sz="2400" dirty="0">
                <a:latin typeface="メイリオ" panose="020B0604030504040204" pitchFamily="50" charset="-128"/>
                <a:ea typeface="メイリオ" panose="020B0604030504040204" pitchFamily="50" charset="-128"/>
              </a:rPr>
              <a:t>日以上ある月</a:t>
            </a:r>
            <a:r>
              <a:rPr kumimoji="1" lang="ja-JP" altLang="en-US" sz="2400" u="sng" dirty="0">
                <a:latin typeface="メイリオ" panose="020B0604030504040204" pitchFamily="50" charset="-128"/>
                <a:ea typeface="メイリオ" panose="020B0604030504040204" pitchFamily="50" charset="-128"/>
              </a:rPr>
              <a:t>（完全月）</a:t>
            </a:r>
            <a:r>
              <a:rPr kumimoji="1" lang="ja-JP" altLang="en-US" sz="2400" dirty="0">
                <a:latin typeface="メイリオ" panose="020B0604030504040204" pitchFamily="50" charset="-128"/>
                <a:ea typeface="メイリオ" panose="020B0604030504040204" pitchFamily="50" charset="-128"/>
              </a:rPr>
              <a:t>が</a:t>
            </a:r>
            <a:r>
              <a:rPr kumimoji="1" lang="en-US" altLang="ja-JP" sz="2400" u="sng" dirty="0">
                <a:latin typeface="メイリオ" panose="020B0604030504040204" pitchFamily="50" charset="-128"/>
                <a:ea typeface="メイリオ" panose="020B0604030504040204" pitchFamily="50" charset="-128"/>
              </a:rPr>
              <a:t>12</a:t>
            </a:r>
            <a:r>
              <a:rPr kumimoji="1" lang="ja-JP" altLang="en-US" sz="2400" u="sng" dirty="0">
                <a:latin typeface="メイリオ" panose="020B0604030504040204" pitchFamily="50" charset="-128"/>
                <a:ea typeface="メイリオ" panose="020B0604030504040204" pitchFamily="50" charset="-128"/>
              </a:rPr>
              <a:t>ヶ月以上</a:t>
            </a:r>
            <a:r>
              <a:rPr kumimoji="1" lang="ja-JP" altLang="en-US" sz="2400" dirty="0">
                <a:latin typeface="メイリオ" panose="020B0604030504040204" pitchFamily="50" charset="-128"/>
                <a:ea typeface="メイリオ" panose="020B0604030504040204" pitchFamily="50" charset="-128"/>
              </a:rPr>
              <a:t>あること、また</a:t>
            </a:r>
            <a:r>
              <a:rPr kumimoji="1" lang="en-US" altLang="ja-JP" sz="2400" dirty="0">
                <a:latin typeface="メイリオ" panose="020B0604030504040204" pitchFamily="50" charset="-128"/>
                <a:ea typeface="メイリオ" panose="020B0604030504040204" pitchFamily="50" charset="-128"/>
              </a:rPr>
              <a:t>11</a:t>
            </a:r>
            <a:r>
              <a:rPr kumimoji="1" lang="ja-JP" altLang="en-US" sz="2400" dirty="0">
                <a:latin typeface="メイリオ" panose="020B0604030504040204" pitchFamily="50" charset="-128"/>
                <a:ea typeface="メイリオ" panose="020B0604030504040204" pitchFamily="50" charset="-128"/>
              </a:rPr>
              <a:t>日なくても賃金支払基礎時間が</a:t>
            </a:r>
            <a:r>
              <a:rPr kumimoji="1" lang="en-US" altLang="ja-JP" sz="2400" dirty="0">
                <a:latin typeface="メイリオ" panose="020B0604030504040204" pitchFamily="50" charset="-128"/>
                <a:ea typeface="メイリオ" panose="020B0604030504040204" pitchFamily="50" charset="-128"/>
              </a:rPr>
              <a:t>80</a:t>
            </a:r>
            <a:r>
              <a:rPr kumimoji="1" lang="ja-JP" altLang="en-US" sz="2400" dirty="0">
                <a:latin typeface="メイリオ" panose="020B0604030504040204" pitchFamily="50" charset="-128"/>
                <a:ea typeface="メイリオ" panose="020B0604030504040204" pitchFamily="50" charset="-128"/>
              </a:rPr>
              <a:t>時間以上の月があれば</a:t>
            </a:r>
            <a:r>
              <a:rPr kumimoji="1" lang="en-US" altLang="ja-JP" sz="2400" dirty="0">
                <a:latin typeface="メイリオ" panose="020B0604030504040204" pitchFamily="50" charset="-128"/>
                <a:ea typeface="メイリオ" panose="020B0604030504040204" pitchFamily="50" charset="-128"/>
              </a:rPr>
              <a:t>1</a:t>
            </a:r>
            <a:r>
              <a:rPr kumimoji="1" lang="ja-JP" altLang="en-US" sz="2400" dirty="0">
                <a:latin typeface="メイリオ" panose="020B0604030504040204" pitchFamily="50" charset="-128"/>
                <a:ea typeface="メイリオ" panose="020B0604030504040204" pitchFamily="50" charset="-128"/>
              </a:rPr>
              <a:t>か月としてカウントできます。</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令和</a:t>
            </a:r>
            <a:r>
              <a:rPr kumimoji="1" lang="en-US" altLang="ja-JP" sz="1200" dirty="0">
                <a:latin typeface="メイリオ" panose="020B0604030504040204" pitchFamily="50" charset="-128"/>
                <a:ea typeface="メイリオ" panose="020B0604030504040204" pitchFamily="50" charset="-128"/>
              </a:rPr>
              <a:t>3</a:t>
            </a:r>
            <a:r>
              <a:rPr kumimoji="1" lang="ja-JP" altLang="en-US" sz="1200" dirty="0">
                <a:latin typeface="メイリオ" panose="020B0604030504040204" pitchFamily="50" charset="-128"/>
                <a:ea typeface="メイリオ" panose="020B0604030504040204" pitchFamily="50" charset="-128"/>
              </a:rPr>
              <a:t>年</a:t>
            </a:r>
            <a:r>
              <a:rPr kumimoji="1" lang="en-US" altLang="ja-JP" sz="1200" dirty="0">
                <a:latin typeface="メイリオ" panose="020B0604030504040204" pitchFamily="50" charset="-128"/>
                <a:ea typeface="メイリオ" panose="020B0604030504040204" pitchFamily="50" charset="-128"/>
              </a:rPr>
              <a:t>9</a:t>
            </a:r>
            <a:r>
              <a:rPr kumimoji="1" lang="ja-JP" altLang="en-US" sz="1200" dirty="0">
                <a:latin typeface="メイリオ" panose="020B0604030504040204" pitchFamily="50" charset="-128"/>
                <a:ea typeface="メイリオ" panose="020B0604030504040204" pitchFamily="50" charset="-128"/>
              </a:rPr>
              <a:t>月～は更なる要件緩和もあります</a:t>
            </a:r>
            <a:endParaRPr kumimoji="1" lang="en-US" altLang="ja-JP" sz="1200" dirty="0">
              <a:latin typeface="メイリオ" panose="020B0604030504040204" pitchFamily="50" charset="-128"/>
              <a:ea typeface="メイリオ" panose="020B0604030504040204" pitchFamily="50" charset="-128"/>
            </a:endParaRPr>
          </a:p>
          <a:p>
            <a:pPr marL="0" indent="0">
              <a:buNone/>
            </a:pPr>
            <a:r>
              <a:rPr kumimoji="1" lang="ja-JP" altLang="en-US" sz="2400" dirty="0">
                <a:latin typeface="メイリオ" panose="020B0604030504040204" pitchFamily="50" charset="-128"/>
                <a:ea typeface="メイリオ" panose="020B0604030504040204" pitchFamily="50" charset="-128"/>
              </a:rPr>
              <a:t>被保険者：一般被保険者と高年齢被保険者</a:t>
            </a:r>
            <a:endParaRPr kumimoji="1"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育児休業開始した日：出産日から起算して</a:t>
            </a:r>
            <a:r>
              <a:rPr lang="en-US" altLang="ja-JP" sz="2400" dirty="0">
                <a:latin typeface="メイリオ" panose="020B0604030504040204" pitchFamily="50" charset="-128"/>
                <a:ea typeface="メイリオ" panose="020B0604030504040204" pitchFamily="50" charset="-128"/>
              </a:rPr>
              <a:t>58</a:t>
            </a:r>
            <a:r>
              <a:rPr lang="ja-JP" altLang="en-US" sz="2400" dirty="0">
                <a:latin typeface="メイリオ" panose="020B0604030504040204" pitchFamily="50" charset="-128"/>
                <a:ea typeface="メイリオ" panose="020B0604030504040204" pitchFamily="50" charset="-128"/>
              </a:rPr>
              <a:t>日目（産休⇒育休のケース）</a:t>
            </a:r>
            <a:endParaRPr lang="en-US" altLang="ja-JP" sz="2400" dirty="0">
              <a:latin typeface="メイリオ" panose="020B0604030504040204" pitchFamily="50" charset="-128"/>
              <a:ea typeface="メイリオ" panose="020B0604030504040204" pitchFamily="50" charset="-128"/>
            </a:endParaRPr>
          </a:p>
          <a:p>
            <a:pPr marL="0" indent="0">
              <a:buNone/>
            </a:pPr>
            <a:r>
              <a:rPr kumimoji="1" lang="ja-JP" altLang="en-US" sz="2400" dirty="0">
                <a:latin typeface="メイリオ" panose="020B0604030504040204" pitchFamily="50" charset="-128"/>
                <a:ea typeface="メイリオ" panose="020B0604030504040204" pitchFamily="50" charset="-128"/>
              </a:rPr>
              <a:t>＜注意＞男性の場合は出産日（予定日）から育休開始可能</a:t>
            </a:r>
            <a:r>
              <a:rPr kumimoji="1" lang="ja-JP" altLang="en-US" sz="1800" dirty="0">
                <a:latin typeface="メイリオ" panose="020B0604030504040204" pitchFamily="50" charset="-128"/>
                <a:ea typeface="メイリオ" panose="020B0604030504040204" pitchFamily="50" charset="-128"/>
              </a:rPr>
              <a:t>（給付もここから可能）</a:t>
            </a:r>
            <a:endParaRPr kumimoji="1" lang="en-US" altLang="ja-JP" sz="1800" dirty="0">
              <a:latin typeface="メイリオ" panose="020B0604030504040204" pitchFamily="50" charset="-128"/>
              <a:ea typeface="メイリオ" panose="020B0604030504040204" pitchFamily="50" charset="-128"/>
            </a:endParaRPr>
          </a:p>
          <a:p>
            <a:pPr marL="0" indent="0">
              <a:buNone/>
            </a:pPr>
            <a:r>
              <a:rPr lang="en-US" altLang="ja-JP" sz="2400" dirty="0">
                <a:latin typeface="メイリオ" panose="020B0604030504040204" pitchFamily="50" charset="-128"/>
                <a:ea typeface="メイリオ" panose="020B0604030504040204" pitchFamily="50" charset="-128"/>
              </a:rPr>
              <a:t>12</a:t>
            </a:r>
            <a:r>
              <a:rPr lang="ja-JP" altLang="en-US" sz="2400" dirty="0">
                <a:latin typeface="メイリオ" panose="020B0604030504040204" pitchFamily="50" charset="-128"/>
                <a:ea typeface="メイリオ" panose="020B0604030504040204" pitchFamily="50" charset="-128"/>
              </a:rPr>
              <a:t>ヶ月以上　➡　今の会社だけでは足りない場合、前の勤務先記録を通算できる</a:t>
            </a:r>
            <a:endParaRPr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ただし、下記の条件あり</a:t>
            </a:r>
            <a:endParaRPr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・前の会社と今の会社の離職の間が</a:t>
            </a:r>
            <a:r>
              <a:rPr lang="en-US" altLang="ja-JP" sz="2400" dirty="0">
                <a:latin typeface="メイリオ" panose="020B0604030504040204" pitchFamily="50" charset="-128"/>
                <a:ea typeface="メイリオ" panose="020B0604030504040204" pitchFamily="50" charset="-128"/>
              </a:rPr>
              <a:t>1</a:t>
            </a:r>
            <a:r>
              <a:rPr lang="ja-JP" altLang="en-US" sz="2400" dirty="0">
                <a:latin typeface="メイリオ" panose="020B0604030504040204" pitchFamily="50" charset="-128"/>
                <a:ea typeface="メイリオ" panose="020B0604030504040204" pitchFamily="50" charset="-128"/>
              </a:rPr>
              <a:t>年未満であること　</a:t>
            </a:r>
            <a:endParaRPr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・前の会社の離職時に基本手当の</a:t>
            </a:r>
            <a:r>
              <a:rPr lang="ja-JP" altLang="en-US" sz="2400" u="sng" dirty="0">
                <a:latin typeface="メイリオ" panose="020B0604030504040204" pitchFamily="50" charset="-128"/>
                <a:ea typeface="メイリオ" panose="020B0604030504040204" pitchFamily="50" charset="-128"/>
              </a:rPr>
              <a:t>受給資格の決定</a:t>
            </a:r>
            <a:r>
              <a:rPr lang="ja-JP" altLang="en-US" sz="2400" dirty="0">
                <a:latin typeface="メイリオ" panose="020B0604030504040204" pitchFamily="50" charset="-128"/>
                <a:ea typeface="メイリオ" panose="020B0604030504040204" pitchFamily="50" charset="-128"/>
              </a:rPr>
              <a:t>を受けていないこと</a:t>
            </a:r>
            <a:br>
              <a:rPr lang="en-US" altLang="ja-JP" sz="2400" dirty="0">
                <a:latin typeface="メイリオ" panose="020B0604030504040204" pitchFamily="50" charset="-128"/>
                <a:ea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基本手当受給の有無ではないので注意　</a:t>
            </a:r>
            <a:endParaRPr lang="en-US" altLang="ja-JP" sz="1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・有期・無期雇用者にかかわらず、</a:t>
            </a:r>
            <a:r>
              <a:rPr lang="ja-JP" altLang="en-US" sz="2400" b="1" dirty="0">
                <a:latin typeface="メイリオ" panose="020B0604030504040204" pitchFamily="50" charset="-128"/>
                <a:ea typeface="メイリオ" panose="020B0604030504040204" pitchFamily="50" charset="-128"/>
              </a:rPr>
              <a:t>今の職場で</a:t>
            </a:r>
            <a:r>
              <a:rPr lang="en-US" altLang="ja-JP" sz="2400" b="1" dirty="0">
                <a:latin typeface="メイリオ" panose="020B0604030504040204" pitchFamily="50" charset="-128"/>
                <a:ea typeface="メイリオ" panose="020B0604030504040204" pitchFamily="50" charset="-128"/>
              </a:rPr>
              <a:t>1</a:t>
            </a:r>
            <a:r>
              <a:rPr lang="ja-JP" altLang="en-US" sz="2400" b="1" dirty="0">
                <a:latin typeface="メイリオ" panose="020B0604030504040204" pitchFamily="50" charset="-128"/>
                <a:ea typeface="メイリオ" panose="020B0604030504040204" pitchFamily="50" charset="-128"/>
              </a:rPr>
              <a:t>年以上の勤務が必要である</a:t>
            </a:r>
            <a:r>
              <a:rPr lang="ja-JP" altLang="en-US" sz="2400" dirty="0">
                <a:latin typeface="メイリオ" panose="020B0604030504040204" pitchFamily="50" charset="-128"/>
                <a:ea typeface="メイリオ" panose="020B0604030504040204" pitchFamily="50" charset="-128"/>
              </a:rPr>
              <a:t>とい</a:t>
            </a:r>
            <a:br>
              <a:rPr lang="en-US" altLang="ja-JP" sz="2400" dirty="0">
                <a:latin typeface="メイリオ" panose="020B0604030504040204" pitchFamily="50" charset="-128"/>
                <a:ea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rPr>
              <a:t>　う労使協定の除外規定が無いこと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育児介護休業法改正（令和</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4</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4</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月～）</a:t>
            </a:r>
            <a:endParaRPr lang="en-US" altLang="ja-JP" sz="24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75CA8377-F399-4685-BE08-66263B551319}"/>
              </a:ext>
            </a:extLst>
          </p:cNvPr>
          <p:cNvSpPr txBox="1"/>
          <p:nvPr/>
        </p:nvSpPr>
        <p:spPr>
          <a:xfrm>
            <a:off x="4444365" y="5390175"/>
            <a:ext cx="1165127"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Ｐ</a:t>
            </a:r>
            <a:r>
              <a:rPr lang="en-US" altLang="ja-JP" sz="1200" dirty="0">
                <a:latin typeface="Meiryo UI" panose="020B0604030504040204" pitchFamily="50" charset="-128"/>
                <a:ea typeface="Meiryo UI" panose="020B0604030504040204" pitchFamily="50" charset="-128"/>
              </a:rPr>
              <a:t>185</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Q11</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62752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73D5C4-388E-4541-9037-B9E0AF436FD8}"/>
              </a:ext>
            </a:extLst>
          </p:cNvPr>
          <p:cNvSpPr>
            <a:spLocks noGrp="1"/>
          </p:cNvSpPr>
          <p:nvPr>
            <p:ph type="title"/>
          </p:nvPr>
        </p:nvSpPr>
        <p:spPr>
          <a:xfrm>
            <a:off x="484546" y="196646"/>
            <a:ext cx="9915530" cy="520648"/>
          </a:xfrm>
        </p:spPr>
        <p:txBody>
          <a:bodyPr anchor="ctr">
            <a:normAutofit fontScale="90000"/>
          </a:bodyPr>
          <a:lstStyle/>
          <a:p>
            <a:r>
              <a:rPr kumimoji="1" lang="ja-JP" altLang="en-US" sz="3200" dirty="0">
                <a:latin typeface="Meiryo UI" panose="020B0604030504040204" pitchFamily="50" charset="-128"/>
                <a:ea typeface="Meiryo UI" panose="020B0604030504040204" pitchFamily="50" charset="-128"/>
              </a:rPr>
              <a:t>育児休業給付の被保険者期間の要件緩和　令和</a:t>
            </a:r>
            <a:r>
              <a:rPr kumimoji="1" lang="en-US" altLang="ja-JP" sz="3200" dirty="0">
                <a:latin typeface="Meiryo UI" panose="020B0604030504040204" pitchFamily="50" charset="-128"/>
                <a:ea typeface="Meiryo UI" panose="020B0604030504040204" pitchFamily="50" charset="-128"/>
              </a:rPr>
              <a:t>3</a:t>
            </a:r>
            <a:r>
              <a:rPr kumimoji="1" lang="ja-JP" altLang="en-US" sz="3200" dirty="0">
                <a:latin typeface="Meiryo UI" panose="020B0604030504040204" pitchFamily="50" charset="-128"/>
                <a:ea typeface="Meiryo UI" panose="020B0604030504040204" pitchFamily="50" charset="-128"/>
              </a:rPr>
              <a:t>年</a:t>
            </a:r>
            <a:r>
              <a:rPr kumimoji="1" lang="en-US" altLang="ja-JP" sz="3200" dirty="0">
                <a:latin typeface="Meiryo UI" panose="020B0604030504040204" pitchFamily="50" charset="-128"/>
                <a:ea typeface="Meiryo UI" panose="020B0604030504040204" pitchFamily="50" charset="-128"/>
              </a:rPr>
              <a:t>9</a:t>
            </a:r>
            <a:r>
              <a:rPr kumimoji="1" lang="ja-JP" altLang="en-US" sz="3200" dirty="0">
                <a:latin typeface="Meiryo UI" panose="020B0604030504040204" pitchFamily="50" charset="-128"/>
                <a:ea typeface="Meiryo UI" panose="020B0604030504040204" pitchFamily="50" charset="-128"/>
              </a:rPr>
              <a:t>月</a:t>
            </a:r>
            <a:r>
              <a:rPr kumimoji="1" lang="en-US" altLang="ja-JP" sz="3200" dirty="0">
                <a:latin typeface="Meiryo UI" panose="020B0604030504040204" pitchFamily="50" charset="-128"/>
                <a:ea typeface="Meiryo UI" panose="020B0604030504040204" pitchFamily="50" charset="-128"/>
              </a:rPr>
              <a:t>1</a:t>
            </a:r>
            <a:r>
              <a:rPr kumimoji="1" lang="ja-JP" altLang="en-US" sz="3200" dirty="0">
                <a:latin typeface="Meiryo UI" panose="020B0604030504040204" pitchFamily="50" charset="-128"/>
                <a:ea typeface="Meiryo UI" panose="020B0604030504040204" pitchFamily="50" charset="-128"/>
              </a:rPr>
              <a:t>日～　　　　</a:t>
            </a:r>
          </a:p>
        </p:txBody>
      </p:sp>
      <p:sp>
        <p:nvSpPr>
          <p:cNvPr id="5" name="スライド番号プレースホルダー 4">
            <a:extLst>
              <a:ext uri="{FF2B5EF4-FFF2-40B4-BE49-F238E27FC236}">
                <a16:creationId xmlns:a16="http://schemas.microsoft.com/office/drawing/2014/main" id="{D41D35E1-E87C-4E98-BF3E-6C41D5D97739}"/>
              </a:ext>
            </a:extLst>
          </p:cNvPr>
          <p:cNvSpPr>
            <a:spLocks noGrp="1"/>
          </p:cNvSpPr>
          <p:nvPr>
            <p:ph type="sldNum" sz="quarter" idx="12"/>
          </p:nvPr>
        </p:nvSpPr>
        <p:spPr/>
        <p:txBody>
          <a:bodyPr/>
          <a:lstStyle/>
          <a:p>
            <a:fld id="{C9034EB8-48EA-42D3-8780-D7117E8A13EF}" type="slidenum">
              <a:rPr kumimoji="1" lang="ja-JP" altLang="en-US" smtClean="0"/>
              <a:t>17</a:t>
            </a:fld>
            <a:endParaRPr kumimoji="1" lang="ja-JP" altLang="en-US"/>
          </a:p>
        </p:txBody>
      </p:sp>
      <p:cxnSp>
        <p:nvCxnSpPr>
          <p:cNvPr id="8" name="直線コネクタ 7" descr="かやね社会保険労務士事務所">
            <a:extLst>
              <a:ext uri="{FF2B5EF4-FFF2-40B4-BE49-F238E27FC236}">
                <a16:creationId xmlns:a16="http://schemas.microsoft.com/office/drawing/2014/main" id="{5DA5063E-ECF7-448E-8C2E-7150CCABDBC1}"/>
              </a:ext>
              <a:ext uri="{C183D7F6-B498-43B3-948B-1728B52AA6E4}">
                <adec:decorative xmlns:adec="http://schemas.microsoft.com/office/drawing/2017/decorative" val="0"/>
              </a:ext>
            </a:extLst>
          </p:cNvPr>
          <p:cNvCxnSpPr>
            <a:cxnSpLocks/>
          </p:cNvCxnSpPr>
          <p:nvPr/>
        </p:nvCxnSpPr>
        <p:spPr>
          <a:xfrm>
            <a:off x="72000" y="720000"/>
            <a:ext cx="12096000" cy="38910"/>
          </a:xfrm>
          <a:prstGeom prst="line">
            <a:avLst/>
          </a:prstGeom>
          <a:ln w="127000" cmpd="thickThin">
            <a:gradFill flip="none" rotWithShape="1">
              <a:gsLst>
                <a:gs pos="0">
                  <a:schemeClr val="accent6">
                    <a:lumMod val="5000"/>
                    <a:lumOff val="95000"/>
                  </a:schemeClr>
                </a:gs>
                <a:gs pos="74000">
                  <a:schemeClr val="accent2">
                    <a:lumMod val="40000"/>
                    <a:lumOff val="60000"/>
                  </a:schemeClr>
                </a:gs>
                <a:gs pos="83000">
                  <a:schemeClr val="accent2">
                    <a:lumMod val="60000"/>
                    <a:lumOff val="40000"/>
                  </a:schemeClr>
                </a:gs>
                <a:gs pos="91602">
                  <a:schemeClr val="accent2">
                    <a:lumMod val="75000"/>
                  </a:schemeClr>
                </a:gs>
                <a:gs pos="100000">
                  <a:schemeClr val="accent2">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E745570C-5EFB-497C-847B-A206A013AEBF}"/>
              </a:ext>
            </a:extLst>
          </p:cNvPr>
          <p:cNvSpPr txBox="1"/>
          <p:nvPr/>
        </p:nvSpPr>
        <p:spPr>
          <a:xfrm>
            <a:off x="10440000" y="504000"/>
            <a:ext cx="1688076"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かやね社会保険労務士事務所</a:t>
            </a:r>
          </a:p>
        </p:txBody>
      </p:sp>
      <p:sp>
        <p:nvSpPr>
          <p:cNvPr id="3" name="テキスト ボックス 2">
            <a:extLst>
              <a:ext uri="{FF2B5EF4-FFF2-40B4-BE49-F238E27FC236}">
                <a16:creationId xmlns:a16="http://schemas.microsoft.com/office/drawing/2014/main" id="{D55FC5BC-9373-4978-8393-8C78BC005062}"/>
              </a:ext>
            </a:extLst>
          </p:cNvPr>
          <p:cNvSpPr txBox="1"/>
          <p:nvPr/>
        </p:nvSpPr>
        <p:spPr>
          <a:xfrm>
            <a:off x="847725" y="1095375"/>
            <a:ext cx="11039475" cy="286232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育児休業給付に関する被保険者期間の要件緩和　～令和</a:t>
            </a:r>
            <a:r>
              <a:rPr kumimoji="1" lang="en-US" altLang="ja-JP" dirty="0">
                <a:latin typeface="Meiryo UI" panose="020B0604030504040204" pitchFamily="50" charset="-128"/>
                <a:ea typeface="Meiryo UI" panose="020B0604030504040204" pitchFamily="50" charset="-128"/>
              </a:rPr>
              <a:t>3</a:t>
            </a:r>
            <a:r>
              <a:rPr kumimoji="1" lang="ja-JP" altLang="en-US" dirty="0">
                <a:latin typeface="Meiryo UI" panose="020B0604030504040204" pitchFamily="50" charset="-128"/>
                <a:ea typeface="Meiryo UI" panose="020B0604030504040204" pitchFamily="50" charset="-128"/>
              </a:rPr>
              <a:t>年</a:t>
            </a:r>
            <a:r>
              <a:rPr kumimoji="1" lang="en-US" altLang="ja-JP" dirty="0">
                <a:latin typeface="Meiryo UI" panose="020B0604030504040204" pitchFamily="50" charset="-128"/>
                <a:ea typeface="Meiryo UI" panose="020B0604030504040204" pitchFamily="50" charset="-128"/>
              </a:rPr>
              <a:t>9</a:t>
            </a:r>
            <a:r>
              <a:rPr kumimoji="1" lang="ja-JP" altLang="en-US" dirty="0">
                <a:latin typeface="Meiryo UI" panose="020B0604030504040204" pitchFamily="50" charset="-128"/>
                <a:ea typeface="Meiryo UI" panose="020B0604030504040204" pitchFamily="50" charset="-128"/>
              </a:rPr>
              <a:t>月</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日以降に休業開始日がある方～</a:t>
            </a:r>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＜改正前＞</a:t>
            </a:r>
            <a:endParaRPr kumimoji="1" lang="en-US" altLang="ja-JP"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育児休業開始日を起算点</a:t>
            </a:r>
            <a:r>
              <a:rPr lang="ja-JP" altLang="en-US" dirty="0">
                <a:latin typeface="Meiryo UI" panose="020B0604030504040204" pitchFamily="50" charset="-128"/>
                <a:ea typeface="Meiryo UI" panose="020B0604030504040204" pitchFamily="50" charset="-128"/>
              </a:rPr>
              <a:t>として、その日前</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年間に賃金支払基礎日数（就労日数）が</a:t>
            </a:r>
            <a:r>
              <a:rPr lang="en-US" altLang="ja-JP" dirty="0">
                <a:latin typeface="Meiryo UI" panose="020B0604030504040204" pitchFamily="50" charset="-128"/>
                <a:ea typeface="Meiryo UI" panose="020B0604030504040204" pitchFamily="50" charset="-128"/>
              </a:rPr>
              <a:t>11</a:t>
            </a:r>
            <a:r>
              <a:rPr lang="ja-JP" altLang="en-US" dirty="0">
                <a:latin typeface="Meiryo UI" panose="020B0604030504040204" pitchFamily="50" charset="-128"/>
                <a:ea typeface="Meiryo UI" panose="020B0604030504040204" pitchFamily="50" charset="-128"/>
              </a:rPr>
              <a:t>日以上ある</a:t>
            </a:r>
            <a:r>
              <a:rPr lang="ja-JP" altLang="en-US" b="1" dirty="0">
                <a:solidFill>
                  <a:srgbClr val="FF0000"/>
                </a:solidFill>
                <a:latin typeface="Meiryo UI" panose="020B0604030504040204" pitchFamily="50" charset="-128"/>
                <a:ea typeface="Meiryo UI" panose="020B0604030504040204" pitchFamily="50" charset="-128"/>
              </a:rPr>
              <a:t>完全月</a:t>
            </a:r>
            <a:r>
              <a:rPr lang="ja-JP" altLang="en-US" dirty="0">
                <a:latin typeface="Meiryo UI" panose="020B0604030504040204" pitchFamily="50" charset="-128"/>
                <a:ea typeface="Meiryo UI" panose="020B0604030504040204" pitchFamily="50" charset="-128"/>
              </a:rPr>
              <a:t>が</a:t>
            </a:r>
            <a:r>
              <a:rPr lang="en-US" altLang="ja-JP" dirty="0">
                <a:latin typeface="Meiryo UI" panose="020B0604030504040204" pitchFamily="50" charset="-128"/>
                <a:ea typeface="Meiryo UI" panose="020B0604030504040204" pitchFamily="50" charset="-128"/>
              </a:rPr>
              <a:t>12</a:t>
            </a:r>
            <a:r>
              <a:rPr lang="ja-JP" altLang="en-US" dirty="0">
                <a:latin typeface="Meiryo UI" panose="020B0604030504040204" pitchFamily="50" charset="-128"/>
                <a:ea typeface="Meiryo UI" panose="020B0604030504040204" pitchFamily="50" charset="-128"/>
              </a:rPr>
              <a:t>カ月以上あること</a:t>
            </a:r>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＜改正後＞</a:t>
            </a:r>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上記を満たさないケースでも、</a:t>
            </a:r>
            <a:r>
              <a:rPr kumimoji="1" lang="ja-JP" altLang="en-US" b="1" dirty="0">
                <a:solidFill>
                  <a:srgbClr val="FF0000"/>
                </a:solidFill>
                <a:latin typeface="Meiryo UI" panose="020B0604030504040204" pitchFamily="50" charset="-128"/>
                <a:ea typeface="Meiryo UI" panose="020B0604030504040204" pitchFamily="50" charset="-128"/>
              </a:rPr>
              <a:t>産前休業開始日等を起算点</a:t>
            </a:r>
            <a:r>
              <a:rPr kumimoji="1" lang="ja-JP" altLang="en-US" dirty="0">
                <a:latin typeface="Meiryo UI" panose="020B0604030504040204" pitchFamily="50" charset="-128"/>
                <a:ea typeface="Meiryo UI" panose="020B0604030504040204" pitchFamily="50" charset="-128"/>
              </a:rPr>
              <a:t>として、その日前</a:t>
            </a:r>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年間に</a:t>
            </a:r>
            <a:r>
              <a:rPr lang="ja-JP" altLang="en-US" dirty="0">
                <a:latin typeface="Meiryo UI" panose="020B0604030504040204" pitchFamily="50" charset="-128"/>
                <a:ea typeface="Meiryo UI" panose="020B0604030504040204" pitchFamily="50" charset="-128"/>
              </a:rPr>
              <a:t>賃金支払基礎日数（就労日数）が</a:t>
            </a:r>
            <a:r>
              <a:rPr lang="en-US" altLang="ja-JP" dirty="0">
                <a:latin typeface="Meiryo UI" panose="020B0604030504040204" pitchFamily="50" charset="-128"/>
                <a:ea typeface="Meiryo UI" panose="020B0604030504040204" pitchFamily="50" charset="-128"/>
              </a:rPr>
              <a:t>11</a:t>
            </a:r>
            <a:r>
              <a:rPr lang="ja-JP" altLang="en-US" dirty="0">
                <a:latin typeface="Meiryo UI" panose="020B0604030504040204" pitchFamily="50" charset="-128"/>
                <a:ea typeface="Meiryo UI" panose="020B0604030504040204" pitchFamily="50" charset="-128"/>
              </a:rPr>
              <a:t>日以上ある</a:t>
            </a:r>
            <a:r>
              <a:rPr lang="ja-JP" altLang="en-US" b="1" dirty="0">
                <a:solidFill>
                  <a:srgbClr val="FF0000"/>
                </a:solidFill>
                <a:latin typeface="Meiryo UI" panose="020B0604030504040204" pitchFamily="50" charset="-128"/>
                <a:ea typeface="Meiryo UI" panose="020B0604030504040204" pitchFamily="50" charset="-128"/>
              </a:rPr>
              <a:t>完全月</a:t>
            </a:r>
            <a:r>
              <a:rPr lang="ja-JP" altLang="en-US" dirty="0">
                <a:latin typeface="Meiryo UI" panose="020B0604030504040204" pitchFamily="50" charset="-128"/>
                <a:ea typeface="Meiryo UI" panose="020B0604030504040204" pitchFamily="50" charset="-128"/>
              </a:rPr>
              <a:t>が</a:t>
            </a:r>
            <a:r>
              <a:rPr lang="en-US" altLang="ja-JP" dirty="0">
                <a:latin typeface="Meiryo UI" panose="020B0604030504040204" pitchFamily="50" charset="-128"/>
                <a:ea typeface="Meiryo UI" panose="020B0604030504040204" pitchFamily="50" charset="-128"/>
              </a:rPr>
              <a:t>12</a:t>
            </a:r>
            <a:r>
              <a:rPr lang="ja-JP" altLang="en-US" dirty="0">
                <a:latin typeface="Meiryo UI" panose="020B0604030504040204" pitchFamily="50" charset="-128"/>
                <a:ea typeface="Meiryo UI" panose="020B0604030504040204" pitchFamily="50" charset="-128"/>
              </a:rPr>
              <a:t>カ月以上あること</a:t>
            </a:r>
            <a:endParaRPr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graphicFrame>
        <p:nvGraphicFramePr>
          <p:cNvPr id="6" name="表 6">
            <a:extLst>
              <a:ext uri="{FF2B5EF4-FFF2-40B4-BE49-F238E27FC236}">
                <a16:creationId xmlns:a16="http://schemas.microsoft.com/office/drawing/2014/main" id="{99E3916B-D414-4528-BE55-11901B310BEC}"/>
              </a:ext>
            </a:extLst>
          </p:cNvPr>
          <p:cNvGraphicFramePr>
            <a:graphicFrameLocks noGrp="1"/>
          </p:cNvGraphicFramePr>
          <p:nvPr>
            <p:extLst>
              <p:ext uri="{D42A27DB-BD31-4B8C-83A1-F6EECF244321}">
                <p14:modId xmlns:p14="http://schemas.microsoft.com/office/powerpoint/2010/main" val="1752369678"/>
              </p:ext>
            </p:extLst>
          </p:nvPr>
        </p:nvGraphicFramePr>
        <p:xfrm>
          <a:off x="927099" y="3691466"/>
          <a:ext cx="8127999" cy="2966720"/>
        </p:xfrm>
        <a:graphic>
          <a:graphicData uri="http://schemas.openxmlformats.org/drawingml/2006/table">
            <a:tbl>
              <a:tblPr firstRow="1" bandRow="1">
                <a:tableStyleId>{F5AB1C69-6EDB-4FF4-983F-18BD219EF322}</a:tableStyleId>
              </a:tblPr>
              <a:tblGrid>
                <a:gridCol w="1368425">
                  <a:extLst>
                    <a:ext uri="{9D8B030D-6E8A-4147-A177-3AD203B41FA5}">
                      <a16:colId xmlns:a16="http://schemas.microsoft.com/office/drawing/2014/main" val="2588519459"/>
                    </a:ext>
                  </a:extLst>
                </a:gridCol>
                <a:gridCol w="3095625">
                  <a:extLst>
                    <a:ext uri="{9D8B030D-6E8A-4147-A177-3AD203B41FA5}">
                      <a16:colId xmlns:a16="http://schemas.microsoft.com/office/drawing/2014/main" val="4259323275"/>
                    </a:ext>
                  </a:extLst>
                </a:gridCol>
                <a:gridCol w="161926">
                  <a:extLst>
                    <a:ext uri="{9D8B030D-6E8A-4147-A177-3AD203B41FA5}">
                      <a16:colId xmlns:a16="http://schemas.microsoft.com/office/drawing/2014/main" val="2391854363"/>
                    </a:ext>
                  </a:extLst>
                </a:gridCol>
                <a:gridCol w="3502023">
                  <a:extLst>
                    <a:ext uri="{9D8B030D-6E8A-4147-A177-3AD203B41FA5}">
                      <a16:colId xmlns:a16="http://schemas.microsoft.com/office/drawing/2014/main" val="4041673173"/>
                    </a:ext>
                  </a:extLst>
                </a:gridCol>
              </a:tblGrid>
              <a:tr h="370840">
                <a:tc>
                  <a:txBody>
                    <a:bodyPr/>
                    <a:lstStyle/>
                    <a:p>
                      <a:endParaRPr kumimoji="1" lang="ja-JP" altLang="en-US" dirty="0">
                        <a:solidFill>
                          <a:schemeClr val="bg1"/>
                        </a:solidFill>
                        <a:latin typeface="Meiryo UI" panose="020B0604030504040204" pitchFamily="50" charset="-128"/>
                        <a:ea typeface="Meiryo UI" panose="020B0604030504040204" pitchFamily="50" charset="-128"/>
                      </a:endParaRPr>
                    </a:p>
                  </a:txBody>
                  <a:tcPr>
                    <a:solidFill>
                      <a:schemeClr val="accent1"/>
                    </a:solidFill>
                  </a:tcPr>
                </a:tc>
                <a:tc gridSpan="2">
                  <a:txBody>
                    <a:bodyPr/>
                    <a:lstStyle/>
                    <a:p>
                      <a:pPr algn="ctr"/>
                      <a:r>
                        <a:rPr kumimoji="1" lang="ja-JP" altLang="en-US" dirty="0">
                          <a:latin typeface="Meiryo UI" panose="020B0604030504040204" pitchFamily="50" charset="-128"/>
                          <a:ea typeface="Meiryo UI" panose="020B0604030504040204" pitchFamily="50" charset="-128"/>
                        </a:rPr>
                        <a:t>出産が予定通り</a:t>
                      </a:r>
                    </a:p>
                  </a:txBody>
                  <a:tcPr>
                    <a:solidFill>
                      <a:schemeClr val="accent1"/>
                    </a:solidFill>
                  </a:tcPr>
                </a:tc>
                <a:tc hMerge="1">
                  <a:txBody>
                    <a:bodyPr/>
                    <a:lstStyle/>
                    <a:p>
                      <a:pPr algn="ctr"/>
                      <a:r>
                        <a:rPr kumimoji="1" lang="ja-JP" altLang="en-US" dirty="0">
                          <a:latin typeface="Meiryo UI" panose="020B0604030504040204" pitchFamily="50" charset="-128"/>
                          <a:ea typeface="Meiryo UI" panose="020B0604030504040204" pitchFamily="50" charset="-128"/>
                        </a:rPr>
                        <a:t>出産が遅れた</a:t>
                      </a:r>
                    </a:p>
                  </a:txBody>
                  <a:tcPr>
                    <a:solidFill>
                      <a:schemeClr val="accent1"/>
                    </a:solidFill>
                  </a:tcPr>
                </a:tc>
                <a:tc>
                  <a:txBody>
                    <a:bodyPr/>
                    <a:lstStyle/>
                    <a:p>
                      <a:pPr algn="ctr"/>
                      <a:r>
                        <a:rPr kumimoji="1" lang="ja-JP" altLang="en-US" dirty="0">
                          <a:latin typeface="Meiryo UI" panose="020B0604030504040204" pitchFamily="50" charset="-128"/>
                          <a:ea typeface="Meiryo UI" panose="020B0604030504040204" pitchFamily="50" charset="-128"/>
                        </a:rPr>
                        <a:t>出産が遅れた</a:t>
                      </a:r>
                    </a:p>
                  </a:txBody>
                  <a:tcPr>
                    <a:solidFill>
                      <a:schemeClr val="accent1"/>
                    </a:solidFill>
                  </a:tcPr>
                </a:tc>
                <a:extLst>
                  <a:ext uri="{0D108BD9-81ED-4DB2-BD59-A6C34878D82A}">
                    <a16:rowId xmlns:a16="http://schemas.microsoft.com/office/drawing/2014/main" val="4232696316"/>
                  </a:ext>
                </a:extLst>
              </a:tr>
              <a:tr h="370840">
                <a:tc>
                  <a:txBody>
                    <a:bodyPr/>
                    <a:lstStyle/>
                    <a:p>
                      <a:pPr algn="ctr"/>
                      <a:r>
                        <a:rPr kumimoji="1" lang="ja-JP" altLang="en-US" dirty="0">
                          <a:solidFill>
                            <a:schemeClr val="bg1"/>
                          </a:solidFill>
                          <a:latin typeface="Meiryo UI" panose="020B0604030504040204" pitchFamily="50" charset="-128"/>
                          <a:ea typeface="Meiryo UI" panose="020B0604030504040204" pitchFamily="50" charset="-128"/>
                        </a:rPr>
                        <a:t>就職</a:t>
                      </a:r>
                    </a:p>
                  </a:txBody>
                  <a:tcPr>
                    <a:solidFill>
                      <a:schemeClr val="accent1"/>
                    </a:solidFill>
                  </a:tcPr>
                </a:tc>
                <a:tc gridSpan="3">
                  <a:txBody>
                    <a:bodyPr/>
                    <a:lstStyle/>
                    <a:p>
                      <a:pPr algn="ctr"/>
                      <a:r>
                        <a:rPr kumimoji="1" lang="ja-JP" altLang="en-US" dirty="0">
                          <a:latin typeface="Meiryo UI" panose="020B0604030504040204" pitchFamily="50" charset="-128"/>
                          <a:ea typeface="Meiryo UI" panose="020B0604030504040204" pitchFamily="50" charset="-128"/>
                        </a:rPr>
                        <a:t>令和</a:t>
                      </a:r>
                      <a:r>
                        <a:rPr kumimoji="1" lang="en-US" altLang="ja-JP" dirty="0">
                          <a:latin typeface="Meiryo UI" panose="020B0604030504040204" pitchFamily="50" charset="-128"/>
                          <a:ea typeface="Meiryo UI" panose="020B0604030504040204" pitchFamily="50" charset="-128"/>
                        </a:rPr>
                        <a:t>5</a:t>
                      </a:r>
                      <a:r>
                        <a:rPr kumimoji="1" lang="ja-JP" altLang="en-US" dirty="0">
                          <a:latin typeface="Meiryo UI" panose="020B0604030504040204" pitchFamily="50" charset="-128"/>
                          <a:ea typeface="Meiryo UI" panose="020B0604030504040204" pitchFamily="50" charset="-128"/>
                        </a:rPr>
                        <a:t>年</a:t>
                      </a:r>
                      <a:r>
                        <a:rPr kumimoji="1" lang="en-US" altLang="ja-JP" dirty="0">
                          <a:latin typeface="Meiryo UI" panose="020B0604030504040204" pitchFamily="50" charset="-128"/>
                          <a:ea typeface="Meiryo UI" panose="020B0604030504040204" pitchFamily="50" charset="-128"/>
                        </a:rPr>
                        <a:t>4</a:t>
                      </a:r>
                      <a:r>
                        <a:rPr kumimoji="1" lang="ja-JP" altLang="en-US" dirty="0">
                          <a:latin typeface="Meiryo UI" panose="020B0604030504040204" pitchFamily="50" charset="-128"/>
                          <a:ea typeface="Meiryo UI" panose="020B0604030504040204" pitchFamily="50" charset="-128"/>
                        </a:rPr>
                        <a:t>月</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日</a:t>
                      </a:r>
                    </a:p>
                  </a:txBody>
                  <a:tcPr/>
                </a:tc>
                <a:tc hMerge="1">
                  <a:txBody>
                    <a:bodyPr/>
                    <a:lstStyle/>
                    <a:p>
                      <a:endParaRPr kumimoji="1" lang="ja-JP" altLang="en-US"/>
                    </a:p>
                  </a:txBody>
                  <a:tcPr/>
                </a:tc>
                <a:tc h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414204603"/>
                  </a:ext>
                </a:extLst>
              </a:tr>
              <a:tr h="370840">
                <a:tc>
                  <a:txBody>
                    <a:bodyPr/>
                    <a:lstStyle/>
                    <a:p>
                      <a:pPr algn="ctr"/>
                      <a:r>
                        <a:rPr kumimoji="1" lang="ja-JP" altLang="en-US" dirty="0">
                          <a:solidFill>
                            <a:schemeClr val="bg1"/>
                          </a:solidFill>
                          <a:latin typeface="Meiryo UI" panose="020B0604030504040204" pitchFamily="50" charset="-128"/>
                          <a:ea typeface="Meiryo UI" panose="020B0604030504040204" pitchFamily="50" charset="-128"/>
                        </a:rPr>
                        <a:t>産前休業</a:t>
                      </a:r>
                    </a:p>
                  </a:txBody>
                  <a:tcPr>
                    <a:solidFill>
                      <a:schemeClr val="accent1"/>
                    </a:solidFill>
                  </a:tcPr>
                </a:tc>
                <a:tc gridSpan="3">
                  <a:txBody>
                    <a:bodyPr/>
                    <a:lstStyle/>
                    <a:p>
                      <a:pPr algn="ctr"/>
                      <a:r>
                        <a:rPr kumimoji="1" lang="ja-JP" altLang="en-US" dirty="0">
                          <a:latin typeface="Meiryo UI" panose="020B0604030504040204" pitchFamily="50" charset="-128"/>
                          <a:ea typeface="Meiryo UI" panose="020B0604030504040204" pitchFamily="50" charset="-128"/>
                        </a:rPr>
                        <a:t>令和</a:t>
                      </a:r>
                      <a:r>
                        <a:rPr kumimoji="1" lang="en-US" altLang="ja-JP" dirty="0">
                          <a:latin typeface="Meiryo UI" panose="020B0604030504040204" pitchFamily="50" charset="-128"/>
                          <a:ea typeface="Meiryo UI" panose="020B0604030504040204" pitchFamily="50" charset="-128"/>
                        </a:rPr>
                        <a:t>6</a:t>
                      </a:r>
                      <a:r>
                        <a:rPr kumimoji="1" lang="ja-JP" altLang="en-US" dirty="0">
                          <a:latin typeface="Meiryo UI" panose="020B0604030504040204" pitchFamily="50" charset="-128"/>
                          <a:ea typeface="Meiryo UI" panose="020B0604030504040204" pitchFamily="50" charset="-128"/>
                        </a:rPr>
                        <a:t>年</a:t>
                      </a:r>
                      <a:r>
                        <a:rPr kumimoji="1" lang="en-US" altLang="ja-JP" dirty="0">
                          <a:latin typeface="Meiryo UI" panose="020B0604030504040204" pitchFamily="50" charset="-128"/>
                          <a:ea typeface="Meiryo UI" panose="020B0604030504040204" pitchFamily="50" charset="-128"/>
                        </a:rPr>
                        <a:t>4</a:t>
                      </a:r>
                      <a:r>
                        <a:rPr kumimoji="1" lang="ja-JP" altLang="en-US" dirty="0">
                          <a:latin typeface="Meiryo UI" panose="020B0604030504040204" pitchFamily="50" charset="-128"/>
                          <a:ea typeface="Meiryo UI" panose="020B0604030504040204" pitchFamily="50" charset="-128"/>
                        </a:rPr>
                        <a:t>月</a:t>
                      </a:r>
                      <a:r>
                        <a:rPr kumimoji="1" lang="en-US" altLang="ja-JP" dirty="0">
                          <a:latin typeface="Meiryo UI" panose="020B0604030504040204" pitchFamily="50" charset="-128"/>
                          <a:ea typeface="Meiryo UI" panose="020B0604030504040204" pitchFamily="50" charset="-128"/>
                        </a:rPr>
                        <a:t>5</a:t>
                      </a:r>
                      <a:r>
                        <a:rPr kumimoji="1" lang="ja-JP" altLang="en-US" dirty="0">
                          <a:latin typeface="Meiryo UI" panose="020B0604030504040204" pitchFamily="50" charset="-128"/>
                          <a:ea typeface="Meiryo UI" panose="020B0604030504040204" pitchFamily="50" charset="-128"/>
                        </a:rPr>
                        <a:t>日</a:t>
                      </a:r>
                    </a:p>
                  </a:txBody>
                  <a:tcPr/>
                </a:tc>
                <a:tc hMerge="1">
                  <a:txBody>
                    <a:bodyPr/>
                    <a:lstStyle/>
                    <a:p>
                      <a:endParaRPr kumimoji="1" lang="ja-JP" altLang="en-US"/>
                    </a:p>
                  </a:txBody>
                  <a:tcPr/>
                </a:tc>
                <a:tc h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375215044"/>
                  </a:ext>
                </a:extLst>
              </a:tr>
              <a:tr h="370840">
                <a:tc>
                  <a:txBody>
                    <a:bodyPr/>
                    <a:lstStyle/>
                    <a:p>
                      <a:pPr algn="ctr"/>
                      <a:r>
                        <a:rPr kumimoji="1" lang="ja-JP" altLang="en-US" dirty="0">
                          <a:solidFill>
                            <a:schemeClr val="bg1"/>
                          </a:solidFill>
                          <a:latin typeface="Meiryo UI" panose="020B0604030504040204" pitchFamily="50" charset="-128"/>
                          <a:ea typeface="Meiryo UI" panose="020B0604030504040204" pitchFamily="50" charset="-128"/>
                        </a:rPr>
                        <a:t>出産日</a:t>
                      </a:r>
                    </a:p>
                  </a:txBody>
                  <a:tcPr>
                    <a:solidFill>
                      <a:schemeClr val="accent1"/>
                    </a:solidFill>
                  </a:tcPr>
                </a:tc>
                <a:tc>
                  <a:txBody>
                    <a:bodyPr/>
                    <a:lstStyle/>
                    <a:p>
                      <a:pPr algn="ctr"/>
                      <a:r>
                        <a:rPr kumimoji="1" lang="ja-JP" altLang="en-US" dirty="0">
                          <a:latin typeface="Meiryo UI" panose="020B0604030504040204" pitchFamily="50" charset="-128"/>
                          <a:ea typeface="Meiryo UI" panose="020B0604030504040204" pitchFamily="50" charset="-128"/>
                        </a:rPr>
                        <a:t>令和</a:t>
                      </a:r>
                      <a:r>
                        <a:rPr kumimoji="1" lang="en-US" altLang="ja-JP" dirty="0">
                          <a:latin typeface="Meiryo UI" panose="020B0604030504040204" pitchFamily="50" charset="-128"/>
                          <a:ea typeface="Meiryo UI" panose="020B0604030504040204" pitchFamily="50" charset="-128"/>
                        </a:rPr>
                        <a:t>6</a:t>
                      </a:r>
                      <a:r>
                        <a:rPr kumimoji="1" lang="ja-JP" altLang="en-US" dirty="0">
                          <a:latin typeface="Meiryo UI" panose="020B0604030504040204" pitchFamily="50" charset="-128"/>
                          <a:ea typeface="Meiryo UI" panose="020B0604030504040204" pitchFamily="50" charset="-128"/>
                        </a:rPr>
                        <a:t>年</a:t>
                      </a:r>
                      <a:r>
                        <a:rPr kumimoji="1" lang="en-US" altLang="ja-JP" dirty="0">
                          <a:latin typeface="Meiryo UI" panose="020B0604030504040204" pitchFamily="50" charset="-128"/>
                          <a:ea typeface="Meiryo UI" panose="020B0604030504040204" pitchFamily="50" charset="-128"/>
                        </a:rPr>
                        <a:t>4</a:t>
                      </a:r>
                      <a:r>
                        <a:rPr kumimoji="1" lang="ja-JP" altLang="en-US" dirty="0">
                          <a:latin typeface="Meiryo UI" panose="020B0604030504040204" pitchFamily="50" charset="-128"/>
                          <a:ea typeface="Meiryo UI" panose="020B0604030504040204" pitchFamily="50" charset="-128"/>
                        </a:rPr>
                        <a:t>月</a:t>
                      </a:r>
                      <a:r>
                        <a:rPr kumimoji="1" lang="en-US" altLang="ja-JP" dirty="0">
                          <a:latin typeface="Meiryo UI" panose="020B0604030504040204" pitchFamily="50" charset="-128"/>
                          <a:ea typeface="Meiryo UI" panose="020B0604030504040204" pitchFamily="50" charset="-128"/>
                        </a:rPr>
                        <a:t>18</a:t>
                      </a:r>
                      <a:r>
                        <a:rPr kumimoji="1" lang="ja-JP" altLang="en-US" dirty="0">
                          <a:latin typeface="Meiryo UI" panose="020B0604030504040204" pitchFamily="50" charset="-128"/>
                          <a:ea typeface="Meiryo UI" panose="020B0604030504040204" pitchFamily="50" charset="-128"/>
                        </a:rPr>
                        <a:t>日</a:t>
                      </a:r>
                    </a:p>
                  </a:txBody>
                  <a:tcPr/>
                </a:tc>
                <a:tc gridSpan="2">
                  <a:txBody>
                    <a:bodyPr/>
                    <a:lstStyle/>
                    <a:p>
                      <a:pPr algn="ctr"/>
                      <a:r>
                        <a:rPr kumimoji="1" lang="ja-JP" altLang="en-US" dirty="0">
                          <a:latin typeface="Meiryo UI" panose="020B0604030504040204" pitchFamily="50" charset="-128"/>
                          <a:ea typeface="Meiryo UI" panose="020B0604030504040204" pitchFamily="50" charset="-128"/>
                        </a:rPr>
                        <a:t>令和</a:t>
                      </a:r>
                      <a:r>
                        <a:rPr kumimoji="1" lang="en-US" altLang="ja-JP" dirty="0">
                          <a:latin typeface="Meiryo UI" panose="020B0604030504040204" pitchFamily="50" charset="-128"/>
                          <a:ea typeface="Meiryo UI" panose="020B0604030504040204" pitchFamily="50" charset="-128"/>
                        </a:rPr>
                        <a:t>6</a:t>
                      </a:r>
                      <a:r>
                        <a:rPr kumimoji="1" lang="ja-JP" altLang="en-US" dirty="0">
                          <a:latin typeface="Meiryo UI" panose="020B0604030504040204" pitchFamily="50" charset="-128"/>
                          <a:ea typeface="Meiryo UI" panose="020B0604030504040204" pitchFamily="50" charset="-128"/>
                        </a:rPr>
                        <a:t>年</a:t>
                      </a:r>
                      <a:r>
                        <a:rPr kumimoji="1" lang="en-US" altLang="ja-JP" dirty="0">
                          <a:latin typeface="Meiryo UI" panose="020B0604030504040204" pitchFamily="50" charset="-128"/>
                          <a:ea typeface="Meiryo UI" panose="020B0604030504040204" pitchFamily="50" charset="-128"/>
                        </a:rPr>
                        <a:t>4</a:t>
                      </a:r>
                      <a:r>
                        <a:rPr kumimoji="1" lang="ja-JP" altLang="en-US" dirty="0">
                          <a:latin typeface="Meiryo UI" panose="020B0604030504040204" pitchFamily="50" charset="-128"/>
                          <a:ea typeface="Meiryo UI" panose="020B0604030504040204" pitchFamily="50" charset="-128"/>
                        </a:rPr>
                        <a:t>月</a:t>
                      </a:r>
                      <a:r>
                        <a:rPr kumimoji="1" lang="en-US" altLang="ja-JP" dirty="0">
                          <a:latin typeface="Meiryo UI" panose="020B0604030504040204" pitchFamily="50" charset="-128"/>
                          <a:ea typeface="Meiryo UI" panose="020B0604030504040204" pitchFamily="50" charset="-128"/>
                        </a:rPr>
                        <a:t>30</a:t>
                      </a:r>
                      <a:r>
                        <a:rPr kumimoji="1" lang="ja-JP" altLang="en-US" dirty="0">
                          <a:latin typeface="Meiryo UI" panose="020B0604030504040204" pitchFamily="50" charset="-128"/>
                          <a:ea typeface="Meiryo UI" panose="020B0604030504040204" pitchFamily="50" charset="-128"/>
                        </a:rPr>
                        <a:t>日</a:t>
                      </a:r>
                    </a:p>
                  </a:txBody>
                  <a:tcPr>
                    <a:solidFill>
                      <a:schemeClr val="accent4">
                        <a:lumMod val="60000"/>
                        <a:lumOff val="40000"/>
                      </a:schemeClr>
                    </a:solidFill>
                  </a:tcPr>
                </a:tc>
                <a:tc hMerge="1">
                  <a:txBody>
                    <a:bodyPr/>
                    <a:lstStyle/>
                    <a:p>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19863647"/>
                  </a:ext>
                </a:extLst>
              </a:tr>
              <a:tr h="370840">
                <a:tc>
                  <a:txBody>
                    <a:bodyPr/>
                    <a:lstStyle/>
                    <a:p>
                      <a:pPr algn="ctr"/>
                      <a:r>
                        <a:rPr kumimoji="1" lang="ja-JP" altLang="en-US" dirty="0">
                          <a:solidFill>
                            <a:schemeClr val="bg1"/>
                          </a:solidFill>
                          <a:latin typeface="Meiryo UI" panose="020B0604030504040204" pitchFamily="50" charset="-128"/>
                          <a:ea typeface="Meiryo UI" panose="020B0604030504040204" pitchFamily="50" charset="-128"/>
                        </a:rPr>
                        <a:t>産後休業</a:t>
                      </a:r>
                    </a:p>
                  </a:txBody>
                  <a:tcPr>
                    <a:solidFill>
                      <a:schemeClr val="accent1"/>
                    </a:solidFill>
                  </a:tcPr>
                </a:tc>
                <a:tc>
                  <a:txBody>
                    <a:bodyPr/>
                    <a:lstStyle/>
                    <a:p>
                      <a:pPr algn="ctr"/>
                      <a:r>
                        <a:rPr kumimoji="1" lang="ja-JP" altLang="en-US" dirty="0">
                          <a:latin typeface="Meiryo UI" panose="020B0604030504040204" pitchFamily="50" charset="-128"/>
                          <a:ea typeface="Meiryo UI" panose="020B0604030504040204" pitchFamily="50" charset="-128"/>
                        </a:rPr>
                        <a:t>～令和</a:t>
                      </a:r>
                      <a:r>
                        <a:rPr kumimoji="1" lang="en-US" altLang="ja-JP" dirty="0">
                          <a:latin typeface="Meiryo UI" panose="020B0604030504040204" pitchFamily="50" charset="-128"/>
                          <a:ea typeface="Meiryo UI" panose="020B0604030504040204" pitchFamily="50" charset="-128"/>
                        </a:rPr>
                        <a:t>6</a:t>
                      </a:r>
                      <a:r>
                        <a:rPr kumimoji="1" lang="ja-JP" altLang="en-US" dirty="0">
                          <a:latin typeface="Meiryo UI" panose="020B0604030504040204" pitchFamily="50" charset="-128"/>
                          <a:ea typeface="Meiryo UI" panose="020B0604030504040204" pitchFamily="50" charset="-128"/>
                        </a:rPr>
                        <a:t>年</a:t>
                      </a:r>
                      <a:r>
                        <a:rPr kumimoji="1" lang="en-US" altLang="ja-JP" dirty="0">
                          <a:latin typeface="Meiryo UI" panose="020B0604030504040204" pitchFamily="50" charset="-128"/>
                          <a:ea typeface="Meiryo UI" panose="020B0604030504040204" pitchFamily="50" charset="-128"/>
                        </a:rPr>
                        <a:t>6</a:t>
                      </a:r>
                      <a:r>
                        <a:rPr kumimoji="1" lang="ja-JP" altLang="en-US" dirty="0">
                          <a:latin typeface="Meiryo UI" panose="020B0604030504040204" pitchFamily="50" charset="-128"/>
                          <a:ea typeface="Meiryo UI" panose="020B0604030504040204" pitchFamily="50" charset="-128"/>
                        </a:rPr>
                        <a:t>月</a:t>
                      </a:r>
                      <a:r>
                        <a:rPr kumimoji="1" lang="en-US" altLang="ja-JP" dirty="0">
                          <a:latin typeface="Meiryo UI" panose="020B0604030504040204" pitchFamily="50" charset="-128"/>
                          <a:ea typeface="Meiryo UI" panose="020B0604030504040204" pitchFamily="50" charset="-128"/>
                        </a:rPr>
                        <a:t>13</a:t>
                      </a:r>
                      <a:r>
                        <a:rPr kumimoji="1" lang="ja-JP" altLang="en-US" dirty="0">
                          <a:latin typeface="Meiryo UI" panose="020B0604030504040204" pitchFamily="50" charset="-128"/>
                          <a:ea typeface="Meiryo UI" panose="020B0604030504040204" pitchFamily="50" charset="-128"/>
                        </a:rPr>
                        <a:t>日</a:t>
                      </a:r>
                    </a:p>
                  </a:txBody>
                  <a:tcPr/>
                </a:tc>
                <a:tc gridSpan="2">
                  <a:txBody>
                    <a:bodyPr/>
                    <a:lstStyle/>
                    <a:p>
                      <a:pPr algn="ctr"/>
                      <a:r>
                        <a:rPr kumimoji="1" lang="ja-JP" altLang="en-US" dirty="0">
                          <a:latin typeface="Meiryo UI" panose="020B0604030504040204" pitchFamily="50" charset="-128"/>
                          <a:ea typeface="Meiryo UI" panose="020B0604030504040204" pitchFamily="50" charset="-128"/>
                        </a:rPr>
                        <a:t>～令和</a:t>
                      </a:r>
                      <a:r>
                        <a:rPr kumimoji="1" lang="en-US" altLang="ja-JP" dirty="0">
                          <a:latin typeface="Meiryo UI" panose="020B0604030504040204" pitchFamily="50" charset="-128"/>
                          <a:ea typeface="Meiryo UI" panose="020B0604030504040204" pitchFamily="50" charset="-128"/>
                        </a:rPr>
                        <a:t>6</a:t>
                      </a:r>
                      <a:r>
                        <a:rPr kumimoji="1" lang="ja-JP" altLang="en-US" dirty="0">
                          <a:latin typeface="Meiryo UI" panose="020B0604030504040204" pitchFamily="50" charset="-128"/>
                          <a:ea typeface="Meiryo UI" panose="020B0604030504040204" pitchFamily="50" charset="-128"/>
                        </a:rPr>
                        <a:t>年</a:t>
                      </a:r>
                      <a:r>
                        <a:rPr kumimoji="1" lang="en-US" altLang="ja-JP" dirty="0">
                          <a:latin typeface="Meiryo UI" panose="020B0604030504040204" pitchFamily="50" charset="-128"/>
                          <a:ea typeface="Meiryo UI" panose="020B0604030504040204" pitchFamily="50" charset="-128"/>
                        </a:rPr>
                        <a:t>6</a:t>
                      </a:r>
                      <a:r>
                        <a:rPr kumimoji="1" lang="ja-JP" altLang="en-US" dirty="0">
                          <a:latin typeface="Meiryo UI" panose="020B0604030504040204" pitchFamily="50" charset="-128"/>
                          <a:ea typeface="Meiryo UI" panose="020B0604030504040204" pitchFamily="50" charset="-128"/>
                        </a:rPr>
                        <a:t>月</a:t>
                      </a:r>
                      <a:r>
                        <a:rPr kumimoji="1" lang="en-US" altLang="ja-JP" dirty="0">
                          <a:latin typeface="Meiryo UI" panose="020B0604030504040204" pitchFamily="50" charset="-128"/>
                          <a:ea typeface="Meiryo UI" panose="020B0604030504040204" pitchFamily="50" charset="-128"/>
                        </a:rPr>
                        <a:t>25</a:t>
                      </a:r>
                      <a:r>
                        <a:rPr kumimoji="1" lang="ja-JP" altLang="en-US" dirty="0">
                          <a:latin typeface="Meiryo UI" panose="020B0604030504040204" pitchFamily="50" charset="-128"/>
                          <a:ea typeface="Meiryo UI" panose="020B0604030504040204" pitchFamily="50" charset="-128"/>
                        </a:rPr>
                        <a:t>日</a:t>
                      </a:r>
                    </a:p>
                  </a:txBody>
                  <a:tcPr>
                    <a:solidFill>
                      <a:schemeClr val="accent4">
                        <a:lumMod val="60000"/>
                        <a:lumOff val="40000"/>
                      </a:schemeClr>
                    </a:solidFill>
                  </a:tcPr>
                </a:tc>
                <a:tc hMerge="1">
                  <a:txBody>
                    <a:bodyPr/>
                    <a:lstStyle/>
                    <a:p>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340536962"/>
                  </a:ext>
                </a:extLst>
              </a:tr>
              <a:tr h="370840">
                <a:tc>
                  <a:txBody>
                    <a:bodyPr/>
                    <a:lstStyle/>
                    <a:p>
                      <a:pPr algn="ctr"/>
                      <a:r>
                        <a:rPr kumimoji="1" lang="ja-JP" altLang="en-US" dirty="0">
                          <a:solidFill>
                            <a:schemeClr val="bg1"/>
                          </a:solidFill>
                          <a:latin typeface="Meiryo UI" panose="020B0604030504040204" pitchFamily="50" charset="-128"/>
                          <a:ea typeface="Meiryo UI" panose="020B0604030504040204" pitchFamily="50" charset="-128"/>
                        </a:rPr>
                        <a:t>育児休業</a:t>
                      </a:r>
                    </a:p>
                  </a:txBody>
                  <a:tcPr>
                    <a:solidFill>
                      <a:schemeClr val="accent1"/>
                    </a:solidFill>
                  </a:tcPr>
                </a:tc>
                <a:tc>
                  <a:txBody>
                    <a:bodyPr/>
                    <a:lstStyle/>
                    <a:p>
                      <a:pPr algn="ctr"/>
                      <a:r>
                        <a:rPr kumimoji="1" lang="ja-JP" altLang="en-US" dirty="0">
                          <a:latin typeface="Meiryo UI" panose="020B0604030504040204" pitchFamily="50" charset="-128"/>
                          <a:ea typeface="Meiryo UI" panose="020B0604030504040204" pitchFamily="50" charset="-128"/>
                        </a:rPr>
                        <a:t>令和</a:t>
                      </a:r>
                      <a:r>
                        <a:rPr kumimoji="1" lang="en-US" altLang="ja-JP" dirty="0">
                          <a:latin typeface="Meiryo UI" panose="020B0604030504040204" pitchFamily="50" charset="-128"/>
                          <a:ea typeface="Meiryo UI" panose="020B0604030504040204" pitchFamily="50" charset="-128"/>
                        </a:rPr>
                        <a:t>6</a:t>
                      </a:r>
                      <a:r>
                        <a:rPr kumimoji="1" lang="ja-JP" altLang="en-US" dirty="0">
                          <a:latin typeface="Meiryo UI" panose="020B0604030504040204" pitchFamily="50" charset="-128"/>
                          <a:ea typeface="Meiryo UI" panose="020B0604030504040204" pitchFamily="50" charset="-128"/>
                        </a:rPr>
                        <a:t>年</a:t>
                      </a:r>
                      <a:r>
                        <a:rPr kumimoji="1" lang="en-US" altLang="ja-JP" dirty="0">
                          <a:latin typeface="Meiryo UI" panose="020B0604030504040204" pitchFamily="50" charset="-128"/>
                          <a:ea typeface="Meiryo UI" panose="020B0604030504040204" pitchFamily="50" charset="-128"/>
                        </a:rPr>
                        <a:t>6</a:t>
                      </a:r>
                      <a:r>
                        <a:rPr kumimoji="1" lang="ja-JP" altLang="en-US" dirty="0">
                          <a:latin typeface="Meiryo UI" panose="020B0604030504040204" pitchFamily="50" charset="-128"/>
                          <a:ea typeface="Meiryo UI" panose="020B0604030504040204" pitchFamily="50" charset="-128"/>
                        </a:rPr>
                        <a:t>月</a:t>
                      </a:r>
                      <a:r>
                        <a:rPr kumimoji="1" lang="en-US" altLang="ja-JP" dirty="0">
                          <a:latin typeface="Meiryo UI" panose="020B0604030504040204" pitchFamily="50" charset="-128"/>
                          <a:ea typeface="Meiryo UI" panose="020B0604030504040204" pitchFamily="50" charset="-128"/>
                        </a:rPr>
                        <a:t>14</a:t>
                      </a:r>
                      <a:r>
                        <a:rPr kumimoji="1" lang="ja-JP" altLang="en-US" dirty="0">
                          <a:latin typeface="Meiryo UI" panose="020B0604030504040204" pitchFamily="50" charset="-128"/>
                          <a:ea typeface="Meiryo UI" panose="020B0604030504040204" pitchFamily="50" charset="-128"/>
                        </a:rPr>
                        <a:t>日～</a:t>
                      </a:r>
                    </a:p>
                  </a:txBody>
                  <a:tcPr/>
                </a:tc>
                <a:tc gridSpan="2">
                  <a:txBody>
                    <a:bodyPr/>
                    <a:lstStyle/>
                    <a:p>
                      <a:pPr algn="ctr"/>
                      <a:r>
                        <a:rPr kumimoji="1" lang="ja-JP" altLang="en-US" dirty="0">
                          <a:latin typeface="Meiryo UI" panose="020B0604030504040204" pitchFamily="50" charset="-128"/>
                          <a:ea typeface="Meiryo UI" panose="020B0604030504040204" pitchFamily="50" charset="-128"/>
                        </a:rPr>
                        <a:t>令和</a:t>
                      </a:r>
                      <a:r>
                        <a:rPr kumimoji="1" lang="en-US" altLang="ja-JP" dirty="0">
                          <a:latin typeface="Meiryo UI" panose="020B0604030504040204" pitchFamily="50" charset="-128"/>
                          <a:ea typeface="Meiryo UI" panose="020B0604030504040204" pitchFamily="50" charset="-128"/>
                        </a:rPr>
                        <a:t>6</a:t>
                      </a:r>
                      <a:r>
                        <a:rPr kumimoji="1" lang="ja-JP" altLang="en-US" dirty="0">
                          <a:latin typeface="Meiryo UI" panose="020B0604030504040204" pitchFamily="50" charset="-128"/>
                          <a:ea typeface="Meiryo UI" panose="020B0604030504040204" pitchFamily="50" charset="-128"/>
                        </a:rPr>
                        <a:t>年</a:t>
                      </a:r>
                      <a:r>
                        <a:rPr kumimoji="1" lang="en-US" altLang="ja-JP" dirty="0">
                          <a:latin typeface="Meiryo UI" panose="020B0604030504040204" pitchFamily="50" charset="-128"/>
                          <a:ea typeface="Meiryo UI" panose="020B0604030504040204" pitchFamily="50" charset="-128"/>
                        </a:rPr>
                        <a:t>6</a:t>
                      </a:r>
                      <a:r>
                        <a:rPr kumimoji="1" lang="ja-JP" altLang="en-US" dirty="0">
                          <a:latin typeface="Meiryo UI" panose="020B0604030504040204" pitchFamily="50" charset="-128"/>
                          <a:ea typeface="Meiryo UI" panose="020B0604030504040204" pitchFamily="50" charset="-128"/>
                        </a:rPr>
                        <a:t>月</a:t>
                      </a:r>
                      <a:r>
                        <a:rPr kumimoji="1" lang="en-US" altLang="ja-JP" dirty="0">
                          <a:latin typeface="Meiryo UI" panose="020B0604030504040204" pitchFamily="50" charset="-128"/>
                          <a:ea typeface="Meiryo UI" panose="020B0604030504040204" pitchFamily="50" charset="-128"/>
                        </a:rPr>
                        <a:t>26</a:t>
                      </a:r>
                      <a:r>
                        <a:rPr kumimoji="1" lang="ja-JP" altLang="en-US" dirty="0">
                          <a:latin typeface="Meiryo UI" panose="020B0604030504040204" pitchFamily="50" charset="-128"/>
                          <a:ea typeface="Meiryo UI" panose="020B0604030504040204" pitchFamily="50" charset="-128"/>
                        </a:rPr>
                        <a:t>日～</a:t>
                      </a:r>
                    </a:p>
                  </a:txBody>
                  <a:tcPr>
                    <a:solidFill>
                      <a:schemeClr val="accent4">
                        <a:lumMod val="60000"/>
                        <a:lumOff val="40000"/>
                      </a:schemeClr>
                    </a:solidFill>
                  </a:tcPr>
                </a:tc>
                <a:tc hMerge="1">
                  <a:txBody>
                    <a:bodyPr/>
                    <a:lstStyle/>
                    <a:p>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751419611"/>
                  </a:ext>
                </a:extLst>
              </a:tr>
              <a:tr h="370840">
                <a:tc>
                  <a:txBody>
                    <a:bodyPr/>
                    <a:lstStyle/>
                    <a:p>
                      <a:pPr algn="ctr"/>
                      <a:r>
                        <a:rPr kumimoji="1" lang="ja-JP" altLang="en-US" dirty="0">
                          <a:solidFill>
                            <a:schemeClr val="bg1"/>
                          </a:solidFill>
                          <a:latin typeface="Meiryo UI" panose="020B0604030504040204" pitchFamily="50" charset="-128"/>
                          <a:ea typeface="Meiryo UI" panose="020B0604030504040204" pitchFamily="50" charset="-128"/>
                        </a:rPr>
                        <a:t>改正前</a:t>
                      </a:r>
                    </a:p>
                  </a:txBody>
                  <a:tcPr>
                    <a:solidFill>
                      <a:schemeClr val="accent1"/>
                    </a:solidFill>
                  </a:tcPr>
                </a:tc>
                <a:tc>
                  <a:txBody>
                    <a:bodyPr/>
                    <a:lstStyle/>
                    <a:p>
                      <a:pPr algn="ctr"/>
                      <a:r>
                        <a:rPr kumimoji="1" lang="ja-JP" altLang="en-US" dirty="0">
                          <a:latin typeface="Meiryo UI" panose="020B0604030504040204" pitchFamily="50" charset="-128"/>
                          <a:ea typeface="Meiryo UI" panose="020B0604030504040204" pitchFamily="50" charset="-128"/>
                        </a:rPr>
                        <a:t>被保険者期間</a:t>
                      </a:r>
                      <a:r>
                        <a:rPr kumimoji="1" lang="en-US" altLang="ja-JP" dirty="0">
                          <a:latin typeface="Meiryo UI" panose="020B0604030504040204" pitchFamily="50" charset="-128"/>
                          <a:ea typeface="Meiryo UI" panose="020B0604030504040204" pitchFamily="50" charset="-128"/>
                        </a:rPr>
                        <a:t>12</a:t>
                      </a:r>
                      <a:r>
                        <a:rPr kumimoji="1" lang="ja-JP" altLang="en-US" dirty="0">
                          <a:latin typeface="Meiryo UI" panose="020B0604030504040204" pitchFamily="50" charset="-128"/>
                          <a:ea typeface="Meiryo UI" panose="020B0604030504040204" pitchFamily="50" charset="-128"/>
                        </a:rPr>
                        <a:t>か月満たす</a:t>
                      </a:r>
                    </a:p>
                  </a:txBody>
                  <a:tcPr/>
                </a:tc>
                <a:tc gridSpan="2">
                  <a:txBody>
                    <a:bodyPr/>
                    <a:lstStyle/>
                    <a:p>
                      <a:pPr algn="ctr"/>
                      <a:r>
                        <a:rPr kumimoji="1" lang="ja-JP" altLang="en-US" dirty="0">
                          <a:latin typeface="Meiryo UI" panose="020B0604030504040204" pitchFamily="50" charset="-128"/>
                          <a:ea typeface="Meiryo UI" panose="020B0604030504040204" pitchFamily="50" charset="-128"/>
                        </a:rPr>
                        <a:t>被保険者期間</a:t>
                      </a:r>
                      <a:r>
                        <a:rPr kumimoji="1" lang="en-US" altLang="ja-JP" dirty="0">
                          <a:latin typeface="Meiryo UI" panose="020B0604030504040204" pitchFamily="50" charset="-128"/>
                          <a:ea typeface="Meiryo UI" panose="020B0604030504040204" pitchFamily="50" charset="-128"/>
                        </a:rPr>
                        <a:t>12</a:t>
                      </a:r>
                      <a:r>
                        <a:rPr kumimoji="1" lang="ja-JP" altLang="en-US" dirty="0">
                          <a:latin typeface="Meiryo UI" panose="020B0604030504040204" pitchFamily="50" charset="-128"/>
                          <a:ea typeface="Meiryo UI" panose="020B0604030504040204" pitchFamily="50" charset="-128"/>
                        </a:rPr>
                        <a:t>か月を満たさない</a:t>
                      </a:r>
                    </a:p>
                  </a:txBody>
                  <a:tcPr>
                    <a:solidFill>
                      <a:schemeClr val="accent4">
                        <a:lumMod val="60000"/>
                        <a:lumOff val="40000"/>
                      </a:schemeClr>
                    </a:solidFill>
                  </a:tcPr>
                </a:tc>
                <a:tc hMerge="1">
                  <a:txBody>
                    <a:bodyPr/>
                    <a:lstStyle/>
                    <a:p>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090259466"/>
                  </a:ext>
                </a:extLst>
              </a:tr>
              <a:tr h="370840">
                <a:tc>
                  <a:txBody>
                    <a:bodyPr/>
                    <a:lstStyle/>
                    <a:p>
                      <a:pPr algn="ctr"/>
                      <a:r>
                        <a:rPr kumimoji="1" lang="ja-JP" altLang="en-US" dirty="0">
                          <a:solidFill>
                            <a:schemeClr val="bg1"/>
                          </a:solidFill>
                          <a:latin typeface="Meiryo UI" panose="020B0604030504040204" pitchFamily="50" charset="-128"/>
                          <a:ea typeface="Meiryo UI" panose="020B0604030504040204" pitchFamily="50" charset="-128"/>
                        </a:rPr>
                        <a:t>改正後</a:t>
                      </a:r>
                    </a:p>
                  </a:txBody>
                  <a:tcPr>
                    <a:solidFill>
                      <a:schemeClr val="accent1"/>
                    </a:solidFill>
                  </a:tcPr>
                </a:tc>
                <a:tc>
                  <a:txBody>
                    <a:bodyPr/>
                    <a:lstStyle/>
                    <a:p>
                      <a:pPr algn="ctr"/>
                      <a:endParaRPr kumimoji="1" lang="ja-JP" altLang="en-US" dirty="0">
                        <a:latin typeface="Meiryo UI" panose="020B0604030504040204" pitchFamily="50" charset="-128"/>
                        <a:ea typeface="Meiryo UI" panose="020B0604030504040204" pitchFamily="50" charset="-128"/>
                      </a:endParaRPr>
                    </a:p>
                  </a:txBody>
                  <a:tcPr/>
                </a:tc>
                <a:tc gridSpan="2">
                  <a:txBody>
                    <a:bodyPr/>
                    <a:lstStyle/>
                    <a:p>
                      <a:pPr algn="ctr"/>
                      <a:r>
                        <a:rPr kumimoji="1" lang="ja-JP" altLang="en-US" b="1" dirty="0">
                          <a:solidFill>
                            <a:srgbClr val="FF0000"/>
                          </a:solidFill>
                          <a:latin typeface="Meiryo UI" panose="020B0604030504040204" pitchFamily="50" charset="-128"/>
                          <a:ea typeface="Meiryo UI" panose="020B0604030504040204" pitchFamily="50" charset="-128"/>
                        </a:rPr>
                        <a:t>被保険者期間</a:t>
                      </a:r>
                      <a:r>
                        <a:rPr kumimoji="1" lang="en-US" altLang="ja-JP" b="1" dirty="0">
                          <a:solidFill>
                            <a:srgbClr val="FF0000"/>
                          </a:solidFill>
                          <a:latin typeface="Meiryo UI" panose="020B0604030504040204" pitchFamily="50" charset="-128"/>
                          <a:ea typeface="Meiryo UI" panose="020B0604030504040204" pitchFamily="50" charset="-128"/>
                        </a:rPr>
                        <a:t>12</a:t>
                      </a:r>
                      <a:r>
                        <a:rPr kumimoji="1" lang="ja-JP" altLang="en-US" b="1" dirty="0">
                          <a:solidFill>
                            <a:srgbClr val="FF0000"/>
                          </a:solidFill>
                          <a:latin typeface="Meiryo UI" panose="020B0604030504040204" pitchFamily="50" charset="-128"/>
                          <a:ea typeface="Meiryo UI" panose="020B0604030504040204" pitchFamily="50" charset="-128"/>
                        </a:rPr>
                        <a:t>か月を満たす</a:t>
                      </a:r>
                      <a:endParaRPr kumimoji="1" lang="ja-JP" altLang="en-US" dirty="0">
                        <a:latin typeface="Meiryo UI" panose="020B0604030504040204" pitchFamily="50" charset="-128"/>
                        <a:ea typeface="Meiryo UI" panose="020B0604030504040204" pitchFamily="50" charset="-128"/>
                      </a:endParaRPr>
                    </a:p>
                  </a:txBody>
                  <a:tcPr>
                    <a:solidFill>
                      <a:schemeClr val="accent4">
                        <a:lumMod val="60000"/>
                        <a:lumOff val="40000"/>
                      </a:schemeClr>
                    </a:solidFill>
                  </a:tcPr>
                </a:tc>
                <a:tc hMerge="1">
                  <a:txBody>
                    <a:bodyPr/>
                    <a:lstStyle/>
                    <a:p>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386190915"/>
                  </a:ext>
                </a:extLst>
              </a:tr>
            </a:tbl>
          </a:graphicData>
        </a:graphic>
      </p:graphicFrame>
      <p:sp>
        <p:nvSpPr>
          <p:cNvPr id="7" name="テキスト ボックス 6">
            <a:extLst>
              <a:ext uri="{FF2B5EF4-FFF2-40B4-BE49-F238E27FC236}">
                <a16:creationId xmlns:a16="http://schemas.microsoft.com/office/drawing/2014/main" id="{648F65AE-49AD-4E9A-AE83-B3F3E3E10924}"/>
              </a:ext>
            </a:extLst>
          </p:cNvPr>
          <p:cNvSpPr txBox="1"/>
          <p:nvPr/>
        </p:nvSpPr>
        <p:spPr>
          <a:xfrm>
            <a:off x="9105900" y="3829050"/>
            <a:ext cx="2867025" cy="2031325"/>
          </a:xfrm>
          <a:prstGeom prst="rect">
            <a:avLst/>
          </a:prstGeom>
          <a:noFill/>
          <a:ln w="12700">
            <a:solidFill>
              <a:schemeClr val="accent1"/>
            </a:solidFill>
          </a:ln>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休業開始時賃金月額証明書の</a:t>
            </a:r>
            <a:endParaRPr kumimoji="1"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記載方法</a:t>
            </a:r>
            <a:r>
              <a:rPr kumimoji="1" lang="en-US" altLang="ja-JP" sz="1400" dirty="0">
                <a:latin typeface="Meiryo UI" panose="020B0604030504040204" pitchFamily="50" charset="-128"/>
                <a:ea typeface="Meiryo UI" panose="020B0604030504040204" pitchFamily="50" charset="-128"/>
              </a:rPr>
              <a:t>】</a:t>
            </a: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改正後の方法によって被保険者期間を確認する場合、休業開始時賃金月額証明書の④と⑦の休業等を開始した日欄に産前休業開始日等を記載する。それ以外の記載方法はこれまで通り。　</a:t>
            </a:r>
            <a:r>
              <a:rPr lang="en-US" altLang="ja-JP" sz="1400" dirty="0">
                <a:latin typeface="Meiryo UI" panose="020B0604030504040204" pitchFamily="50" charset="-128"/>
                <a:ea typeface="Meiryo UI" panose="020B0604030504040204" pitchFamily="50" charset="-128"/>
              </a:rPr>
              <a:t>P174,175</a:t>
            </a:r>
          </a:p>
        </p:txBody>
      </p:sp>
    </p:spTree>
    <p:extLst>
      <p:ext uri="{BB962C8B-B14F-4D97-AF65-F5344CB8AC3E}">
        <p14:creationId xmlns:p14="http://schemas.microsoft.com/office/powerpoint/2010/main" val="1643210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73D5C4-388E-4541-9037-B9E0AF436FD8}"/>
              </a:ext>
            </a:extLst>
          </p:cNvPr>
          <p:cNvSpPr>
            <a:spLocks noGrp="1"/>
          </p:cNvSpPr>
          <p:nvPr>
            <p:ph type="title"/>
          </p:nvPr>
        </p:nvSpPr>
        <p:spPr>
          <a:xfrm>
            <a:off x="484546" y="196646"/>
            <a:ext cx="9915530" cy="520648"/>
          </a:xfrm>
        </p:spPr>
        <p:txBody>
          <a:bodyPr anchor="ctr">
            <a:normAutofit fontScale="90000"/>
          </a:bodyPr>
          <a:lstStyle/>
          <a:p>
            <a:r>
              <a:rPr kumimoji="1" lang="ja-JP" altLang="en-US" sz="3200" dirty="0">
                <a:latin typeface="Meiryo UI" panose="020B0604030504040204" pitchFamily="50" charset="-128"/>
                <a:ea typeface="Meiryo UI" panose="020B0604030504040204" pitchFamily="50" charset="-128"/>
              </a:rPr>
              <a:t>育児休業給付の被保険者期間の要件緩和　令和</a:t>
            </a:r>
            <a:r>
              <a:rPr kumimoji="1" lang="en-US" altLang="ja-JP" sz="3200" dirty="0">
                <a:latin typeface="Meiryo UI" panose="020B0604030504040204" pitchFamily="50" charset="-128"/>
                <a:ea typeface="Meiryo UI" panose="020B0604030504040204" pitchFamily="50" charset="-128"/>
              </a:rPr>
              <a:t>3</a:t>
            </a:r>
            <a:r>
              <a:rPr kumimoji="1" lang="ja-JP" altLang="en-US" sz="3200" dirty="0">
                <a:latin typeface="Meiryo UI" panose="020B0604030504040204" pitchFamily="50" charset="-128"/>
                <a:ea typeface="Meiryo UI" panose="020B0604030504040204" pitchFamily="50" charset="-128"/>
              </a:rPr>
              <a:t>年</a:t>
            </a:r>
            <a:r>
              <a:rPr kumimoji="1" lang="en-US" altLang="ja-JP" sz="3200" dirty="0">
                <a:latin typeface="Meiryo UI" panose="020B0604030504040204" pitchFamily="50" charset="-128"/>
                <a:ea typeface="Meiryo UI" panose="020B0604030504040204" pitchFamily="50" charset="-128"/>
              </a:rPr>
              <a:t>9</a:t>
            </a:r>
            <a:r>
              <a:rPr kumimoji="1" lang="ja-JP" altLang="en-US" sz="3200" dirty="0">
                <a:latin typeface="Meiryo UI" panose="020B0604030504040204" pitchFamily="50" charset="-128"/>
                <a:ea typeface="Meiryo UI" panose="020B0604030504040204" pitchFamily="50" charset="-128"/>
              </a:rPr>
              <a:t>月</a:t>
            </a:r>
            <a:r>
              <a:rPr kumimoji="1" lang="en-US" altLang="ja-JP" sz="3200" dirty="0">
                <a:latin typeface="Meiryo UI" panose="020B0604030504040204" pitchFamily="50" charset="-128"/>
                <a:ea typeface="Meiryo UI" panose="020B0604030504040204" pitchFamily="50" charset="-128"/>
              </a:rPr>
              <a:t>1</a:t>
            </a:r>
            <a:r>
              <a:rPr kumimoji="1" lang="ja-JP" altLang="en-US" sz="3200" dirty="0">
                <a:latin typeface="Meiryo UI" panose="020B0604030504040204" pitchFamily="50" charset="-128"/>
                <a:ea typeface="Meiryo UI" panose="020B0604030504040204" pitchFamily="50" charset="-128"/>
              </a:rPr>
              <a:t>日～　　　　</a:t>
            </a:r>
          </a:p>
        </p:txBody>
      </p:sp>
      <p:sp>
        <p:nvSpPr>
          <p:cNvPr id="5" name="スライド番号プレースホルダー 4">
            <a:extLst>
              <a:ext uri="{FF2B5EF4-FFF2-40B4-BE49-F238E27FC236}">
                <a16:creationId xmlns:a16="http://schemas.microsoft.com/office/drawing/2014/main" id="{D41D35E1-E87C-4E98-BF3E-6C41D5D97739}"/>
              </a:ext>
            </a:extLst>
          </p:cNvPr>
          <p:cNvSpPr>
            <a:spLocks noGrp="1"/>
          </p:cNvSpPr>
          <p:nvPr>
            <p:ph type="sldNum" sz="quarter" idx="12"/>
          </p:nvPr>
        </p:nvSpPr>
        <p:spPr/>
        <p:txBody>
          <a:bodyPr/>
          <a:lstStyle/>
          <a:p>
            <a:fld id="{C9034EB8-48EA-42D3-8780-D7117E8A13EF}" type="slidenum">
              <a:rPr kumimoji="1" lang="ja-JP" altLang="en-US" smtClean="0"/>
              <a:t>18</a:t>
            </a:fld>
            <a:endParaRPr kumimoji="1" lang="ja-JP" altLang="en-US"/>
          </a:p>
        </p:txBody>
      </p:sp>
      <p:cxnSp>
        <p:nvCxnSpPr>
          <p:cNvPr id="8" name="直線コネクタ 7" descr="かやね社会保険労務士事務所">
            <a:extLst>
              <a:ext uri="{FF2B5EF4-FFF2-40B4-BE49-F238E27FC236}">
                <a16:creationId xmlns:a16="http://schemas.microsoft.com/office/drawing/2014/main" id="{5DA5063E-ECF7-448E-8C2E-7150CCABDBC1}"/>
              </a:ext>
              <a:ext uri="{C183D7F6-B498-43B3-948B-1728B52AA6E4}">
                <adec:decorative xmlns:adec="http://schemas.microsoft.com/office/drawing/2017/decorative" val="0"/>
              </a:ext>
            </a:extLst>
          </p:cNvPr>
          <p:cNvCxnSpPr>
            <a:cxnSpLocks/>
          </p:cNvCxnSpPr>
          <p:nvPr/>
        </p:nvCxnSpPr>
        <p:spPr>
          <a:xfrm>
            <a:off x="72000" y="720000"/>
            <a:ext cx="12096000" cy="38910"/>
          </a:xfrm>
          <a:prstGeom prst="line">
            <a:avLst/>
          </a:prstGeom>
          <a:ln w="127000" cmpd="thickThin">
            <a:gradFill flip="none" rotWithShape="1">
              <a:gsLst>
                <a:gs pos="0">
                  <a:schemeClr val="accent6">
                    <a:lumMod val="5000"/>
                    <a:lumOff val="95000"/>
                  </a:schemeClr>
                </a:gs>
                <a:gs pos="74000">
                  <a:schemeClr val="accent2">
                    <a:lumMod val="40000"/>
                    <a:lumOff val="60000"/>
                  </a:schemeClr>
                </a:gs>
                <a:gs pos="83000">
                  <a:schemeClr val="accent2">
                    <a:lumMod val="60000"/>
                    <a:lumOff val="40000"/>
                  </a:schemeClr>
                </a:gs>
                <a:gs pos="91602">
                  <a:schemeClr val="accent2">
                    <a:lumMod val="75000"/>
                  </a:schemeClr>
                </a:gs>
                <a:gs pos="100000">
                  <a:schemeClr val="accent2">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E745570C-5EFB-497C-847B-A206A013AEBF}"/>
              </a:ext>
            </a:extLst>
          </p:cNvPr>
          <p:cNvSpPr txBox="1"/>
          <p:nvPr/>
        </p:nvSpPr>
        <p:spPr>
          <a:xfrm>
            <a:off x="10440000" y="504000"/>
            <a:ext cx="1688076"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かやね社会保険労務士事務所</a:t>
            </a:r>
          </a:p>
        </p:txBody>
      </p:sp>
      <p:graphicFrame>
        <p:nvGraphicFramePr>
          <p:cNvPr id="14" name="表 13">
            <a:extLst>
              <a:ext uri="{FF2B5EF4-FFF2-40B4-BE49-F238E27FC236}">
                <a16:creationId xmlns:a16="http://schemas.microsoft.com/office/drawing/2014/main" id="{59E57F7A-A42C-ED88-897A-A6C0E383F2BE}"/>
              </a:ext>
            </a:extLst>
          </p:cNvPr>
          <p:cNvGraphicFramePr>
            <a:graphicFrameLocks noGrp="1"/>
          </p:cNvGraphicFramePr>
          <p:nvPr>
            <p:extLst>
              <p:ext uri="{D42A27DB-BD31-4B8C-83A1-F6EECF244321}">
                <p14:modId xmlns:p14="http://schemas.microsoft.com/office/powerpoint/2010/main" val="1356790373"/>
              </p:ext>
            </p:extLst>
          </p:nvPr>
        </p:nvGraphicFramePr>
        <p:xfrm>
          <a:off x="362626" y="1156272"/>
          <a:ext cx="11573337" cy="5463132"/>
        </p:xfrm>
        <a:graphic>
          <a:graphicData uri="http://schemas.openxmlformats.org/drawingml/2006/table">
            <a:tbl>
              <a:tblPr/>
              <a:tblGrid>
                <a:gridCol w="875155">
                  <a:extLst>
                    <a:ext uri="{9D8B030D-6E8A-4147-A177-3AD203B41FA5}">
                      <a16:colId xmlns:a16="http://schemas.microsoft.com/office/drawing/2014/main" val="2424153634"/>
                    </a:ext>
                  </a:extLst>
                </a:gridCol>
                <a:gridCol w="718074">
                  <a:extLst>
                    <a:ext uri="{9D8B030D-6E8A-4147-A177-3AD203B41FA5}">
                      <a16:colId xmlns:a16="http://schemas.microsoft.com/office/drawing/2014/main" val="2251106686"/>
                    </a:ext>
                  </a:extLst>
                </a:gridCol>
                <a:gridCol w="718074">
                  <a:extLst>
                    <a:ext uri="{9D8B030D-6E8A-4147-A177-3AD203B41FA5}">
                      <a16:colId xmlns:a16="http://schemas.microsoft.com/office/drawing/2014/main" val="3857752476"/>
                    </a:ext>
                  </a:extLst>
                </a:gridCol>
                <a:gridCol w="718074">
                  <a:extLst>
                    <a:ext uri="{9D8B030D-6E8A-4147-A177-3AD203B41FA5}">
                      <a16:colId xmlns:a16="http://schemas.microsoft.com/office/drawing/2014/main" val="1788740043"/>
                    </a:ext>
                  </a:extLst>
                </a:gridCol>
                <a:gridCol w="718074">
                  <a:extLst>
                    <a:ext uri="{9D8B030D-6E8A-4147-A177-3AD203B41FA5}">
                      <a16:colId xmlns:a16="http://schemas.microsoft.com/office/drawing/2014/main" val="4073392849"/>
                    </a:ext>
                  </a:extLst>
                </a:gridCol>
                <a:gridCol w="718074">
                  <a:extLst>
                    <a:ext uri="{9D8B030D-6E8A-4147-A177-3AD203B41FA5}">
                      <a16:colId xmlns:a16="http://schemas.microsoft.com/office/drawing/2014/main" val="3785011167"/>
                    </a:ext>
                  </a:extLst>
                </a:gridCol>
                <a:gridCol w="718074">
                  <a:extLst>
                    <a:ext uri="{9D8B030D-6E8A-4147-A177-3AD203B41FA5}">
                      <a16:colId xmlns:a16="http://schemas.microsoft.com/office/drawing/2014/main" val="2034762433"/>
                    </a:ext>
                  </a:extLst>
                </a:gridCol>
                <a:gridCol w="715269">
                  <a:extLst>
                    <a:ext uri="{9D8B030D-6E8A-4147-A177-3AD203B41FA5}">
                      <a16:colId xmlns:a16="http://schemas.microsoft.com/office/drawing/2014/main" val="3284850301"/>
                    </a:ext>
                  </a:extLst>
                </a:gridCol>
                <a:gridCol w="715269">
                  <a:extLst>
                    <a:ext uri="{9D8B030D-6E8A-4147-A177-3AD203B41FA5}">
                      <a16:colId xmlns:a16="http://schemas.microsoft.com/office/drawing/2014/main" val="3170394977"/>
                    </a:ext>
                  </a:extLst>
                </a:gridCol>
                <a:gridCol w="718074">
                  <a:extLst>
                    <a:ext uri="{9D8B030D-6E8A-4147-A177-3AD203B41FA5}">
                      <a16:colId xmlns:a16="http://schemas.microsoft.com/office/drawing/2014/main" val="2030682545"/>
                    </a:ext>
                  </a:extLst>
                </a:gridCol>
                <a:gridCol w="718074">
                  <a:extLst>
                    <a:ext uri="{9D8B030D-6E8A-4147-A177-3AD203B41FA5}">
                      <a16:colId xmlns:a16="http://schemas.microsoft.com/office/drawing/2014/main" val="3838525905"/>
                    </a:ext>
                  </a:extLst>
                </a:gridCol>
                <a:gridCol w="718074">
                  <a:extLst>
                    <a:ext uri="{9D8B030D-6E8A-4147-A177-3AD203B41FA5}">
                      <a16:colId xmlns:a16="http://schemas.microsoft.com/office/drawing/2014/main" val="1252868468"/>
                    </a:ext>
                  </a:extLst>
                </a:gridCol>
                <a:gridCol w="718074">
                  <a:extLst>
                    <a:ext uri="{9D8B030D-6E8A-4147-A177-3AD203B41FA5}">
                      <a16:colId xmlns:a16="http://schemas.microsoft.com/office/drawing/2014/main" val="605968475"/>
                    </a:ext>
                  </a:extLst>
                </a:gridCol>
                <a:gridCol w="718074">
                  <a:extLst>
                    <a:ext uri="{9D8B030D-6E8A-4147-A177-3AD203B41FA5}">
                      <a16:colId xmlns:a16="http://schemas.microsoft.com/office/drawing/2014/main" val="1560522694"/>
                    </a:ext>
                  </a:extLst>
                </a:gridCol>
                <a:gridCol w="718074">
                  <a:extLst>
                    <a:ext uri="{9D8B030D-6E8A-4147-A177-3AD203B41FA5}">
                      <a16:colId xmlns:a16="http://schemas.microsoft.com/office/drawing/2014/main" val="1030579906"/>
                    </a:ext>
                  </a:extLst>
                </a:gridCol>
                <a:gridCol w="650756">
                  <a:extLst>
                    <a:ext uri="{9D8B030D-6E8A-4147-A177-3AD203B41FA5}">
                      <a16:colId xmlns:a16="http://schemas.microsoft.com/office/drawing/2014/main" val="3079106752"/>
                    </a:ext>
                  </a:extLst>
                </a:gridCol>
              </a:tblGrid>
              <a:tr h="391965">
                <a:tc>
                  <a:txBody>
                    <a:bodyPr/>
                    <a:lstStyle/>
                    <a:p>
                      <a:pPr algn="l" fontAlgn="ctr"/>
                      <a:r>
                        <a:rPr lang="ja-JP" altLang="en-US" sz="800" b="1" i="0" u="none" strike="noStrike" dirty="0">
                          <a:solidFill>
                            <a:srgbClr val="000000"/>
                          </a:solidFill>
                          <a:effectLst/>
                          <a:latin typeface="HG丸ｺﾞｼｯｸM-PRO" panose="020F0600000000000000" pitchFamily="50" charset="-128"/>
                          <a:ea typeface="HG丸ｺﾞｼｯｸM-PRO" panose="020F0600000000000000" pitchFamily="50" charset="-128"/>
                        </a:rPr>
                        <a:t>改正前でも</a:t>
                      </a:r>
                      <a:r>
                        <a:rPr lang="en-US" altLang="ja-JP" sz="800" b="1" i="0" u="none" strike="noStrike" dirty="0">
                          <a:solidFill>
                            <a:srgbClr val="000000"/>
                          </a:solidFill>
                          <a:effectLst/>
                          <a:latin typeface="HG丸ｺﾞｼｯｸM-PRO" panose="020F0600000000000000" pitchFamily="50" charset="-128"/>
                          <a:ea typeface="HG丸ｺﾞｼｯｸM-PRO" panose="020F0600000000000000" pitchFamily="50" charset="-128"/>
                        </a:rPr>
                        <a:t>OK</a:t>
                      </a:r>
                      <a:r>
                        <a:rPr lang="ja-JP" altLang="en-US" sz="800" b="1" i="0" u="none" strike="noStrike" dirty="0">
                          <a:solidFill>
                            <a:srgbClr val="000000"/>
                          </a:solidFill>
                          <a:effectLst/>
                          <a:latin typeface="HG丸ｺﾞｼｯｸM-PRO" panose="020F0600000000000000" pitchFamily="50" charset="-128"/>
                          <a:ea typeface="HG丸ｺﾞｼｯｸM-PRO" panose="020F0600000000000000" pitchFamily="50" charset="-128"/>
                        </a:rPr>
                        <a:t>なケース</a:t>
                      </a:r>
                    </a:p>
                  </a:txBody>
                  <a:tcPr marL="7642" marR="7642" marT="764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出産日：</a:t>
                      </a:r>
                    </a:p>
                  </a:txBody>
                  <a:tcPr marL="7642" marR="7642" marT="764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4</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18</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日</a:t>
                      </a:r>
                    </a:p>
                  </a:txBody>
                  <a:tcPr marL="7642" marR="7642" marT="764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産休開始：</a:t>
                      </a:r>
                    </a:p>
                  </a:txBody>
                  <a:tcPr marL="7642" marR="7642" marT="764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4</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5</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日</a:t>
                      </a:r>
                    </a:p>
                  </a:txBody>
                  <a:tcPr marL="7642" marR="7642" marT="764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育休開始：</a:t>
                      </a:r>
                    </a:p>
                  </a:txBody>
                  <a:tcPr marL="7642" marR="7642" marT="764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6</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14</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日</a:t>
                      </a:r>
                    </a:p>
                  </a:txBody>
                  <a:tcPr marL="7642" marR="7642" marT="7642"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（完）</a:t>
                      </a: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完全月</a:t>
                      </a:r>
                    </a:p>
                  </a:txBody>
                  <a:tcPr marL="7642" marR="7642" marT="7642"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a:noFill/>
                    </a:lnT>
                    <a:lnB>
                      <a:noFill/>
                    </a:lnB>
                  </a:tcPr>
                </a:tc>
                <a:extLst>
                  <a:ext uri="{0D108BD9-81ED-4DB2-BD59-A6C34878D82A}">
                    <a16:rowId xmlns:a16="http://schemas.microsoft.com/office/drawing/2014/main" val="3545449724"/>
                  </a:ext>
                </a:extLst>
              </a:tr>
              <a:tr h="296943">
                <a:tc>
                  <a:txBody>
                    <a:bodyPr/>
                    <a:lstStyle/>
                    <a:p>
                      <a:pPr algn="l"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4</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1</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日入社</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4</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5</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6</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7</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8</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9</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10</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11</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12</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1</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2</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3</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4</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5</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育休開始</a:t>
                      </a:r>
                    </a:p>
                  </a:txBody>
                  <a:tcPr marL="7642" marR="7642" marT="764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83389035"/>
                  </a:ext>
                </a:extLst>
              </a:tr>
              <a:tr h="296943">
                <a:tc>
                  <a:txBody>
                    <a:bodyPr/>
                    <a:lstStyle/>
                    <a:p>
                      <a:pPr algn="l"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4/1</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4/14</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5/14</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6/14</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7/14</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8/14</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9/14</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10/14</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11/14</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12/14</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1/14</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2/14</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3/14</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4/14</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5/14</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1" i="0" u="none" strike="noStrike">
                          <a:solidFill>
                            <a:srgbClr val="FF0000"/>
                          </a:solidFill>
                          <a:effectLst/>
                          <a:latin typeface="HG丸ｺﾞｼｯｸM-PRO" panose="020F0600000000000000" pitchFamily="50" charset="-128"/>
                          <a:ea typeface="HG丸ｺﾞｼｯｸM-PRO" panose="020F0600000000000000" pitchFamily="50" charset="-128"/>
                        </a:rPr>
                        <a:t>6/14</a:t>
                      </a:r>
                    </a:p>
                  </a:txBody>
                  <a:tcPr marL="7642" marR="7642" marT="764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24676481"/>
                  </a:ext>
                </a:extLst>
              </a:tr>
              <a:tr h="296943">
                <a:tc>
                  <a:txBody>
                    <a:bodyPr/>
                    <a:lstStyle/>
                    <a:p>
                      <a:pPr algn="l" fontAlgn="ct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（未完）</a:t>
                      </a:r>
                      <a:r>
                        <a:rPr lang="en-US" altLang="ja-JP" sz="800" b="1" i="0" u="none" strike="noStrike">
                          <a:solidFill>
                            <a:srgbClr val="000000"/>
                          </a:solidFill>
                          <a:effectLst/>
                          <a:latin typeface="HG丸ｺﾞｼｯｸM-PRO" panose="020F0600000000000000" pitchFamily="50" charset="-128"/>
                          <a:ea typeface="HG丸ｺﾞｼｯｸM-PRO" panose="020F0600000000000000" pitchFamily="50" charset="-128"/>
                        </a:rPr>
                        <a:t>13</a:t>
                      </a: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日</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（完）</a:t>
                      </a:r>
                      <a:r>
                        <a:rPr lang="en-US" altLang="ja-JP" sz="800" b="1" i="0" u="none" strike="noStrike">
                          <a:solidFill>
                            <a:srgbClr val="000000"/>
                          </a:solidFill>
                          <a:effectLst/>
                          <a:latin typeface="HG丸ｺﾞｼｯｸM-PRO" panose="020F0600000000000000" pitchFamily="50" charset="-128"/>
                          <a:ea typeface="HG丸ｺﾞｼｯｸM-PRO" panose="020F0600000000000000" pitchFamily="50" charset="-128"/>
                        </a:rPr>
                        <a:t>30</a:t>
                      </a: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日</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（完）</a:t>
                      </a:r>
                      <a:r>
                        <a:rPr lang="en-US" altLang="ja-JP" sz="800" b="1" i="0" u="none" strike="noStrike">
                          <a:solidFill>
                            <a:srgbClr val="000000"/>
                          </a:solidFill>
                          <a:effectLst/>
                          <a:latin typeface="HG丸ｺﾞｼｯｸM-PRO" panose="020F0600000000000000" pitchFamily="50" charset="-128"/>
                          <a:ea typeface="HG丸ｺﾞｼｯｸM-PRO" panose="020F0600000000000000" pitchFamily="50" charset="-128"/>
                        </a:rPr>
                        <a:t>31</a:t>
                      </a: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日</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（完）</a:t>
                      </a:r>
                      <a:r>
                        <a:rPr lang="en-US" altLang="ja-JP" sz="800" b="1" i="0" u="none" strike="noStrike">
                          <a:solidFill>
                            <a:srgbClr val="000000"/>
                          </a:solidFill>
                          <a:effectLst/>
                          <a:latin typeface="HG丸ｺﾞｼｯｸM-PRO" panose="020F0600000000000000" pitchFamily="50" charset="-128"/>
                          <a:ea typeface="HG丸ｺﾞｼｯｸM-PRO" panose="020F0600000000000000" pitchFamily="50" charset="-128"/>
                        </a:rPr>
                        <a:t>3</a:t>
                      </a: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０日</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（完）</a:t>
                      </a:r>
                      <a:r>
                        <a:rPr lang="en-US" altLang="ja-JP" sz="800" b="1" i="0" u="none" strike="noStrike">
                          <a:solidFill>
                            <a:srgbClr val="000000"/>
                          </a:solidFill>
                          <a:effectLst/>
                          <a:latin typeface="HG丸ｺﾞｼｯｸM-PRO" panose="020F0600000000000000" pitchFamily="50" charset="-128"/>
                          <a:ea typeface="HG丸ｺﾞｼｯｸM-PRO" panose="020F0600000000000000" pitchFamily="50" charset="-128"/>
                        </a:rPr>
                        <a:t>31</a:t>
                      </a: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日</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（完）</a:t>
                      </a:r>
                      <a:r>
                        <a:rPr lang="en-US" altLang="ja-JP" sz="800" b="1" i="0" u="none" strike="noStrike">
                          <a:solidFill>
                            <a:srgbClr val="000000"/>
                          </a:solidFill>
                          <a:effectLst/>
                          <a:latin typeface="HG丸ｺﾞｼｯｸM-PRO" panose="020F0600000000000000" pitchFamily="50" charset="-128"/>
                          <a:ea typeface="HG丸ｺﾞｼｯｸM-PRO" panose="020F0600000000000000" pitchFamily="50" charset="-128"/>
                        </a:rPr>
                        <a:t>31</a:t>
                      </a: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日</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（完）</a:t>
                      </a:r>
                      <a:r>
                        <a:rPr lang="en-US" altLang="ja-JP" sz="800" b="1" i="0" u="none" strike="noStrike">
                          <a:solidFill>
                            <a:srgbClr val="000000"/>
                          </a:solidFill>
                          <a:effectLst/>
                          <a:latin typeface="HG丸ｺﾞｼｯｸM-PRO" panose="020F0600000000000000" pitchFamily="50" charset="-128"/>
                          <a:ea typeface="HG丸ｺﾞｼｯｸM-PRO" panose="020F0600000000000000" pitchFamily="50" charset="-128"/>
                        </a:rPr>
                        <a:t>30</a:t>
                      </a: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日</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（完）</a:t>
                      </a:r>
                      <a:r>
                        <a:rPr lang="en-US" altLang="ja-JP" sz="800" b="1" i="0" u="none" strike="noStrike">
                          <a:solidFill>
                            <a:srgbClr val="000000"/>
                          </a:solidFill>
                          <a:effectLst/>
                          <a:latin typeface="HG丸ｺﾞｼｯｸM-PRO" panose="020F0600000000000000" pitchFamily="50" charset="-128"/>
                          <a:ea typeface="HG丸ｺﾞｼｯｸM-PRO" panose="020F0600000000000000" pitchFamily="50" charset="-128"/>
                        </a:rPr>
                        <a:t>31</a:t>
                      </a: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日</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（完）</a:t>
                      </a:r>
                      <a:r>
                        <a:rPr lang="en-US" altLang="ja-JP" sz="800" b="1" i="0" u="none" strike="noStrike">
                          <a:solidFill>
                            <a:srgbClr val="000000"/>
                          </a:solidFill>
                          <a:effectLst/>
                          <a:latin typeface="HG丸ｺﾞｼｯｸM-PRO" panose="020F0600000000000000" pitchFamily="50" charset="-128"/>
                          <a:ea typeface="HG丸ｺﾞｼｯｸM-PRO" panose="020F0600000000000000" pitchFamily="50" charset="-128"/>
                        </a:rPr>
                        <a:t>30</a:t>
                      </a: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日</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（完）</a:t>
                      </a:r>
                      <a:r>
                        <a:rPr lang="en-US" altLang="ja-JP" sz="800" b="1" i="0" u="none" strike="noStrike">
                          <a:solidFill>
                            <a:srgbClr val="000000"/>
                          </a:solidFill>
                          <a:effectLst/>
                          <a:latin typeface="HG丸ｺﾞｼｯｸM-PRO" panose="020F0600000000000000" pitchFamily="50" charset="-128"/>
                          <a:ea typeface="HG丸ｺﾞｼｯｸM-PRO" panose="020F0600000000000000" pitchFamily="50" charset="-128"/>
                        </a:rPr>
                        <a:t>31</a:t>
                      </a: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日</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（完）</a:t>
                      </a:r>
                      <a:r>
                        <a:rPr lang="en-US" altLang="ja-JP" sz="800" b="1" i="0" u="none" strike="noStrike">
                          <a:solidFill>
                            <a:srgbClr val="000000"/>
                          </a:solidFill>
                          <a:effectLst/>
                          <a:latin typeface="HG丸ｺﾞｼｯｸM-PRO" panose="020F0600000000000000" pitchFamily="50" charset="-128"/>
                          <a:ea typeface="HG丸ｺﾞｼｯｸM-PRO" panose="020F0600000000000000" pitchFamily="50" charset="-128"/>
                        </a:rPr>
                        <a:t>31</a:t>
                      </a: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日</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（完）</a:t>
                      </a:r>
                      <a:r>
                        <a:rPr lang="en-US" altLang="ja-JP" sz="800" b="1" i="0" u="none" strike="noStrike">
                          <a:solidFill>
                            <a:srgbClr val="000000"/>
                          </a:solidFill>
                          <a:effectLst/>
                          <a:latin typeface="HG丸ｺﾞｼｯｸM-PRO" panose="020F0600000000000000" pitchFamily="50" charset="-128"/>
                          <a:ea typeface="HG丸ｺﾞｼｯｸM-PRO" panose="020F0600000000000000" pitchFamily="50" charset="-128"/>
                        </a:rPr>
                        <a:t>28</a:t>
                      </a: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日</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（完）</a:t>
                      </a:r>
                      <a:r>
                        <a:rPr lang="en-US" altLang="ja-JP" sz="800" b="1" i="0" u="none" strike="noStrike">
                          <a:solidFill>
                            <a:srgbClr val="000000"/>
                          </a:solidFill>
                          <a:effectLst/>
                          <a:latin typeface="HG丸ｺﾞｼｯｸM-PRO" panose="020F0600000000000000" pitchFamily="50" charset="-128"/>
                          <a:ea typeface="HG丸ｺﾞｼｯｸM-PRO" panose="020F0600000000000000" pitchFamily="50" charset="-128"/>
                        </a:rPr>
                        <a:t>22</a:t>
                      </a: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日</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（完）０日</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（完）０日</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7642" marR="7642" marT="764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386073"/>
                  </a:ext>
                </a:extLst>
              </a:tr>
              <a:tr h="296943">
                <a:tc>
                  <a:txBody>
                    <a:bodyPr/>
                    <a:lstStyle/>
                    <a:p>
                      <a:pPr algn="ctr" fontAlgn="ct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a:solidFill>
                            <a:srgbClr val="FF0000"/>
                          </a:solidFill>
                          <a:effectLst/>
                          <a:latin typeface="HG丸ｺﾞｼｯｸM-PRO" panose="020F0600000000000000" pitchFamily="50" charset="-128"/>
                          <a:ea typeface="HG丸ｺﾞｼｯｸM-PRO" panose="020F0600000000000000" pitchFamily="50" charset="-128"/>
                        </a:rPr>
                        <a:t>⑫</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⑪</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⑩</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⑨</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⑧</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⑦</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⑥</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⑤</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④</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③</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②</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①</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7642" marR="7642" marT="764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61156888"/>
                  </a:ext>
                </a:extLst>
              </a:tr>
              <a:tr h="296943">
                <a:tc>
                  <a:txBody>
                    <a:bodyPr/>
                    <a:lstStyle/>
                    <a:p>
                      <a:pPr algn="ctr"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a:noFill/>
                    </a:lnT>
                    <a:lnB>
                      <a:noFill/>
                    </a:lnB>
                  </a:tcPr>
                </a:tc>
                <a:extLst>
                  <a:ext uri="{0D108BD9-81ED-4DB2-BD59-A6C34878D82A}">
                    <a16:rowId xmlns:a16="http://schemas.microsoft.com/office/drawing/2014/main" val="2958739602"/>
                  </a:ext>
                </a:extLst>
              </a:tr>
              <a:tr h="391965">
                <a:tc>
                  <a:txBody>
                    <a:bodyPr/>
                    <a:lstStyle/>
                    <a:p>
                      <a:pPr algn="l" fontAlgn="ct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改正後救われるケース</a:t>
                      </a:r>
                    </a:p>
                  </a:txBody>
                  <a:tcPr marL="7642" marR="7642" marT="7642" marB="0" anchor="ctr">
                    <a:lnL>
                      <a:noFill/>
                    </a:lnL>
                    <a:lnR>
                      <a:noFill/>
                    </a:lnR>
                    <a:lnT>
                      <a:noFill/>
                    </a:lnT>
                    <a:lnB>
                      <a:noFill/>
                    </a:lnB>
                  </a:tcPr>
                </a:tc>
                <a:tc>
                  <a:txBody>
                    <a:bodyPr/>
                    <a:lstStyle/>
                    <a:p>
                      <a:pPr algn="r" fontAlgn="ct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出産日：</a:t>
                      </a:r>
                    </a:p>
                  </a:txBody>
                  <a:tcPr marL="7642" marR="7642" marT="7642" marB="0" anchor="ctr">
                    <a:lnL>
                      <a:noFill/>
                    </a:lnL>
                    <a:lnR>
                      <a:noFill/>
                    </a:lnR>
                    <a:lnT>
                      <a:noFill/>
                    </a:lnT>
                    <a:lnB>
                      <a:noFill/>
                    </a:lnB>
                  </a:tcPr>
                </a:tc>
                <a:tc>
                  <a:txBody>
                    <a:bodyPr/>
                    <a:lstStyle/>
                    <a:p>
                      <a:pPr algn="l"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4</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30</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日</a:t>
                      </a:r>
                    </a:p>
                  </a:txBody>
                  <a:tcPr marL="7642" marR="7642" marT="7642" marB="0" anchor="ctr">
                    <a:lnL>
                      <a:noFill/>
                    </a:lnL>
                    <a:lnR>
                      <a:noFill/>
                    </a:lnR>
                    <a:lnT>
                      <a:noFill/>
                    </a:lnT>
                    <a:lnB>
                      <a:noFill/>
                    </a:lnB>
                  </a:tcPr>
                </a:tc>
                <a:tc>
                  <a:txBody>
                    <a:bodyPr/>
                    <a:lstStyle/>
                    <a:p>
                      <a:pPr algn="r" fontAlgn="ct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産休開始：</a:t>
                      </a:r>
                    </a:p>
                  </a:txBody>
                  <a:tcPr marL="7642" marR="7642" marT="7642" marB="0" anchor="ctr">
                    <a:lnL>
                      <a:noFill/>
                    </a:lnL>
                    <a:lnR>
                      <a:noFill/>
                    </a:lnR>
                    <a:lnT>
                      <a:noFill/>
                    </a:lnT>
                    <a:lnB>
                      <a:noFill/>
                    </a:lnB>
                  </a:tcPr>
                </a:tc>
                <a:tc>
                  <a:txBody>
                    <a:bodyPr/>
                    <a:lstStyle/>
                    <a:p>
                      <a:pPr algn="l"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4</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5</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日</a:t>
                      </a:r>
                    </a:p>
                  </a:txBody>
                  <a:tcPr marL="7642" marR="7642" marT="7642" marB="0" anchor="ctr">
                    <a:lnL>
                      <a:noFill/>
                    </a:lnL>
                    <a:lnR>
                      <a:noFill/>
                    </a:lnR>
                    <a:lnT>
                      <a:noFill/>
                    </a:lnT>
                    <a:lnB>
                      <a:noFill/>
                    </a:lnB>
                  </a:tcPr>
                </a:tc>
                <a:tc>
                  <a:txBody>
                    <a:bodyPr/>
                    <a:lstStyle/>
                    <a:p>
                      <a:pPr algn="r" fontAlgn="ct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育休開始：</a:t>
                      </a:r>
                    </a:p>
                  </a:txBody>
                  <a:tcPr marL="7642" marR="7642" marT="7642" marB="0" anchor="ctr">
                    <a:lnL>
                      <a:noFill/>
                    </a:lnL>
                    <a:lnR>
                      <a:noFill/>
                    </a:lnR>
                    <a:lnT>
                      <a:noFill/>
                    </a:lnT>
                    <a:lnB>
                      <a:noFill/>
                    </a:lnB>
                  </a:tcPr>
                </a:tc>
                <a:tc>
                  <a:txBody>
                    <a:bodyPr/>
                    <a:lstStyle/>
                    <a:p>
                      <a:pPr algn="l"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6</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26</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日</a:t>
                      </a:r>
                    </a:p>
                  </a:txBody>
                  <a:tcPr marL="7642" marR="7642" marT="7642" marB="0" anchor="ctr">
                    <a:lnL>
                      <a:noFill/>
                    </a:lnL>
                    <a:lnR>
                      <a:noFill/>
                    </a:lnR>
                    <a:lnT>
                      <a:noFill/>
                    </a:lnT>
                    <a:lnB>
                      <a:noFill/>
                    </a:lnB>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a:noFill/>
                    </a:lnT>
                    <a:lnB>
                      <a:noFill/>
                    </a:lnB>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a:noFill/>
                    </a:lnT>
                    <a:lnB>
                      <a:noFill/>
                    </a:lnB>
                  </a:tcPr>
                </a:tc>
                <a:tc>
                  <a:txBody>
                    <a:bodyPr/>
                    <a:lstStyle/>
                    <a:p>
                      <a:pPr algn="l" fontAlgn="ctr"/>
                      <a:endParaRPr lang="ja-JP" altLang="en-US" sz="9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a:noFill/>
                    </a:lnT>
                    <a:lnB>
                      <a:noFill/>
                    </a:lnB>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a:noFill/>
                    </a:lnT>
                    <a:lnB>
                      <a:noFill/>
                    </a:lnB>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a:noFill/>
                    </a:lnT>
                    <a:lnB>
                      <a:noFill/>
                    </a:lnB>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a:noFill/>
                    </a:lnT>
                    <a:lnB>
                      <a:noFill/>
                    </a:lnB>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a:noFill/>
                    </a:lnT>
                    <a:lnB>
                      <a:noFill/>
                    </a:lnB>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a:noFill/>
                    </a:lnT>
                    <a:lnB>
                      <a:noFill/>
                    </a:lnB>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a:noFill/>
                    </a:lnT>
                    <a:lnB>
                      <a:noFill/>
                    </a:lnB>
                  </a:tcPr>
                </a:tc>
                <a:extLst>
                  <a:ext uri="{0D108BD9-81ED-4DB2-BD59-A6C34878D82A}">
                    <a16:rowId xmlns:a16="http://schemas.microsoft.com/office/drawing/2014/main" val="1679102586"/>
                  </a:ext>
                </a:extLst>
              </a:tr>
              <a:tr h="296943">
                <a:tc gridSpan="4">
                  <a:txBody>
                    <a:bodyPr/>
                    <a:lstStyle/>
                    <a:p>
                      <a:pPr algn="l" fontAlgn="ct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改正前では受給資格取れないが。。。</a:t>
                      </a:r>
                    </a:p>
                  </a:txBody>
                  <a:tcPr marL="7642" marR="7642" marT="7642"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a:noFill/>
                    </a:lnT>
                    <a:lnB>
                      <a:noFill/>
                    </a:lnB>
                  </a:tcPr>
                </a:tc>
                <a:extLst>
                  <a:ext uri="{0D108BD9-81ED-4DB2-BD59-A6C34878D82A}">
                    <a16:rowId xmlns:a16="http://schemas.microsoft.com/office/drawing/2014/main" val="2109526196"/>
                  </a:ext>
                </a:extLst>
              </a:tr>
              <a:tr h="296943">
                <a:tc>
                  <a:txBody>
                    <a:bodyPr/>
                    <a:lstStyle/>
                    <a:p>
                      <a:pPr algn="l"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4</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1</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日入社</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4</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5</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6</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7</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8</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9</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10</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11</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12</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1</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2</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3</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4</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5</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育休開始</a:t>
                      </a:r>
                    </a:p>
                  </a:txBody>
                  <a:tcPr marL="7642" marR="7642" marT="764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70871651"/>
                  </a:ext>
                </a:extLst>
              </a:tr>
              <a:tr h="296943">
                <a:tc>
                  <a:txBody>
                    <a:bodyPr/>
                    <a:lstStyle/>
                    <a:p>
                      <a:pPr algn="l"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4/1</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4/26</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5/26</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6/26</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7/26</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8/26</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9/26</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10/26</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11/26</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12/26</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1/26</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2/26</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3/26</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4/26</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5/26</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1" i="0" u="none" strike="noStrike">
                          <a:solidFill>
                            <a:srgbClr val="FF0000"/>
                          </a:solidFill>
                          <a:effectLst/>
                          <a:latin typeface="HG丸ｺﾞｼｯｸM-PRO" panose="020F0600000000000000" pitchFamily="50" charset="-128"/>
                          <a:ea typeface="HG丸ｺﾞｼｯｸM-PRO" panose="020F0600000000000000" pitchFamily="50" charset="-128"/>
                        </a:rPr>
                        <a:t>6/26</a:t>
                      </a:r>
                    </a:p>
                  </a:txBody>
                  <a:tcPr marL="7642" marR="7642" marT="764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81393967"/>
                  </a:ext>
                </a:extLst>
              </a:tr>
              <a:tr h="296943">
                <a:tc>
                  <a:txBody>
                    <a:bodyPr/>
                    <a:lstStyle/>
                    <a:p>
                      <a:pPr algn="l" fontAlgn="ct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（未完）</a:t>
                      </a:r>
                      <a:r>
                        <a:rPr lang="en-US" altLang="ja-JP" sz="800" b="1" i="0" u="none" strike="noStrike">
                          <a:solidFill>
                            <a:srgbClr val="000000"/>
                          </a:solidFill>
                          <a:effectLst/>
                          <a:latin typeface="HG丸ｺﾞｼｯｸM-PRO" panose="020F0600000000000000" pitchFamily="50" charset="-128"/>
                          <a:ea typeface="HG丸ｺﾞｼｯｸM-PRO" panose="020F0600000000000000" pitchFamily="50" charset="-128"/>
                        </a:rPr>
                        <a:t>25</a:t>
                      </a: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日</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（完）</a:t>
                      </a:r>
                      <a:r>
                        <a:rPr lang="en-US" altLang="ja-JP" sz="800" b="1" i="0" u="none" strike="noStrike">
                          <a:solidFill>
                            <a:srgbClr val="000000"/>
                          </a:solidFill>
                          <a:effectLst/>
                          <a:latin typeface="HG丸ｺﾞｼｯｸM-PRO" panose="020F0600000000000000" pitchFamily="50" charset="-128"/>
                          <a:ea typeface="HG丸ｺﾞｼｯｸM-PRO" panose="020F0600000000000000" pitchFamily="50" charset="-128"/>
                        </a:rPr>
                        <a:t>30</a:t>
                      </a: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日</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（完）</a:t>
                      </a:r>
                      <a:r>
                        <a:rPr lang="en-US" altLang="ja-JP" sz="800" b="1" i="0" u="none" strike="noStrike">
                          <a:solidFill>
                            <a:srgbClr val="000000"/>
                          </a:solidFill>
                          <a:effectLst/>
                          <a:latin typeface="HG丸ｺﾞｼｯｸM-PRO" panose="020F0600000000000000" pitchFamily="50" charset="-128"/>
                          <a:ea typeface="HG丸ｺﾞｼｯｸM-PRO" panose="020F0600000000000000" pitchFamily="50" charset="-128"/>
                        </a:rPr>
                        <a:t>31</a:t>
                      </a: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日</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（完）</a:t>
                      </a:r>
                      <a:r>
                        <a:rPr lang="en-US" altLang="ja-JP" sz="800" b="1" i="0" u="none" strike="noStrike">
                          <a:solidFill>
                            <a:srgbClr val="000000"/>
                          </a:solidFill>
                          <a:effectLst/>
                          <a:latin typeface="HG丸ｺﾞｼｯｸM-PRO" panose="020F0600000000000000" pitchFamily="50" charset="-128"/>
                          <a:ea typeface="HG丸ｺﾞｼｯｸM-PRO" panose="020F0600000000000000" pitchFamily="50" charset="-128"/>
                        </a:rPr>
                        <a:t>3</a:t>
                      </a: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０日</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（完）</a:t>
                      </a:r>
                      <a:r>
                        <a:rPr lang="en-US" altLang="ja-JP" sz="800" b="1" i="0" u="none" strike="noStrike">
                          <a:solidFill>
                            <a:srgbClr val="000000"/>
                          </a:solidFill>
                          <a:effectLst/>
                          <a:latin typeface="HG丸ｺﾞｼｯｸM-PRO" panose="020F0600000000000000" pitchFamily="50" charset="-128"/>
                          <a:ea typeface="HG丸ｺﾞｼｯｸM-PRO" panose="020F0600000000000000" pitchFamily="50" charset="-128"/>
                        </a:rPr>
                        <a:t>31</a:t>
                      </a: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日</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（完）</a:t>
                      </a:r>
                      <a:r>
                        <a:rPr lang="en-US" altLang="ja-JP" sz="800" b="1" i="0" u="none" strike="noStrike">
                          <a:solidFill>
                            <a:srgbClr val="000000"/>
                          </a:solidFill>
                          <a:effectLst/>
                          <a:latin typeface="HG丸ｺﾞｼｯｸM-PRO" panose="020F0600000000000000" pitchFamily="50" charset="-128"/>
                          <a:ea typeface="HG丸ｺﾞｼｯｸM-PRO" panose="020F0600000000000000" pitchFamily="50" charset="-128"/>
                        </a:rPr>
                        <a:t>31</a:t>
                      </a: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日</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（完）</a:t>
                      </a:r>
                      <a:r>
                        <a:rPr lang="en-US" altLang="ja-JP" sz="800" b="1" i="0" u="none" strike="noStrike">
                          <a:solidFill>
                            <a:srgbClr val="000000"/>
                          </a:solidFill>
                          <a:effectLst/>
                          <a:latin typeface="HG丸ｺﾞｼｯｸM-PRO" panose="020F0600000000000000" pitchFamily="50" charset="-128"/>
                          <a:ea typeface="HG丸ｺﾞｼｯｸM-PRO" panose="020F0600000000000000" pitchFamily="50" charset="-128"/>
                        </a:rPr>
                        <a:t>30</a:t>
                      </a: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日</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（完）</a:t>
                      </a:r>
                      <a:r>
                        <a:rPr lang="en-US" altLang="ja-JP" sz="800" b="1" i="0" u="none" strike="noStrike">
                          <a:solidFill>
                            <a:srgbClr val="000000"/>
                          </a:solidFill>
                          <a:effectLst/>
                          <a:latin typeface="HG丸ｺﾞｼｯｸM-PRO" panose="020F0600000000000000" pitchFamily="50" charset="-128"/>
                          <a:ea typeface="HG丸ｺﾞｼｯｸM-PRO" panose="020F0600000000000000" pitchFamily="50" charset="-128"/>
                        </a:rPr>
                        <a:t>31</a:t>
                      </a: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日</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（完）</a:t>
                      </a:r>
                      <a:r>
                        <a:rPr lang="en-US" altLang="ja-JP" sz="800" b="1" i="0" u="none" strike="noStrike">
                          <a:solidFill>
                            <a:srgbClr val="000000"/>
                          </a:solidFill>
                          <a:effectLst/>
                          <a:latin typeface="HG丸ｺﾞｼｯｸM-PRO" panose="020F0600000000000000" pitchFamily="50" charset="-128"/>
                          <a:ea typeface="HG丸ｺﾞｼｯｸM-PRO" panose="020F0600000000000000" pitchFamily="50" charset="-128"/>
                        </a:rPr>
                        <a:t>30</a:t>
                      </a: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日</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（完）</a:t>
                      </a:r>
                      <a:r>
                        <a:rPr lang="en-US" altLang="ja-JP" sz="800" b="1" i="0" u="none" strike="noStrike">
                          <a:solidFill>
                            <a:srgbClr val="000000"/>
                          </a:solidFill>
                          <a:effectLst/>
                          <a:latin typeface="HG丸ｺﾞｼｯｸM-PRO" panose="020F0600000000000000" pitchFamily="50" charset="-128"/>
                          <a:ea typeface="HG丸ｺﾞｼｯｸM-PRO" panose="020F0600000000000000" pitchFamily="50" charset="-128"/>
                        </a:rPr>
                        <a:t>31</a:t>
                      </a: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日</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（完）</a:t>
                      </a:r>
                      <a:r>
                        <a:rPr lang="en-US" altLang="ja-JP" sz="800" b="1" i="0" u="none" strike="noStrike">
                          <a:solidFill>
                            <a:srgbClr val="000000"/>
                          </a:solidFill>
                          <a:effectLst/>
                          <a:latin typeface="HG丸ｺﾞｼｯｸM-PRO" panose="020F0600000000000000" pitchFamily="50" charset="-128"/>
                          <a:ea typeface="HG丸ｺﾞｼｯｸM-PRO" panose="020F0600000000000000" pitchFamily="50" charset="-128"/>
                        </a:rPr>
                        <a:t>31</a:t>
                      </a: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日</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（完）</a:t>
                      </a:r>
                      <a:r>
                        <a:rPr lang="en-US" altLang="ja-JP" sz="800" b="1" i="0" u="none" strike="noStrike">
                          <a:solidFill>
                            <a:srgbClr val="000000"/>
                          </a:solidFill>
                          <a:effectLst/>
                          <a:latin typeface="HG丸ｺﾞｼｯｸM-PRO" panose="020F0600000000000000" pitchFamily="50" charset="-128"/>
                          <a:ea typeface="HG丸ｺﾞｼｯｸM-PRO" panose="020F0600000000000000" pitchFamily="50" charset="-128"/>
                        </a:rPr>
                        <a:t>28</a:t>
                      </a: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日</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（完）</a:t>
                      </a:r>
                      <a:r>
                        <a:rPr lang="en-US" altLang="ja-JP" sz="800" b="1" i="0" u="none" strike="noStrike">
                          <a:solidFill>
                            <a:srgbClr val="000000"/>
                          </a:solidFill>
                          <a:effectLst/>
                          <a:latin typeface="HG丸ｺﾞｼｯｸM-PRO" panose="020F0600000000000000" pitchFamily="50" charset="-128"/>
                          <a:ea typeface="HG丸ｺﾞｼｯｸM-PRO" panose="020F0600000000000000" pitchFamily="50" charset="-128"/>
                        </a:rPr>
                        <a:t>10</a:t>
                      </a: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日</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（完）０日</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（完）０日</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7642" marR="7642" marT="764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56159704"/>
                  </a:ext>
                </a:extLst>
              </a:tr>
              <a:tr h="296943">
                <a:tc>
                  <a:txBody>
                    <a:bodyPr/>
                    <a:lstStyle/>
                    <a:p>
                      <a:pPr algn="ctr" fontAlgn="ct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⑪</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⑩</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⑨</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⑧</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⑦</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⑥</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⑤</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④</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③</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②</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①</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7642" marR="7642" marT="764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35183449"/>
                  </a:ext>
                </a:extLst>
              </a:tr>
              <a:tr h="225057">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a:noFill/>
                    </a:lnT>
                    <a:lnB>
                      <a:noFill/>
                    </a:lnB>
                  </a:tcPr>
                </a:tc>
                <a:extLst>
                  <a:ext uri="{0D108BD9-81ED-4DB2-BD59-A6C34878D82A}">
                    <a16:rowId xmlns:a16="http://schemas.microsoft.com/office/drawing/2014/main" val="716427598"/>
                  </a:ext>
                </a:extLst>
              </a:tr>
              <a:tr h="296943">
                <a:tc gridSpan="5">
                  <a:txBody>
                    <a:bodyPr/>
                    <a:lstStyle/>
                    <a:p>
                      <a:pPr algn="l" fontAlgn="ct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改正後（産休開始を起算）の方法で受給資格取れる</a:t>
                      </a:r>
                    </a:p>
                  </a:txBody>
                  <a:tcPr marL="7642" marR="7642" marT="7642"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a:noFill/>
                    </a:lnT>
                    <a:lnB>
                      <a:noFill/>
                    </a:lnB>
                  </a:tcPr>
                </a:tc>
                <a:extLst>
                  <a:ext uri="{0D108BD9-81ED-4DB2-BD59-A6C34878D82A}">
                    <a16:rowId xmlns:a16="http://schemas.microsoft.com/office/drawing/2014/main" val="4013140900"/>
                  </a:ext>
                </a:extLst>
              </a:tr>
              <a:tr h="296943">
                <a:tc>
                  <a:txBody>
                    <a:bodyPr/>
                    <a:lstStyle/>
                    <a:p>
                      <a:pPr algn="l"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4</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1</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日入社</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4</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5</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6</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7</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8</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9</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10</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11</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12</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1</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2</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3</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4</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5</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育休開始</a:t>
                      </a:r>
                    </a:p>
                  </a:txBody>
                  <a:tcPr marL="7642" marR="7642" marT="764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95124755"/>
                  </a:ext>
                </a:extLst>
              </a:tr>
              <a:tr h="296943">
                <a:tc>
                  <a:txBody>
                    <a:bodyPr/>
                    <a:lstStyle/>
                    <a:p>
                      <a:pPr algn="l"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4/1</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4/5</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5/5</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6/5</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7/5</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8/5</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1" i="0" u="none" strike="noStrike" dirty="0">
                          <a:solidFill>
                            <a:srgbClr val="000000"/>
                          </a:solidFill>
                          <a:effectLst/>
                          <a:latin typeface="HG丸ｺﾞｼｯｸM-PRO" panose="020F0600000000000000" pitchFamily="50" charset="-128"/>
                          <a:ea typeface="HG丸ｺﾞｼｯｸM-PRO" panose="020F0600000000000000" pitchFamily="50" charset="-128"/>
                        </a:rPr>
                        <a:t>9/5</a:t>
                      </a:r>
                      <a:r>
                        <a:rPr lang="ja-JP" altLang="en-US" sz="900" b="1" i="0" u="none" strike="noStrike" dirty="0">
                          <a:solidFill>
                            <a:srgbClr val="000000"/>
                          </a:solidFill>
                          <a:effectLst/>
                          <a:latin typeface="HG丸ｺﾞｼｯｸM-PRO" panose="020F0600000000000000" pitchFamily="50" charset="-128"/>
                          <a:ea typeface="HG丸ｺﾞｼｯｸM-PRO" panose="020F0600000000000000" pitchFamily="50" charset="-128"/>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10/5</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11/5</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12/5</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1/5</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2/5</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3/5</a:t>
                      </a: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1" i="0" u="none" strike="noStrike">
                          <a:solidFill>
                            <a:srgbClr val="FF0000"/>
                          </a:solidFill>
                          <a:effectLst/>
                          <a:latin typeface="HG丸ｺﾞｼｯｸM-PRO" panose="020F0600000000000000" pitchFamily="50" charset="-128"/>
                          <a:ea typeface="HG丸ｺﾞｼｯｸM-PRO" panose="020F0600000000000000" pitchFamily="50" charset="-128"/>
                        </a:rPr>
                        <a:t>4/5</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6/26</a:t>
                      </a:r>
                    </a:p>
                  </a:txBody>
                  <a:tcPr marL="7642" marR="7642" marT="764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77136722"/>
                  </a:ext>
                </a:extLst>
              </a:tr>
              <a:tr h="296943">
                <a:tc>
                  <a:txBody>
                    <a:bodyPr/>
                    <a:lstStyle/>
                    <a:p>
                      <a:pPr algn="l" fontAlgn="ct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（未完）４日</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（完）</a:t>
                      </a:r>
                      <a:r>
                        <a:rPr lang="en-US" altLang="ja-JP" sz="800" b="1" i="0" u="none" strike="noStrike">
                          <a:solidFill>
                            <a:srgbClr val="000000"/>
                          </a:solidFill>
                          <a:effectLst/>
                          <a:latin typeface="HG丸ｺﾞｼｯｸM-PRO" panose="020F0600000000000000" pitchFamily="50" charset="-128"/>
                          <a:ea typeface="HG丸ｺﾞｼｯｸM-PRO" panose="020F0600000000000000" pitchFamily="50" charset="-128"/>
                        </a:rPr>
                        <a:t>30</a:t>
                      </a: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日</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（完）</a:t>
                      </a:r>
                      <a:r>
                        <a:rPr lang="en-US" altLang="ja-JP" sz="800" b="1" i="0" u="none" strike="noStrike">
                          <a:solidFill>
                            <a:srgbClr val="000000"/>
                          </a:solidFill>
                          <a:effectLst/>
                          <a:latin typeface="HG丸ｺﾞｼｯｸM-PRO" panose="020F0600000000000000" pitchFamily="50" charset="-128"/>
                          <a:ea typeface="HG丸ｺﾞｼｯｸM-PRO" panose="020F0600000000000000" pitchFamily="50" charset="-128"/>
                        </a:rPr>
                        <a:t>31</a:t>
                      </a: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日</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（完）</a:t>
                      </a:r>
                      <a:r>
                        <a:rPr lang="en-US" altLang="ja-JP" sz="800" b="1" i="0" u="none" strike="noStrike">
                          <a:solidFill>
                            <a:srgbClr val="000000"/>
                          </a:solidFill>
                          <a:effectLst/>
                          <a:latin typeface="HG丸ｺﾞｼｯｸM-PRO" panose="020F0600000000000000" pitchFamily="50" charset="-128"/>
                          <a:ea typeface="HG丸ｺﾞｼｯｸM-PRO" panose="020F0600000000000000" pitchFamily="50" charset="-128"/>
                        </a:rPr>
                        <a:t>3</a:t>
                      </a: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０日</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（完）</a:t>
                      </a:r>
                      <a:r>
                        <a:rPr lang="en-US" altLang="ja-JP" sz="800" b="1" i="0" u="none" strike="noStrike">
                          <a:solidFill>
                            <a:srgbClr val="000000"/>
                          </a:solidFill>
                          <a:effectLst/>
                          <a:latin typeface="HG丸ｺﾞｼｯｸM-PRO" panose="020F0600000000000000" pitchFamily="50" charset="-128"/>
                          <a:ea typeface="HG丸ｺﾞｼｯｸM-PRO" panose="020F0600000000000000" pitchFamily="50" charset="-128"/>
                        </a:rPr>
                        <a:t>31</a:t>
                      </a: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日</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（完）</a:t>
                      </a:r>
                      <a:r>
                        <a:rPr lang="en-US" altLang="ja-JP" sz="800" b="1" i="0" u="none" strike="noStrike">
                          <a:solidFill>
                            <a:srgbClr val="000000"/>
                          </a:solidFill>
                          <a:effectLst/>
                          <a:latin typeface="HG丸ｺﾞｼｯｸM-PRO" panose="020F0600000000000000" pitchFamily="50" charset="-128"/>
                          <a:ea typeface="HG丸ｺﾞｼｯｸM-PRO" panose="020F0600000000000000" pitchFamily="50" charset="-128"/>
                        </a:rPr>
                        <a:t>31</a:t>
                      </a: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日</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（完）</a:t>
                      </a:r>
                      <a:r>
                        <a:rPr lang="en-US" altLang="ja-JP" sz="800" b="1" i="0" u="none" strike="noStrike">
                          <a:solidFill>
                            <a:srgbClr val="000000"/>
                          </a:solidFill>
                          <a:effectLst/>
                          <a:latin typeface="HG丸ｺﾞｼｯｸM-PRO" panose="020F0600000000000000" pitchFamily="50" charset="-128"/>
                          <a:ea typeface="HG丸ｺﾞｼｯｸM-PRO" panose="020F0600000000000000" pitchFamily="50" charset="-128"/>
                        </a:rPr>
                        <a:t>30</a:t>
                      </a: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日</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（完）</a:t>
                      </a:r>
                      <a:r>
                        <a:rPr lang="en-US" altLang="ja-JP" sz="800" b="1" i="0" u="none" strike="noStrike">
                          <a:solidFill>
                            <a:srgbClr val="000000"/>
                          </a:solidFill>
                          <a:effectLst/>
                          <a:latin typeface="HG丸ｺﾞｼｯｸM-PRO" panose="020F0600000000000000" pitchFamily="50" charset="-128"/>
                          <a:ea typeface="HG丸ｺﾞｼｯｸM-PRO" panose="020F0600000000000000" pitchFamily="50" charset="-128"/>
                        </a:rPr>
                        <a:t>31</a:t>
                      </a: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日</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（完）</a:t>
                      </a:r>
                      <a:r>
                        <a:rPr lang="en-US" altLang="ja-JP" sz="800" b="1" i="0" u="none" strike="noStrike">
                          <a:solidFill>
                            <a:srgbClr val="000000"/>
                          </a:solidFill>
                          <a:effectLst/>
                          <a:latin typeface="HG丸ｺﾞｼｯｸM-PRO" panose="020F0600000000000000" pitchFamily="50" charset="-128"/>
                          <a:ea typeface="HG丸ｺﾞｼｯｸM-PRO" panose="020F0600000000000000" pitchFamily="50" charset="-128"/>
                        </a:rPr>
                        <a:t>30</a:t>
                      </a: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日</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（完）</a:t>
                      </a:r>
                      <a:r>
                        <a:rPr lang="en-US" altLang="ja-JP" sz="800" b="1" i="0" u="none" strike="noStrike">
                          <a:solidFill>
                            <a:srgbClr val="000000"/>
                          </a:solidFill>
                          <a:effectLst/>
                          <a:latin typeface="HG丸ｺﾞｼｯｸM-PRO" panose="020F0600000000000000" pitchFamily="50" charset="-128"/>
                          <a:ea typeface="HG丸ｺﾞｼｯｸM-PRO" panose="020F0600000000000000" pitchFamily="50" charset="-128"/>
                        </a:rPr>
                        <a:t>31</a:t>
                      </a: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日</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（完）</a:t>
                      </a:r>
                      <a:r>
                        <a:rPr lang="en-US" altLang="ja-JP" sz="800" b="1" i="0" u="none" strike="noStrike">
                          <a:solidFill>
                            <a:srgbClr val="000000"/>
                          </a:solidFill>
                          <a:effectLst/>
                          <a:latin typeface="HG丸ｺﾞｼｯｸM-PRO" panose="020F0600000000000000" pitchFamily="50" charset="-128"/>
                          <a:ea typeface="HG丸ｺﾞｼｯｸM-PRO" panose="020F0600000000000000" pitchFamily="50" charset="-128"/>
                        </a:rPr>
                        <a:t>31</a:t>
                      </a: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日</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（完）</a:t>
                      </a:r>
                      <a:r>
                        <a:rPr lang="en-US" altLang="ja-JP" sz="800" b="1" i="0" u="none" strike="noStrike">
                          <a:solidFill>
                            <a:srgbClr val="000000"/>
                          </a:solidFill>
                          <a:effectLst/>
                          <a:latin typeface="HG丸ｺﾞｼｯｸM-PRO" panose="020F0600000000000000" pitchFamily="50" charset="-128"/>
                          <a:ea typeface="HG丸ｺﾞｼｯｸM-PRO" panose="020F0600000000000000" pitchFamily="50" charset="-128"/>
                        </a:rPr>
                        <a:t>28</a:t>
                      </a: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日</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（完）</a:t>
                      </a:r>
                      <a:r>
                        <a:rPr lang="en-US" altLang="ja-JP" sz="800" b="1" i="0" u="none" strike="noStrike">
                          <a:solidFill>
                            <a:srgbClr val="000000"/>
                          </a:solidFill>
                          <a:effectLst/>
                          <a:latin typeface="HG丸ｺﾞｼｯｸM-PRO" panose="020F0600000000000000" pitchFamily="50" charset="-128"/>
                          <a:ea typeface="HG丸ｺﾞｼｯｸM-PRO" panose="020F0600000000000000" pitchFamily="50" charset="-128"/>
                        </a:rPr>
                        <a:t>31</a:t>
                      </a:r>
                      <a:r>
                        <a:rPr lang="ja-JP" altLang="en-US" sz="800" b="1" i="0" u="none" strike="noStrike">
                          <a:solidFill>
                            <a:srgbClr val="000000"/>
                          </a:solidFill>
                          <a:effectLst/>
                          <a:latin typeface="HG丸ｺﾞｼｯｸM-PRO" panose="020F0600000000000000" pitchFamily="50" charset="-128"/>
                          <a:ea typeface="HG丸ｺﾞｼｯｸM-PRO" panose="020F0600000000000000" pitchFamily="50" charset="-128"/>
                        </a:rPr>
                        <a:t>日</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産休開始</a:t>
                      </a:r>
                    </a:p>
                  </a:txBody>
                  <a:tcPr marL="7642" marR="7642" marT="764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a:noFill/>
                    </a:lnT>
                    <a:lnB>
                      <a:noFill/>
                    </a:lnB>
                  </a:tcPr>
                </a:tc>
                <a:tc>
                  <a:txBody>
                    <a:bodyPr/>
                    <a:lstStyle/>
                    <a:p>
                      <a:pPr algn="l"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a:noFill/>
                    </a:lnT>
                    <a:lnB>
                      <a:noFill/>
                    </a:lnB>
                  </a:tcPr>
                </a:tc>
                <a:extLst>
                  <a:ext uri="{0D108BD9-81ED-4DB2-BD59-A6C34878D82A}">
                    <a16:rowId xmlns:a16="http://schemas.microsoft.com/office/drawing/2014/main" val="280970545"/>
                  </a:ext>
                </a:extLst>
              </a:tr>
              <a:tr h="296943">
                <a:tc>
                  <a:txBody>
                    <a:bodyPr/>
                    <a:lstStyle/>
                    <a:p>
                      <a:pPr algn="ctr" fontAlgn="ct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a:solidFill>
                            <a:srgbClr val="FF0000"/>
                          </a:solidFill>
                          <a:effectLst/>
                          <a:latin typeface="HG丸ｺﾞｼｯｸM-PRO" panose="020F0600000000000000" pitchFamily="50" charset="-128"/>
                          <a:ea typeface="HG丸ｺﾞｼｯｸM-PRO" panose="020F0600000000000000" pitchFamily="50" charset="-128"/>
                        </a:rPr>
                        <a:t>⑫</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⑪</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⑩</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⑨</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⑧</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⑦</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⑥</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⑤</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④</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③</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②</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①</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a:noFill/>
                    </a:lnT>
                    <a:lnB>
                      <a:noFill/>
                    </a:lnB>
                  </a:tcPr>
                </a:tc>
                <a:tc>
                  <a:txBody>
                    <a:bodyPr/>
                    <a:lstStyle/>
                    <a:p>
                      <a:pPr algn="l" fontAlgn="ctr"/>
                      <a:endParaRPr lang="ja-JP" altLang="en-US" sz="9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7642" marR="7642" marT="7642" marB="0" anchor="ctr">
                    <a:lnL>
                      <a:noFill/>
                    </a:lnL>
                    <a:lnR>
                      <a:noFill/>
                    </a:lnR>
                    <a:lnT>
                      <a:noFill/>
                    </a:lnT>
                    <a:lnB>
                      <a:noFill/>
                    </a:lnB>
                  </a:tcPr>
                </a:tc>
                <a:extLst>
                  <a:ext uri="{0D108BD9-81ED-4DB2-BD59-A6C34878D82A}">
                    <a16:rowId xmlns:a16="http://schemas.microsoft.com/office/drawing/2014/main" val="1009801464"/>
                  </a:ext>
                </a:extLst>
              </a:tr>
            </a:tbl>
          </a:graphicData>
        </a:graphic>
      </p:graphicFrame>
      <p:sp>
        <p:nvSpPr>
          <p:cNvPr id="16" name="テキスト ボックス 15">
            <a:extLst>
              <a:ext uri="{FF2B5EF4-FFF2-40B4-BE49-F238E27FC236}">
                <a16:creationId xmlns:a16="http://schemas.microsoft.com/office/drawing/2014/main" id="{B011B3E9-8335-40CA-1DAE-C55639700DAC}"/>
              </a:ext>
            </a:extLst>
          </p:cNvPr>
          <p:cNvSpPr txBox="1"/>
          <p:nvPr/>
        </p:nvSpPr>
        <p:spPr>
          <a:xfrm>
            <a:off x="359664" y="790244"/>
            <a:ext cx="5303520" cy="369332"/>
          </a:xfrm>
          <a:prstGeom prst="rect">
            <a:avLst/>
          </a:prstGeom>
          <a:noFill/>
        </p:spPr>
        <p:txBody>
          <a:bodyPr wrap="square" rtlCol="0">
            <a:spAutoFit/>
          </a:bodyPr>
          <a:lstStyle/>
          <a:p>
            <a:r>
              <a:rPr kumimoji="1" lang="ja-JP" altLang="en-US" dirty="0"/>
              <a:t>具体的に見てみましょう</a:t>
            </a:r>
          </a:p>
        </p:txBody>
      </p:sp>
    </p:spTree>
    <p:extLst>
      <p:ext uri="{BB962C8B-B14F-4D97-AF65-F5344CB8AC3E}">
        <p14:creationId xmlns:p14="http://schemas.microsoft.com/office/powerpoint/2010/main" val="727283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73D5C4-388E-4541-9037-B9E0AF436FD8}"/>
              </a:ext>
            </a:extLst>
          </p:cNvPr>
          <p:cNvSpPr>
            <a:spLocks noGrp="1"/>
          </p:cNvSpPr>
          <p:nvPr>
            <p:ph type="title"/>
          </p:nvPr>
        </p:nvSpPr>
        <p:spPr>
          <a:xfrm>
            <a:off x="484546" y="196646"/>
            <a:ext cx="4864694" cy="520648"/>
          </a:xfrm>
        </p:spPr>
        <p:txBody>
          <a:bodyPr anchor="ctr">
            <a:normAutofit fontScale="90000"/>
          </a:bodyPr>
          <a:lstStyle/>
          <a:p>
            <a:r>
              <a:rPr kumimoji="1" lang="ja-JP" altLang="en-US" sz="3200" dirty="0">
                <a:latin typeface="Meiryo UI" panose="020B0604030504040204" pitchFamily="50" charset="-128"/>
                <a:ea typeface="Meiryo UI" panose="020B0604030504040204" pitchFamily="50" charset="-128"/>
              </a:rPr>
              <a:t>育児休業給付の延長　　　　</a:t>
            </a:r>
          </a:p>
        </p:txBody>
      </p:sp>
      <p:sp>
        <p:nvSpPr>
          <p:cNvPr id="4" name="テキスト ボックス 3">
            <a:extLst>
              <a:ext uri="{FF2B5EF4-FFF2-40B4-BE49-F238E27FC236}">
                <a16:creationId xmlns:a16="http://schemas.microsoft.com/office/drawing/2014/main" id="{B766BD95-0880-4955-AB82-9DA0105E32E3}"/>
              </a:ext>
            </a:extLst>
          </p:cNvPr>
          <p:cNvSpPr txBox="1"/>
          <p:nvPr/>
        </p:nvSpPr>
        <p:spPr>
          <a:xfrm>
            <a:off x="8963758" y="272304"/>
            <a:ext cx="1018442"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Ｐ</a:t>
            </a:r>
            <a:r>
              <a:rPr kumimoji="1" lang="en-US" altLang="ja-JP" dirty="0">
                <a:latin typeface="Meiryo UI" panose="020B0604030504040204" pitchFamily="50" charset="-128"/>
                <a:ea typeface="Meiryo UI" panose="020B0604030504040204" pitchFamily="50" charset="-128"/>
              </a:rPr>
              <a:t>132</a:t>
            </a:r>
            <a:endParaRPr kumimoji="1" lang="ja-JP" altLang="en-US"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D41D35E1-E87C-4E98-BF3E-6C41D5D97739}"/>
              </a:ext>
            </a:extLst>
          </p:cNvPr>
          <p:cNvSpPr>
            <a:spLocks noGrp="1"/>
          </p:cNvSpPr>
          <p:nvPr>
            <p:ph type="sldNum" sz="quarter" idx="12"/>
          </p:nvPr>
        </p:nvSpPr>
        <p:spPr/>
        <p:txBody>
          <a:bodyPr/>
          <a:lstStyle/>
          <a:p>
            <a:fld id="{C9034EB8-48EA-42D3-8780-D7117E8A13EF}" type="slidenum">
              <a:rPr kumimoji="1" lang="ja-JP" altLang="en-US" smtClean="0"/>
              <a:t>19</a:t>
            </a:fld>
            <a:endParaRPr kumimoji="1" lang="ja-JP" altLang="en-US"/>
          </a:p>
        </p:txBody>
      </p:sp>
      <p:cxnSp>
        <p:nvCxnSpPr>
          <p:cNvPr id="8" name="直線コネクタ 7" descr="かやね社会保険労務士事務所">
            <a:extLst>
              <a:ext uri="{FF2B5EF4-FFF2-40B4-BE49-F238E27FC236}">
                <a16:creationId xmlns:a16="http://schemas.microsoft.com/office/drawing/2014/main" id="{5DA5063E-ECF7-448E-8C2E-7150CCABDBC1}"/>
              </a:ext>
              <a:ext uri="{C183D7F6-B498-43B3-948B-1728B52AA6E4}">
                <adec:decorative xmlns:adec="http://schemas.microsoft.com/office/drawing/2017/decorative" val="0"/>
              </a:ext>
            </a:extLst>
          </p:cNvPr>
          <p:cNvCxnSpPr>
            <a:cxnSpLocks/>
          </p:cNvCxnSpPr>
          <p:nvPr/>
        </p:nvCxnSpPr>
        <p:spPr>
          <a:xfrm>
            <a:off x="72000" y="720000"/>
            <a:ext cx="12096000" cy="38910"/>
          </a:xfrm>
          <a:prstGeom prst="line">
            <a:avLst/>
          </a:prstGeom>
          <a:ln w="127000" cmpd="thickThin">
            <a:gradFill flip="none" rotWithShape="1">
              <a:gsLst>
                <a:gs pos="0">
                  <a:schemeClr val="accent6">
                    <a:lumMod val="5000"/>
                    <a:lumOff val="95000"/>
                  </a:schemeClr>
                </a:gs>
                <a:gs pos="74000">
                  <a:schemeClr val="accent2">
                    <a:lumMod val="40000"/>
                    <a:lumOff val="60000"/>
                  </a:schemeClr>
                </a:gs>
                <a:gs pos="83000">
                  <a:schemeClr val="accent2">
                    <a:lumMod val="60000"/>
                    <a:lumOff val="40000"/>
                  </a:schemeClr>
                </a:gs>
                <a:gs pos="91602">
                  <a:schemeClr val="accent2">
                    <a:lumMod val="75000"/>
                  </a:schemeClr>
                </a:gs>
                <a:gs pos="100000">
                  <a:schemeClr val="accent2">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E745570C-5EFB-497C-847B-A206A013AEBF}"/>
              </a:ext>
            </a:extLst>
          </p:cNvPr>
          <p:cNvSpPr txBox="1"/>
          <p:nvPr/>
        </p:nvSpPr>
        <p:spPr>
          <a:xfrm>
            <a:off x="10440000" y="504000"/>
            <a:ext cx="1688076"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かやね社会保険労務士事務所</a:t>
            </a:r>
          </a:p>
        </p:txBody>
      </p:sp>
      <p:sp>
        <p:nvSpPr>
          <p:cNvPr id="12" name="コンテンツ プレースホルダー 2">
            <a:extLst>
              <a:ext uri="{FF2B5EF4-FFF2-40B4-BE49-F238E27FC236}">
                <a16:creationId xmlns:a16="http://schemas.microsoft.com/office/drawing/2014/main" id="{34896D00-E145-4670-950A-EBAEA0F7E9DD}"/>
              </a:ext>
            </a:extLst>
          </p:cNvPr>
          <p:cNvSpPr>
            <a:spLocks noGrp="1"/>
          </p:cNvSpPr>
          <p:nvPr>
            <p:ph idx="1"/>
          </p:nvPr>
        </p:nvSpPr>
        <p:spPr>
          <a:xfrm>
            <a:off x="720000" y="1080000"/>
            <a:ext cx="11375002" cy="3587838"/>
          </a:xfrm>
        </p:spPr>
        <p:txBody>
          <a:bodyPr>
            <a:normAutofit fontScale="92500" lnSpcReduction="20000"/>
          </a:bodyPr>
          <a:lstStyle/>
          <a:p>
            <a:pPr marL="0" indent="0">
              <a:buNone/>
            </a:pPr>
            <a:r>
              <a:rPr lang="ja-JP" altLang="en-US" dirty="0">
                <a:latin typeface="メイリオ" panose="020B0604030504040204" pitchFamily="50" charset="-128"/>
                <a:ea typeface="メイリオ" panose="020B0604030504040204" pitchFamily="50" charset="-128"/>
              </a:rPr>
              <a:t>最長、子が</a:t>
            </a:r>
            <a:r>
              <a:rPr lang="en-US" altLang="ja-JP" dirty="0">
                <a:latin typeface="メイリオ" panose="020B0604030504040204" pitchFamily="50" charset="-128"/>
                <a:ea typeface="メイリオ" panose="020B0604030504040204" pitchFamily="50" charset="-128"/>
              </a:rPr>
              <a:t>2</a:t>
            </a:r>
            <a:r>
              <a:rPr lang="ja-JP" altLang="en-US" dirty="0">
                <a:latin typeface="メイリオ" panose="020B0604030504040204" pitchFamily="50" charset="-128"/>
                <a:ea typeface="メイリオ" panose="020B0604030504040204" pitchFamily="50" charset="-128"/>
              </a:rPr>
              <a:t>歳まで育児休業が延長できる　</a:t>
            </a:r>
            <a:r>
              <a:rPr lang="ja-JP" altLang="en-US" sz="2200" dirty="0">
                <a:solidFill>
                  <a:prstClr val="black"/>
                </a:solidFill>
                <a:latin typeface="メイリオ" panose="020B0604030504040204" pitchFamily="50" charset="-128"/>
                <a:ea typeface="メイリオ" panose="020B0604030504040204" pitchFamily="50" charset="-128"/>
              </a:rPr>
              <a:t>平成</a:t>
            </a:r>
            <a:r>
              <a:rPr lang="en-US" altLang="ja-JP" sz="2200" dirty="0">
                <a:solidFill>
                  <a:prstClr val="black"/>
                </a:solidFill>
                <a:latin typeface="メイリオ" panose="020B0604030504040204" pitchFamily="50" charset="-128"/>
                <a:ea typeface="メイリオ" panose="020B0604030504040204" pitchFamily="50" charset="-128"/>
              </a:rPr>
              <a:t>29</a:t>
            </a:r>
            <a:r>
              <a:rPr lang="ja-JP" altLang="en-US" sz="2200" dirty="0">
                <a:solidFill>
                  <a:prstClr val="black"/>
                </a:solidFill>
                <a:latin typeface="メイリオ" panose="020B0604030504040204" pitchFamily="50" charset="-128"/>
                <a:ea typeface="メイリオ" panose="020B0604030504040204" pitchFamily="50" charset="-128"/>
              </a:rPr>
              <a:t>年</a:t>
            </a:r>
            <a:r>
              <a:rPr lang="en-US" altLang="ja-JP" sz="2200" dirty="0">
                <a:solidFill>
                  <a:prstClr val="black"/>
                </a:solidFill>
                <a:latin typeface="メイリオ" panose="020B0604030504040204" pitchFamily="50" charset="-128"/>
                <a:ea typeface="メイリオ" panose="020B0604030504040204" pitchFamily="50" charset="-128"/>
              </a:rPr>
              <a:t>10</a:t>
            </a:r>
            <a:r>
              <a:rPr lang="ja-JP" altLang="en-US" sz="2200" dirty="0">
                <a:solidFill>
                  <a:prstClr val="black"/>
                </a:solidFill>
                <a:latin typeface="メイリオ" panose="020B0604030504040204" pitchFamily="50" charset="-128"/>
                <a:ea typeface="メイリオ" panose="020B0604030504040204" pitchFamily="50" charset="-128"/>
              </a:rPr>
              <a:t>月</a:t>
            </a:r>
            <a:r>
              <a:rPr lang="en-US" altLang="ja-JP" sz="2200" dirty="0">
                <a:solidFill>
                  <a:prstClr val="black"/>
                </a:solidFill>
                <a:latin typeface="メイリオ" panose="020B0604030504040204" pitchFamily="50" charset="-128"/>
                <a:ea typeface="メイリオ" panose="020B0604030504040204" pitchFamily="50" charset="-128"/>
              </a:rPr>
              <a:t>1</a:t>
            </a:r>
            <a:r>
              <a:rPr lang="ja-JP" altLang="en-US" sz="2200" dirty="0">
                <a:solidFill>
                  <a:prstClr val="black"/>
                </a:solidFill>
                <a:latin typeface="メイリオ" panose="020B0604030504040204" pitchFamily="50" charset="-128"/>
                <a:ea typeface="メイリオ" panose="020B0604030504040204" pitchFamily="50" charset="-128"/>
              </a:rPr>
              <a:t>日改正</a:t>
            </a:r>
            <a:endParaRPr kumimoji="1" lang="en-US" altLang="ja-JP" dirty="0">
              <a:latin typeface="メイリオ" panose="020B0604030504040204" pitchFamily="50" charset="-128"/>
              <a:ea typeface="メイリオ" panose="020B0604030504040204" pitchFamily="50" charset="-128"/>
            </a:endParaRPr>
          </a:p>
          <a:p>
            <a:pPr marL="0" indent="0">
              <a:lnSpc>
                <a:spcPct val="70000"/>
              </a:lnSpc>
              <a:buNone/>
            </a:pPr>
            <a:endParaRPr kumimoji="1" lang="en-US" altLang="ja-JP" dirty="0">
              <a:latin typeface="メイリオ" panose="020B0604030504040204" pitchFamily="50" charset="-128"/>
              <a:ea typeface="メイリオ" panose="020B0604030504040204" pitchFamily="50" charset="-128"/>
            </a:endParaRPr>
          </a:p>
          <a:p>
            <a:pPr marL="0" indent="0">
              <a:lnSpc>
                <a:spcPct val="70000"/>
              </a:lnSpc>
              <a:buNone/>
            </a:pPr>
            <a:r>
              <a:rPr kumimoji="1" lang="ja-JP" altLang="en-US" dirty="0">
                <a:latin typeface="メイリオ" panose="020B0604030504040204" pitchFamily="50" charset="-128"/>
                <a:ea typeface="メイリオ" panose="020B0604030504040204" pitchFamily="50" charset="-128"/>
              </a:rPr>
              <a:t>＜保育園等に入所できないケース＞</a:t>
            </a:r>
            <a:endParaRPr kumimoji="1" lang="en-US" altLang="ja-JP" dirty="0">
              <a:latin typeface="メイリオ" panose="020B0604030504040204" pitchFamily="50" charset="-128"/>
              <a:ea typeface="メイリオ" panose="020B0604030504040204" pitchFamily="50" charset="-128"/>
            </a:endParaRPr>
          </a:p>
          <a:p>
            <a:pPr marL="0" indent="0">
              <a:lnSpc>
                <a:spcPct val="70000"/>
              </a:lnSpc>
              <a:buNone/>
            </a:pPr>
            <a:r>
              <a:rPr kumimoji="1" lang="ja-JP" altLang="en-US" dirty="0">
                <a:latin typeface="メイリオ" panose="020B0604030504040204" pitchFamily="50" charset="-128"/>
                <a:ea typeface="メイリオ" panose="020B0604030504040204" pitchFamily="50" charset="-128"/>
              </a:rPr>
              <a:t>延長申請　　</a:t>
            </a:r>
            <a:r>
              <a:rPr kumimoji="1" lang="en-US" altLang="ja-JP" u="sng" dirty="0">
                <a:latin typeface="メイリオ" panose="020B0604030504040204" pitchFamily="50" charset="-128"/>
                <a:ea typeface="メイリオ" panose="020B0604030504040204" pitchFamily="50" charset="-128"/>
              </a:rPr>
              <a:t>1</a:t>
            </a:r>
            <a:r>
              <a:rPr kumimoji="1" lang="ja-JP" altLang="en-US" u="sng" dirty="0">
                <a:latin typeface="メイリオ" panose="020B0604030504040204" pitchFamily="50" charset="-128"/>
                <a:ea typeface="メイリオ" panose="020B0604030504040204" pitchFamily="50" charset="-128"/>
              </a:rPr>
              <a:t>歳の誕生日</a:t>
            </a:r>
            <a:r>
              <a:rPr kumimoji="1" lang="ja-JP" altLang="en-US" dirty="0">
                <a:latin typeface="メイリオ" panose="020B0604030504040204" pitchFamily="50" charset="-128"/>
                <a:ea typeface="メイリオ" panose="020B0604030504040204" pitchFamily="50" charset="-128"/>
              </a:rPr>
              <a:t>において保育が実施されない　</a:t>
            </a:r>
            <a:endParaRPr kumimoji="1" lang="en-US" altLang="ja-JP" dirty="0">
              <a:latin typeface="メイリオ" panose="020B0604030504040204" pitchFamily="50" charset="-128"/>
              <a:ea typeface="メイリオ" panose="020B0604030504040204" pitchFamily="50" charset="-128"/>
            </a:endParaRPr>
          </a:p>
          <a:p>
            <a:pPr marL="0" indent="0">
              <a:lnSpc>
                <a:spcPct val="160000"/>
              </a:lnSpc>
              <a:buNone/>
            </a:pPr>
            <a:r>
              <a:rPr lang="ja-JP" altLang="en-US" sz="2400" dirty="0">
                <a:latin typeface="メイリオ" panose="020B0604030504040204" pitchFamily="50" charset="-128"/>
                <a:ea typeface="メイリオ" panose="020B0604030504040204" pitchFamily="50" charset="-128"/>
              </a:rPr>
              <a:t>再延長申請　　</a:t>
            </a:r>
            <a:r>
              <a:rPr lang="en-US" altLang="ja-JP" u="sng" dirty="0">
                <a:latin typeface="メイリオ" panose="020B0604030504040204" pitchFamily="50" charset="-128"/>
                <a:ea typeface="メイリオ" panose="020B0604030504040204" pitchFamily="50" charset="-128"/>
              </a:rPr>
              <a:t>1</a:t>
            </a:r>
            <a:r>
              <a:rPr lang="ja-JP" altLang="en-US" u="sng" dirty="0">
                <a:latin typeface="メイリオ" panose="020B0604030504040204" pitchFamily="50" charset="-128"/>
                <a:ea typeface="メイリオ" panose="020B0604030504040204" pitchFamily="50" charset="-128"/>
              </a:rPr>
              <a:t>歳</a:t>
            </a:r>
            <a:r>
              <a:rPr lang="en-US" altLang="ja-JP" u="sng" dirty="0">
                <a:latin typeface="メイリオ" panose="020B0604030504040204" pitchFamily="50" charset="-128"/>
                <a:ea typeface="メイリオ" panose="020B0604030504040204" pitchFamily="50" charset="-128"/>
              </a:rPr>
              <a:t>6</a:t>
            </a:r>
            <a:r>
              <a:rPr lang="ja-JP" altLang="en-US" u="sng" dirty="0">
                <a:latin typeface="メイリオ" panose="020B0604030504040204" pitchFamily="50" charset="-128"/>
                <a:ea typeface="メイリオ" panose="020B0604030504040204" pitchFamily="50" charset="-128"/>
              </a:rPr>
              <a:t>か月に達する日の翌日</a:t>
            </a:r>
            <a:r>
              <a:rPr lang="ja-JP" altLang="en-US" dirty="0">
                <a:latin typeface="メイリオ" panose="020B0604030504040204" pitchFamily="50" charset="-128"/>
                <a:ea typeface="メイリオ" panose="020B0604030504040204" pitchFamily="50" charset="-128"/>
              </a:rPr>
              <a:t>において保育が実施されない　</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　　　　　</a:t>
            </a:r>
            <a:br>
              <a:rPr lang="en-US" altLang="ja-JP" sz="2400" dirty="0">
                <a:latin typeface="メイリオ" panose="020B0604030504040204" pitchFamily="50" charset="-128"/>
                <a:ea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その都度証明書が必要（例：自治体が発行する入園不承諾証明書など）</a:t>
            </a:r>
            <a:endParaRPr lang="en-US" altLang="ja-JP" sz="2400" dirty="0">
              <a:latin typeface="メイリオ" panose="020B0604030504040204" pitchFamily="50" charset="-128"/>
              <a:ea typeface="メイリオ" panose="020B0604030504040204" pitchFamily="50" charset="-128"/>
            </a:endParaRPr>
          </a:p>
          <a:p>
            <a:pPr marL="0" indent="0">
              <a:buNone/>
            </a:pPr>
            <a:endParaRPr kumimoji="1" lang="en-US" altLang="ja-JP" sz="2400" dirty="0">
              <a:latin typeface="メイリオ" panose="020B0604030504040204" pitchFamily="50" charset="-128"/>
              <a:ea typeface="メイリオ" panose="020B0604030504040204" pitchFamily="50" charset="-128"/>
            </a:endParaRPr>
          </a:p>
          <a:p>
            <a:pPr marL="0" indent="0">
              <a:buNone/>
            </a:pPr>
            <a:r>
              <a:rPr kumimoji="1" lang="ja-JP" altLang="en-US" sz="2400" dirty="0">
                <a:latin typeface="メイリオ" panose="020B0604030504040204" pitchFamily="50" charset="-128"/>
                <a:ea typeface="メイリオ" panose="020B0604030504040204" pitchFamily="50" charset="-128"/>
              </a:rPr>
              <a:t>★社会保険料の免除は子が</a:t>
            </a:r>
            <a:r>
              <a:rPr lang="ja-JP" altLang="en-US" sz="2400" dirty="0">
                <a:latin typeface="メイリオ" panose="020B0604030504040204" pitchFamily="50" charset="-128"/>
                <a:ea typeface="メイリオ" panose="020B0604030504040204" pitchFamily="50" charset="-128"/>
              </a:rPr>
              <a:t>３</a:t>
            </a:r>
            <a:r>
              <a:rPr kumimoji="1" lang="ja-JP" altLang="en-US" sz="2400" dirty="0">
                <a:latin typeface="メイリオ" panose="020B0604030504040204" pitchFamily="50" charset="-128"/>
                <a:ea typeface="メイリオ" panose="020B0604030504040204" pitchFamily="50" charset="-128"/>
              </a:rPr>
              <a:t>歳まで（育児休業中であること）</a:t>
            </a:r>
            <a:endParaRPr kumimoji="1" lang="en-US" altLang="ja-JP" sz="2400" dirty="0">
              <a:latin typeface="メイリオ" panose="020B0604030504040204" pitchFamily="50" charset="-128"/>
              <a:ea typeface="メイリオ" panose="020B0604030504040204" pitchFamily="50" charset="-128"/>
            </a:endParaRPr>
          </a:p>
          <a:p>
            <a:pPr marL="0" indent="0">
              <a:buNone/>
            </a:pPr>
            <a:endParaRPr kumimoji="1" lang="en-US" altLang="ja-JP" sz="24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4492CB2E-9F28-46F7-A6F6-C0DEFFB01D03}"/>
              </a:ext>
            </a:extLst>
          </p:cNvPr>
          <p:cNvSpPr txBox="1"/>
          <p:nvPr/>
        </p:nvSpPr>
        <p:spPr>
          <a:xfrm>
            <a:off x="432000" y="4860000"/>
            <a:ext cx="11473732" cy="1200329"/>
          </a:xfrm>
          <a:prstGeom prst="rect">
            <a:avLst/>
          </a:prstGeom>
          <a:noFill/>
          <a:ln>
            <a:solidFill>
              <a:schemeClr val="tx1"/>
            </a:solidFill>
          </a:ln>
        </p:spPr>
        <p:txBody>
          <a:bodyPr wrap="square" rtlCol="0">
            <a:spAutoFit/>
          </a:bodyPr>
          <a:lstStyle/>
          <a:p>
            <a:r>
              <a:rPr lang="en-US" altLang="ja-JP" dirty="0">
                <a:latin typeface="メイリオ" panose="020B0604030504040204" pitchFamily="50" charset="-128"/>
                <a:ea typeface="メイリオ" panose="020B0604030504040204" pitchFamily="50" charset="-128"/>
              </a:rPr>
              <a:t>2018</a:t>
            </a:r>
            <a:r>
              <a:rPr lang="ja-JP" altLang="en-US" dirty="0">
                <a:latin typeface="メイリオ" panose="020B0604030504040204" pitchFamily="50" charset="-128"/>
                <a:ea typeface="メイリオ" panose="020B0604030504040204" pitchFamily="50" charset="-128"/>
              </a:rPr>
              <a:t>年</a:t>
            </a:r>
            <a:r>
              <a:rPr lang="en-US" altLang="ja-JP" dirty="0">
                <a:latin typeface="メイリオ" panose="020B0604030504040204" pitchFamily="50" charset="-128"/>
                <a:ea typeface="メイリオ" panose="020B0604030504040204" pitchFamily="50" charset="-128"/>
              </a:rPr>
              <a:t>10</a:t>
            </a:r>
            <a:r>
              <a:rPr lang="ja-JP" altLang="en-US" dirty="0">
                <a:latin typeface="メイリオ" panose="020B0604030504040204" pitchFamily="50" charset="-128"/>
                <a:ea typeface="メイリオ" panose="020B0604030504040204" pitchFamily="50" charset="-128"/>
              </a:rPr>
              <a:t>月</a:t>
            </a:r>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日より雇用継続給付（高年齢雇用継続給付・育児休業給付・介護休業給付）について、従業員の申請書等への署名が省略できるよう手続きが簡素化⇒会社が申請内容等を被保険者に確認し、被保険者の合意のもと「記載内容に関する確認書・申請等に関する同意書」を作成し保存⇒署名する欄に「申請について同意済」と記載。電子申請においても同様です。</a:t>
            </a:r>
            <a:endParaRPr kumimoji="1" lang="ja-JP" altLang="en-US"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F75BBC84-7761-4F85-9A04-CCB1CD5039BA}"/>
              </a:ext>
            </a:extLst>
          </p:cNvPr>
          <p:cNvSpPr txBox="1"/>
          <p:nvPr/>
        </p:nvSpPr>
        <p:spPr>
          <a:xfrm>
            <a:off x="9338036" y="1701459"/>
            <a:ext cx="2431144" cy="738664"/>
          </a:xfrm>
          <a:prstGeom prst="rect">
            <a:avLst/>
          </a:prstGeom>
          <a:noFill/>
          <a:ln>
            <a:solidFill>
              <a:schemeClr val="tx1"/>
            </a:solidFill>
            <a:extLst>
              <a:ext uri="{C807C97D-BFC1-408E-A445-0C87EB9F89A2}">
                <ask:lineSketchStyleProps xmlns:ask="http://schemas.microsoft.com/office/drawing/2018/sketchyshapes" sd="1219033472">
                  <a:custGeom>
                    <a:avLst/>
                    <a:gdLst>
                      <a:gd name="connsiteX0" fmla="*/ 0 w 3151144"/>
                      <a:gd name="connsiteY0" fmla="*/ 0 h 523220"/>
                      <a:gd name="connsiteX1" fmla="*/ 493679 w 3151144"/>
                      <a:gd name="connsiteY1" fmla="*/ 0 h 523220"/>
                      <a:gd name="connsiteX2" fmla="*/ 924336 w 3151144"/>
                      <a:gd name="connsiteY2" fmla="*/ 0 h 523220"/>
                      <a:gd name="connsiteX3" fmla="*/ 1512549 w 3151144"/>
                      <a:gd name="connsiteY3" fmla="*/ 0 h 523220"/>
                      <a:gd name="connsiteX4" fmla="*/ 2006228 w 3151144"/>
                      <a:gd name="connsiteY4" fmla="*/ 0 h 523220"/>
                      <a:gd name="connsiteX5" fmla="*/ 2499908 w 3151144"/>
                      <a:gd name="connsiteY5" fmla="*/ 0 h 523220"/>
                      <a:gd name="connsiteX6" fmla="*/ 3151144 w 3151144"/>
                      <a:gd name="connsiteY6" fmla="*/ 0 h 523220"/>
                      <a:gd name="connsiteX7" fmla="*/ 3151144 w 3151144"/>
                      <a:gd name="connsiteY7" fmla="*/ 523220 h 523220"/>
                      <a:gd name="connsiteX8" fmla="*/ 2625953 w 3151144"/>
                      <a:gd name="connsiteY8" fmla="*/ 523220 h 523220"/>
                      <a:gd name="connsiteX9" fmla="*/ 2195297 w 3151144"/>
                      <a:gd name="connsiteY9" fmla="*/ 523220 h 523220"/>
                      <a:gd name="connsiteX10" fmla="*/ 1670106 w 3151144"/>
                      <a:gd name="connsiteY10" fmla="*/ 523220 h 523220"/>
                      <a:gd name="connsiteX11" fmla="*/ 1144916 w 3151144"/>
                      <a:gd name="connsiteY11" fmla="*/ 523220 h 523220"/>
                      <a:gd name="connsiteX12" fmla="*/ 651236 w 3151144"/>
                      <a:gd name="connsiteY12" fmla="*/ 523220 h 523220"/>
                      <a:gd name="connsiteX13" fmla="*/ 0 w 3151144"/>
                      <a:gd name="connsiteY13" fmla="*/ 523220 h 523220"/>
                      <a:gd name="connsiteX14" fmla="*/ 0 w 3151144"/>
                      <a:gd name="connsiteY14"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51144" h="523220" extrusionOk="0">
                        <a:moveTo>
                          <a:pt x="0" y="0"/>
                        </a:moveTo>
                        <a:cubicBezTo>
                          <a:pt x="213388" y="-35120"/>
                          <a:pt x="252795" y="59043"/>
                          <a:pt x="493679" y="0"/>
                        </a:cubicBezTo>
                        <a:cubicBezTo>
                          <a:pt x="734563" y="-59043"/>
                          <a:pt x="818821" y="8839"/>
                          <a:pt x="924336" y="0"/>
                        </a:cubicBezTo>
                        <a:cubicBezTo>
                          <a:pt x="1029851" y="-8839"/>
                          <a:pt x="1277300" y="6742"/>
                          <a:pt x="1512549" y="0"/>
                        </a:cubicBezTo>
                        <a:cubicBezTo>
                          <a:pt x="1747798" y="-6742"/>
                          <a:pt x="1863532" y="26347"/>
                          <a:pt x="2006228" y="0"/>
                        </a:cubicBezTo>
                        <a:cubicBezTo>
                          <a:pt x="2148924" y="-26347"/>
                          <a:pt x="2298508" y="44017"/>
                          <a:pt x="2499908" y="0"/>
                        </a:cubicBezTo>
                        <a:cubicBezTo>
                          <a:pt x="2701308" y="-44017"/>
                          <a:pt x="2895091" y="40975"/>
                          <a:pt x="3151144" y="0"/>
                        </a:cubicBezTo>
                        <a:cubicBezTo>
                          <a:pt x="3179451" y="213097"/>
                          <a:pt x="3142030" y="279283"/>
                          <a:pt x="3151144" y="523220"/>
                        </a:cubicBezTo>
                        <a:cubicBezTo>
                          <a:pt x="2981338" y="581130"/>
                          <a:pt x="2812453" y="491324"/>
                          <a:pt x="2625953" y="523220"/>
                        </a:cubicBezTo>
                        <a:cubicBezTo>
                          <a:pt x="2439453" y="555116"/>
                          <a:pt x="2303061" y="498157"/>
                          <a:pt x="2195297" y="523220"/>
                        </a:cubicBezTo>
                        <a:cubicBezTo>
                          <a:pt x="2087533" y="548283"/>
                          <a:pt x="1804492" y="520545"/>
                          <a:pt x="1670106" y="523220"/>
                        </a:cubicBezTo>
                        <a:cubicBezTo>
                          <a:pt x="1535720" y="525895"/>
                          <a:pt x="1311523" y="503748"/>
                          <a:pt x="1144916" y="523220"/>
                        </a:cubicBezTo>
                        <a:cubicBezTo>
                          <a:pt x="978309" y="542692"/>
                          <a:pt x="823728" y="481258"/>
                          <a:pt x="651236" y="523220"/>
                        </a:cubicBezTo>
                        <a:cubicBezTo>
                          <a:pt x="478744" y="565182"/>
                          <a:pt x="204414" y="485913"/>
                          <a:pt x="0" y="523220"/>
                        </a:cubicBezTo>
                        <a:cubicBezTo>
                          <a:pt x="-48283" y="282564"/>
                          <a:pt x="3191" y="249525"/>
                          <a:pt x="0" y="0"/>
                        </a:cubicBezTo>
                        <a:close/>
                      </a:path>
                    </a:pathLst>
                  </a:custGeom>
                  <ask:type>
                    <ask:lineSketchNone/>
                  </ask:type>
                </ask:lineSketchStyleProps>
              </a:ext>
            </a:extLst>
          </a:ln>
        </p:spPr>
        <p:txBody>
          <a:bodyPr wrap="square" rtlCol="0">
            <a:spAutoFit/>
          </a:bodyPr>
          <a:lstStyle/>
          <a:p>
            <a:pPr marL="0" indent="0" eaLnBrk="0" hangingPunct="0">
              <a:buNone/>
            </a:pP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パパ・ママ育休プラスの利用時は</a:t>
            </a:r>
            <a:r>
              <a:rPr kumimoji="1" lang="ja-JP" altLang="en-US" sz="1400" u="sng" dirty="0">
                <a:latin typeface="メイリオ" panose="020B0604030504040204" pitchFamily="50" charset="-128"/>
                <a:ea typeface="メイリオ" panose="020B0604030504040204" pitchFamily="50" charset="-128"/>
              </a:rPr>
              <a:t>休業終了予定日の翌日</a:t>
            </a:r>
            <a:r>
              <a:rPr lang="ja-JP" altLang="en-US" sz="1400" dirty="0">
                <a:latin typeface="メイリオ" panose="020B0604030504040204" pitchFamily="50" charset="-128"/>
                <a:ea typeface="メイリオ" panose="020B0604030504040204" pitchFamily="50" charset="-128"/>
              </a:rPr>
              <a:t>と読み替える</a:t>
            </a:r>
            <a:endParaRPr lang="en-US" altLang="ja-JP"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71618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3857CA9-95F8-CEDD-9943-6F3DC8465573}"/>
              </a:ext>
            </a:extLst>
          </p:cNvPr>
          <p:cNvSpPr>
            <a:spLocks noGrp="1"/>
          </p:cNvSpPr>
          <p:nvPr>
            <p:ph type="sldNum" sz="quarter" idx="12"/>
          </p:nvPr>
        </p:nvSpPr>
        <p:spPr/>
        <p:txBody>
          <a:bodyPr/>
          <a:lstStyle/>
          <a:p>
            <a:fld id="{C9034EB8-48EA-42D3-8780-D7117E8A13EF}" type="slidenum">
              <a:rPr kumimoji="1" lang="ja-JP" altLang="en-US" smtClean="0"/>
              <a:t>2</a:t>
            </a:fld>
            <a:endParaRPr kumimoji="1" lang="ja-JP" altLang="en-US"/>
          </a:p>
        </p:txBody>
      </p:sp>
      <p:cxnSp>
        <p:nvCxnSpPr>
          <p:cNvPr id="5" name="直線コネクタ 4" descr="かやね社会保険労務士事務所">
            <a:extLst>
              <a:ext uri="{FF2B5EF4-FFF2-40B4-BE49-F238E27FC236}">
                <a16:creationId xmlns:a16="http://schemas.microsoft.com/office/drawing/2014/main" id="{59C215AE-E883-9C15-113C-A12352EFD03D}"/>
              </a:ext>
              <a:ext uri="{C183D7F6-B498-43B3-948B-1728B52AA6E4}">
                <adec:decorative xmlns:adec="http://schemas.microsoft.com/office/drawing/2017/decorative" val="0"/>
              </a:ext>
            </a:extLst>
          </p:cNvPr>
          <p:cNvCxnSpPr>
            <a:cxnSpLocks/>
          </p:cNvCxnSpPr>
          <p:nvPr/>
        </p:nvCxnSpPr>
        <p:spPr>
          <a:xfrm>
            <a:off x="72000" y="720000"/>
            <a:ext cx="12096000" cy="38910"/>
          </a:xfrm>
          <a:prstGeom prst="line">
            <a:avLst/>
          </a:prstGeom>
          <a:ln w="127000" cmpd="thickThin">
            <a:gradFill flip="none" rotWithShape="1">
              <a:gsLst>
                <a:gs pos="0">
                  <a:schemeClr val="accent6">
                    <a:lumMod val="5000"/>
                    <a:lumOff val="95000"/>
                  </a:schemeClr>
                </a:gs>
                <a:gs pos="74000">
                  <a:schemeClr val="accent2">
                    <a:lumMod val="40000"/>
                    <a:lumOff val="60000"/>
                  </a:schemeClr>
                </a:gs>
                <a:gs pos="83000">
                  <a:schemeClr val="accent2">
                    <a:lumMod val="60000"/>
                    <a:lumOff val="40000"/>
                  </a:schemeClr>
                </a:gs>
                <a:gs pos="91602">
                  <a:schemeClr val="accent2">
                    <a:lumMod val="75000"/>
                  </a:schemeClr>
                </a:gs>
                <a:gs pos="100000">
                  <a:schemeClr val="accent2">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E5D6F08D-160F-9213-F92D-C670A2F35AF3}"/>
              </a:ext>
            </a:extLst>
          </p:cNvPr>
          <p:cNvSpPr txBox="1"/>
          <p:nvPr/>
        </p:nvSpPr>
        <p:spPr>
          <a:xfrm>
            <a:off x="10440000" y="504000"/>
            <a:ext cx="1688076"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かやね社会保険労務士事務所</a:t>
            </a:r>
          </a:p>
        </p:txBody>
      </p:sp>
      <p:sp>
        <p:nvSpPr>
          <p:cNvPr id="8" name="タイトル 1">
            <a:extLst>
              <a:ext uri="{FF2B5EF4-FFF2-40B4-BE49-F238E27FC236}">
                <a16:creationId xmlns:a16="http://schemas.microsoft.com/office/drawing/2014/main" id="{17E9B539-324E-300F-CCAC-CD724DCF4887}"/>
              </a:ext>
            </a:extLst>
          </p:cNvPr>
          <p:cNvSpPr txBox="1">
            <a:spLocks/>
          </p:cNvSpPr>
          <p:nvPr/>
        </p:nvSpPr>
        <p:spPr>
          <a:xfrm>
            <a:off x="494070" y="196646"/>
            <a:ext cx="8467050" cy="5206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メイリオ" panose="020B0604030504040204" pitchFamily="50" charset="-128"/>
                <a:ea typeface="メイリオ" panose="020B0604030504040204" pitchFamily="50" charset="-128"/>
              </a:rPr>
              <a:t>雇用保険の目的と給付　　　</a:t>
            </a:r>
          </a:p>
        </p:txBody>
      </p:sp>
      <p:sp>
        <p:nvSpPr>
          <p:cNvPr id="12" name="テキスト ボックス 11">
            <a:extLst>
              <a:ext uri="{FF2B5EF4-FFF2-40B4-BE49-F238E27FC236}">
                <a16:creationId xmlns:a16="http://schemas.microsoft.com/office/drawing/2014/main" id="{58D17D91-D057-C80A-97DA-27CA3C850269}"/>
              </a:ext>
            </a:extLst>
          </p:cNvPr>
          <p:cNvSpPr txBox="1"/>
          <p:nvPr/>
        </p:nvSpPr>
        <p:spPr>
          <a:xfrm>
            <a:off x="575999" y="1080000"/>
            <a:ext cx="11321140"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latin typeface="Meiryo UI" panose="020B0604030504040204" pitchFamily="50" charset="-128"/>
                <a:ea typeface="Meiryo UI" panose="020B0604030504040204" pitchFamily="50" charset="-128"/>
              </a:rPr>
              <a:t>１．労働者が失業したとき　　➡　求職者給付</a:t>
            </a:r>
            <a:r>
              <a:rPr kumimoji="1" lang="ja-JP" altLang="en-US" sz="1400" b="0" i="0" u="none" strike="noStrike" kern="1200" cap="none" spc="0" normalizeH="0" baseline="0" noProof="0" dirty="0">
                <a:ln>
                  <a:noFill/>
                </a:ln>
                <a:solidFill>
                  <a:srgbClr val="FF0000"/>
                </a:solidFill>
                <a:effectLst/>
                <a:uLnTx/>
                <a:uFillTx/>
                <a:latin typeface="Meiryo UI"/>
                <a:ea typeface="Meiryo UI"/>
                <a:cs typeface="+mn-cs"/>
              </a:rPr>
              <a:t>（基本手当、高年齢求職者給付金）</a:t>
            </a:r>
            <a:endParaRPr lang="en-US" altLang="ja-JP" sz="2400" dirty="0">
              <a:solidFill>
                <a:srgbClr val="FF0000"/>
              </a:solidFill>
              <a:latin typeface="Meiryo UI" panose="020B0604030504040204" pitchFamily="50" charset="-128"/>
              <a:ea typeface="Meiryo UI" panose="020B0604030504040204" pitchFamily="50" charset="-128"/>
            </a:endParaRPr>
          </a:p>
          <a:p>
            <a:endParaRPr lang="en-US" altLang="ja-JP" sz="2400" dirty="0">
              <a:solidFill>
                <a:srgbClr val="FF0000"/>
              </a:solidFill>
              <a:latin typeface="Meiryo UI" panose="020B0604030504040204" pitchFamily="50" charset="-128"/>
              <a:ea typeface="Meiryo UI" panose="020B0604030504040204" pitchFamily="50" charset="-128"/>
            </a:endParaRPr>
          </a:p>
          <a:p>
            <a:r>
              <a:rPr lang="ja-JP" altLang="en-US" sz="2400" dirty="0"/>
              <a:t>２．失業者の再就職促進　　➡　就職促進給付</a:t>
            </a:r>
            <a:endParaRPr lang="en-US" altLang="ja-JP" sz="2400" dirty="0"/>
          </a:p>
          <a:p>
            <a:endParaRPr kumimoji="1" lang="en-US" altLang="ja-JP" sz="2400" dirty="0"/>
          </a:p>
          <a:p>
            <a:r>
              <a:rPr lang="ja-JP" altLang="en-US" sz="2400" dirty="0"/>
              <a:t>３．労働者の能力開発、雇用の安定、再就職促進　➡　教育訓練給付</a:t>
            </a:r>
            <a:endParaRPr lang="en-US" altLang="ja-JP" sz="2400" dirty="0"/>
          </a:p>
          <a:p>
            <a:endParaRPr kumimoji="1" lang="en-US" altLang="ja-JP" sz="2400" dirty="0"/>
          </a:p>
          <a:p>
            <a:r>
              <a:rPr lang="ja-JP" altLang="en-US" sz="2400" dirty="0"/>
              <a:t>４．労働者の雇用の継続　➡　雇用継続給付　</a:t>
            </a:r>
            <a:endParaRPr lang="en-US" altLang="ja-JP" sz="2400" dirty="0"/>
          </a:p>
          <a:p>
            <a:r>
              <a:rPr lang="ja-JP" altLang="en-US" sz="2400" dirty="0">
                <a:solidFill>
                  <a:srgbClr val="FF0000"/>
                </a:solidFill>
              </a:rPr>
              <a:t>　　　　　　　　　　　　　　　　　　　</a:t>
            </a:r>
            <a:r>
              <a:rPr lang="ja-JP" altLang="en-US" sz="1400" dirty="0">
                <a:solidFill>
                  <a:srgbClr val="FF0000"/>
                </a:solidFill>
              </a:rPr>
              <a:t>（高年齢雇用継続給付（高年齢雇用継続基本給付金、介護休業給付）</a:t>
            </a:r>
            <a:endParaRPr lang="en-US" altLang="ja-JP" sz="1400" dirty="0">
              <a:solidFill>
                <a:srgbClr val="FF0000"/>
              </a:solidFill>
            </a:endParaRPr>
          </a:p>
          <a:p>
            <a:endParaRPr kumimoji="1" lang="en-US" altLang="ja-JP" sz="2400" dirty="0"/>
          </a:p>
          <a:p>
            <a:r>
              <a:rPr lang="ja-JP" altLang="en-US" sz="2400" dirty="0"/>
              <a:t>５．子を養育するために休業した労働者の生活及び雇用の安定　➡　育児休業給付</a:t>
            </a:r>
            <a:endParaRPr lang="en-US" altLang="ja-JP"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t>　　　　　　　　　　　　　　　　　　　　　　　　　　　　　　　　　　　　　</a:t>
            </a:r>
            <a:r>
              <a:rPr kumimoji="1" lang="ja-JP" altLang="en-US" sz="1400" b="0" i="0" u="none" strike="noStrike" kern="1200" cap="none" spc="0" normalizeH="0" baseline="0" noProof="0" dirty="0">
                <a:ln>
                  <a:noFill/>
                </a:ln>
                <a:solidFill>
                  <a:srgbClr val="FF0000"/>
                </a:solidFill>
                <a:effectLst/>
                <a:uLnTx/>
                <a:uFillTx/>
                <a:latin typeface="Meiryo UI"/>
                <a:ea typeface="Meiryo UI"/>
                <a:cs typeface="+mn-cs"/>
              </a:rPr>
              <a:t>（育児休業給付金、出生時育児休業給付金）</a:t>
            </a:r>
            <a:endParaRPr kumimoji="1" lang="en-US" altLang="ja-JP" sz="1400" b="0" i="0" u="none" strike="noStrike" kern="1200" cap="none" spc="0" normalizeH="0" baseline="0" noProof="0" dirty="0">
              <a:ln>
                <a:noFill/>
              </a:ln>
              <a:solidFill>
                <a:srgbClr val="FF0000"/>
              </a:solidFill>
              <a:effectLst/>
              <a:uLnTx/>
              <a:uFillTx/>
              <a:latin typeface="Meiryo UI"/>
              <a:ea typeface="Meiryo UI"/>
              <a:cs typeface="+mn-cs"/>
            </a:endParaRPr>
          </a:p>
          <a:p>
            <a:endParaRPr kumimoji="1" lang="en-US" altLang="ja-JP" sz="2400" dirty="0"/>
          </a:p>
          <a:p>
            <a:r>
              <a:rPr lang="ja-JP" altLang="en-US" sz="2400" dirty="0"/>
              <a:t>６．労働者の雇用の安定と能力の開発を図るため「雇用保険二事業」　➡　各種助成金</a:t>
            </a:r>
            <a:endParaRPr kumimoji="1" lang="ja-JP" altLang="en-US" sz="2400" dirty="0">
              <a:latin typeface="Meiryo UI" panose="020B0604030504040204" pitchFamily="50" charset="-128"/>
              <a:ea typeface="Meiryo UI" panose="020B0604030504040204" pitchFamily="50" charset="-128"/>
            </a:endParaRPr>
          </a:p>
        </p:txBody>
      </p:sp>
      <p:sp>
        <p:nvSpPr>
          <p:cNvPr id="18" name="吹き出し: 角を丸めた四角形 17">
            <a:extLst>
              <a:ext uri="{FF2B5EF4-FFF2-40B4-BE49-F238E27FC236}">
                <a16:creationId xmlns:a16="http://schemas.microsoft.com/office/drawing/2014/main" id="{3EC0F5DF-D423-7126-9F25-4EC9940C3F87}"/>
              </a:ext>
            </a:extLst>
          </p:cNvPr>
          <p:cNvSpPr/>
          <p:nvPr/>
        </p:nvSpPr>
        <p:spPr>
          <a:xfrm>
            <a:off x="9790045" y="1490870"/>
            <a:ext cx="1789042" cy="745435"/>
          </a:xfrm>
          <a:prstGeom prst="wedgeRoundRectCallout">
            <a:avLst>
              <a:gd name="adj1" fmla="val -68113"/>
              <a:gd name="adj2" fmla="val 17610"/>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dirty="0">
                <a:solidFill>
                  <a:schemeClr val="tx1"/>
                </a:solidFill>
              </a:rPr>
              <a:t>本日は赤字の給付を行います</a:t>
            </a:r>
          </a:p>
        </p:txBody>
      </p:sp>
    </p:spTree>
    <p:extLst>
      <p:ext uri="{BB962C8B-B14F-4D97-AF65-F5344CB8AC3E}">
        <p14:creationId xmlns:p14="http://schemas.microsoft.com/office/powerpoint/2010/main" val="4097370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矢印: 右 3">
            <a:extLst>
              <a:ext uri="{FF2B5EF4-FFF2-40B4-BE49-F238E27FC236}">
                <a16:creationId xmlns:a16="http://schemas.microsoft.com/office/drawing/2014/main" id="{08542F42-9794-493C-AFCE-98337FCB0799}"/>
              </a:ext>
            </a:extLst>
          </p:cNvPr>
          <p:cNvSpPr/>
          <p:nvPr/>
        </p:nvSpPr>
        <p:spPr>
          <a:xfrm>
            <a:off x="2440341" y="2748593"/>
            <a:ext cx="2849829" cy="768626"/>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矢印: 右 7">
            <a:extLst>
              <a:ext uri="{FF2B5EF4-FFF2-40B4-BE49-F238E27FC236}">
                <a16:creationId xmlns:a16="http://schemas.microsoft.com/office/drawing/2014/main" id="{F3BE7717-39A4-4765-8871-D4D33773FB99}"/>
              </a:ext>
            </a:extLst>
          </p:cNvPr>
          <p:cNvSpPr/>
          <p:nvPr/>
        </p:nvSpPr>
        <p:spPr>
          <a:xfrm>
            <a:off x="1297209" y="2736578"/>
            <a:ext cx="1126435" cy="768626"/>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矢印: 右 8">
            <a:extLst>
              <a:ext uri="{FF2B5EF4-FFF2-40B4-BE49-F238E27FC236}">
                <a16:creationId xmlns:a16="http://schemas.microsoft.com/office/drawing/2014/main" id="{58021F06-E7FC-450E-B0FB-A1E04C79A56E}"/>
              </a:ext>
            </a:extLst>
          </p:cNvPr>
          <p:cNvSpPr/>
          <p:nvPr/>
        </p:nvSpPr>
        <p:spPr>
          <a:xfrm>
            <a:off x="7969589" y="2752063"/>
            <a:ext cx="3709438" cy="768626"/>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矢印: 右 9">
            <a:extLst>
              <a:ext uri="{FF2B5EF4-FFF2-40B4-BE49-F238E27FC236}">
                <a16:creationId xmlns:a16="http://schemas.microsoft.com/office/drawing/2014/main" id="{6EB829DF-B4FD-4943-BEDD-B1722D26416A}"/>
              </a:ext>
            </a:extLst>
          </p:cNvPr>
          <p:cNvSpPr/>
          <p:nvPr/>
        </p:nvSpPr>
        <p:spPr>
          <a:xfrm>
            <a:off x="6621340" y="2796188"/>
            <a:ext cx="1299045" cy="740849"/>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矢印: 右 10">
            <a:extLst>
              <a:ext uri="{FF2B5EF4-FFF2-40B4-BE49-F238E27FC236}">
                <a16:creationId xmlns:a16="http://schemas.microsoft.com/office/drawing/2014/main" id="{01BC2BF6-0357-4FE0-B901-E97B6AD36AD3}"/>
              </a:ext>
            </a:extLst>
          </p:cNvPr>
          <p:cNvSpPr/>
          <p:nvPr/>
        </p:nvSpPr>
        <p:spPr>
          <a:xfrm>
            <a:off x="5348297" y="2765907"/>
            <a:ext cx="1239549" cy="757026"/>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63C4C389-AB81-4C2A-96A3-393A5ADEBE51}"/>
              </a:ext>
            </a:extLst>
          </p:cNvPr>
          <p:cNvSpPr txBox="1"/>
          <p:nvPr/>
        </p:nvSpPr>
        <p:spPr>
          <a:xfrm>
            <a:off x="1646374" y="1902349"/>
            <a:ext cx="2348649" cy="646331"/>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出産日含め</a:t>
            </a:r>
            <a:r>
              <a:rPr lang="en-US" altLang="ja-JP" b="1" dirty="0">
                <a:latin typeface="メイリオ" panose="020B0604030504040204" pitchFamily="50" charset="-128"/>
                <a:ea typeface="メイリオ" panose="020B0604030504040204" pitchFamily="50" charset="-128"/>
              </a:rPr>
              <a:t>58</a:t>
            </a:r>
            <a:r>
              <a:rPr kumimoji="1" lang="ja-JP" altLang="en-US" b="1" dirty="0">
                <a:latin typeface="メイリオ" panose="020B0604030504040204" pitchFamily="50" charset="-128"/>
                <a:ea typeface="メイリオ" panose="020B0604030504040204" pitchFamily="50" charset="-128"/>
              </a:rPr>
              <a:t>日目が育休開始日</a:t>
            </a:r>
          </a:p>
        </p:txBody>
      </p:sp>
      <p:sp>
        <p:nvSpPr>
          <p:cNvPr id="14" name="二等辺三角形 13">
            <a:extLst>
              <a:ext uri="{FF2B5EF4-FFF2-40B4-BE49-F238E27FC236}">
                <a16:creationId xmlns:a16="http://schemas.microsoft.com/office/drawing/2014/main" id="{09F6F1C4-B1EC-4D72-A033-6D88E009E213}"/>
              </a:ext>
            </a:extLst>
          </p:cNvPr>
          <p:cNvSpPr/>
          <p:nvPr/>
        </p:nvSpPr>
        <p:spPr>
          <a:xfrm rot="10800000">
            <a:off x="5219619" y="2533400"/>
            <a:ext cx="211015" cy="3693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二等辺三角形 14">
            <a:extLst>
              <a:ext uri="{FF2B5EF4-FFF2-40B4-BE49-F238E27FC236}">
                <a16:creationId xmlns:a16="http://schemas.microsoft.com/office/drawing/2014/main" id="{8501112F-3349-4B77-B5C2-586C64C1848B}"/>
              </a:ext>
            </a:extLst>
          </p:cNvPr>
          <p:cNvSpPr/>
          <p:nvPr/>
        </p:nvSpPr>
        <p:spPr>
          <a:xfrm rot="10800000">
            <a:off x="2316887" y="2540099"/>
            <a:ext cx="211015" cy="3693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C58691E4-A5D5-46D4-80EA-5F72E52E04B7}"/>
              </a:ext>
            </a:extLst>
          </p:cNvPr>
          <p:cNvSpPr txBox="1"/>
          <p:nvPr/>
        </p:nvSpPr>
        <p:spPr>
          <a:xfrm>
            <a:off x="4448147" y="2088921"/>
            <a:ext cx="1519924" cy="369332"/>
          </a:xfrm>
          <a:prstGeom prst="rect">
            <a:avLst/>
          </a:prstGeom>
          <a:noFill/>
        </p:spPr>
        <p:txBody>
          <a:bodyPr wrap="square" rtlCol="0">
            <a:spAutoFit/>
          </a:bodyPr>
          <a:lstStyle/>
          <a:p>
            <a:r>
              <a:rPr kumimoji="1" lang="en-US" altLang="ja-JP" b="1" dirty="0">
                <a:latin typeface="メイリオ" panose="020B0604030504040204" pitchFamily="50" charset="-128"/>
                <a:ea typeface="メイリオ" panose="020B0604030504040204" pitchFamily="50" charset="-128"/>
              </a:rPr>
              <a:t>1</a:t>
            </a:r>
            <a:r>
              <a:rPr kumimoji="1" lang="ja-JP" altLang="en-US" b="1" dirty="0">
                <a:latin typeface="メイリオ" panose="020B0604030504040204" pitchFamily="50" charset="-128"/>
                <a:ea typeface="メイリオ" panose="020B0604030504040204" pitchFamily="50" charset="-128"/>
              </a:rPr>
              <a:t>歳の誕生日</a:t>
            </a:r>
          </a:p>
        </p:txBody>
      </p:sp>
      <p:sp>
        <p:nvSpPr>
          <p:cNvPr id="17" name="二等辺三角形 16">
            <a:extLst>
              <a:ext uri="{FF2B5EF4-FFF2-40B4-BE49-F238E27FC236}">
                <a16:creationId xmlns:a16="http://schemas.microsoft.com/office/drawing/2014/main" id="{571AE243-73E9-47A8-B833-1862145E06D3}"/>
              </a:ext>
            </a:extLst>
          </p:cNvPr>
          <p:cNvSpPr/>
          <p:nvPr/>
        </p:nvSpPr>
        <p:spPr>
          <a:xfrm rot="10800000">
            <a:off x="6484775" y="2550163"/>
            <a:ext cx="211015" cy="3693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17">
            <a:extLst>
              <a:ext uri="{FF2B5EF4-FFF2-40B4-BE49-F238E27FC236}">
                <a16:creationId xmlns:a16="http://schemas.microsoft.com/office/drawing/2014/main" id="{83EAAD16-0F4A-4C90-94E0-011E7FE5E3A3}"/>
              </a:ext>
            </a:extLst>
          </p:cNvPr>
          <p:cNvSpPr/>
          <p:nvPr/>
        </p:nvSpPr>
        <p:spPr>
          <a:xfrm rot="10800000">
            <a:off x="7848371" y="2516803"/>
            <a:ext cx="211015" cy="3693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7CCA6BE7-525E-44D1-8840-D6D0DDA01AA4}"/>
              </a:ext>
            </a:extLst>
          </p:cNvPr>
          <p:cNvSpPr txBox="1"/>
          <p:nvPr/>
        </p:nvSpPr>
        <p:spPr>
          <a:xfrm>
            <a:off x="6149354" y="2100576"/>
            <a:ext cx="1181333" cy="369332"/>
          </a:xfrm>
          <a:prstGeom prst="rect">
            <a:avLst/>
          </a:prstGeom>
          <a:noFill/>
        </p:spPr>
        <p:txBody>
          <a:bodyPr wrap="square" rtlCol="0">
            <a:spAutoFit/>
          </a:bodyPr>
          <a:lstStyle/>
          <a:p>
            <a:r>
              <a:rPr kumimoji="1" lang="en-US" altLang="ja-JP" b="1" dirty="0">
                <a:latin typeface="メイリオ" panose="020B0604030504040204" pitchFamily="50" charset="-128"/>
                <a:ea typeface="メイリオ" panose="020B0604030504040204" pitchFamily="50" charset="-128"/>
              </a:rPr>
              <a:t>1</a:t>
            </a:r>
            <a:r>
              <a:rPr kumimoji="1" lang="ja-JP" altLang="en-US" b="1" dirty="0">
                <a:latin typeface="メイリオ" panose="020B0604030504040204" pitchFamily="50" charset="-128"/>
                <a:ea typeface="メイリオ" panose="020B0604030504040204" pitchFamily="50" charset="-128"/>
              </a:rPr>
              <a:t>歳</a:t>
            </a:r>
            <a:r>
              <a:rPr kumimoji="1" lang="en-US" altLang="ja-JP" b="1" dirty="0">
                <a:latin typeface="メイリオ" panose="020B0604030504040204" pitchFamily="50" charset="-128"/>
                <a:ea typeface="メイリオ" panose="020B0604030504040204" pitchFamily="50" charset="-128"/>
              </a:rPr>
              <a:t>6</a:t>
            </a:r>
            <a:r>
              <a:rPr kumimoji="1" lang="ja-JP" altLang="en-US" b="1" dirty="0">
                <a:latin typeface="メイリオ" panose="020B0604030504040204" pitchFamily="50" charset="-128"/>
                <a:ea typeface="メイリオ" panose="020B0604030504040204" pitchFamily="50" charset="-128"/>
              </a:rPr>
              <a:t>か月</a:t>
            </a:r>
          </a:p>
        </p:txBody>
      </p:sp>
      <p:sp>
        <p:nvSpPr>
          <p:cNvPr id="20" name="テキスト ボックス 19">
            <a:extLst>
              <a:ext uri="{FF2B5EF4-FFF2-40B4-BE49-F238E27FC236}">
                <a16:creationId xmlns:a16="http://schemas.microsoft.com/office/drawing/2014/main" id="{52FA4C7F-0AD5-4AC7-A6E5-A0FD6E91A1E0}"/>
              </a:ext>
            </a:extLst>
          </p:cNvPr>
          <p:cNvSpPr txBox="1"/>
          <p:nvPr/>
        </p:nvSpPr>
        <p:spPr>
          <a:xfrm>
            <a:off x="7575330" y="2100576"/>
            <a:ext cx="643699" cy="369332"/>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２</a:t>
            </a:r>
            <a:r>
              <a:rPr kumimoji="1" lang="ja-JP" altLang="en-US" b="1" dirty="0">
                <a:latin typeface="メイリオ" panose="020B0604030504040204" pitchFamily="50" charset="-128"/>
                <a:ea typeface="メイリオ" panose="020B0604030504040204" pitchFamily="50" charset="-128"/>
              </a:rPr>
              <a:t>歳</a:t>
            </a:r>
          </a:p>
        </p:txBody>
      </p:sp>
      <p:sp>
        <p:nvSpPr>
          <p:cNvPr id="21" name="テキスト ボックス 20">
            <a:extLst>
              <a:ext uri="{FF2B5EF4-FFF2-40B4-BE49-F238E27FC236}">
                <a16:creationId xmlns:a16="http://schemas.microsoft.com/office/drawing/2014/main" id="{7E125B66-AAE8-4D1E-99FF-0CF7298AB3CD}"/>
              </a:ext>
            </a:extLst>
          </p:cNvPr>
          <p:cNvSpPr txBox="1"/>
          <p:nvPr/>
        </p:nvSpPr>
        <p:spPr>
          <a:xfrm>
            <a:off x="5597325" y="3028112"/>
            <a:ext cx="2237158" cy="276999"/>
          </a:xfrm>
          <a:prstGeom prst="rect">
            <a:avLst/>
          </a:prstGeom>
          <a:noFill/>
        </p:spPr>
        <p:txBody>
          <a:bodyPr wrap="square" rtlCol="0">
            <a:spAutoFit/>
          </a:bodyPr>
          <a:lstStyle/>
          <a:p>
            <a:r>
              <a:rPr kumimoji="1" lang="ja-JP" altLang="en-US" sz="1200" b="1" dirty="0">
                <a:latin typeface="メイリオ" panose="020B0604030504040204" pitchFamily="50" charset="-128"/>
                <a:ea typeface="メイリオ" panose="020B0604030504040204" pitchFamily="50" charset="-128"/>
              </a:rPr>
              <a:t>＋延長期間　　　最大</a:t>
            </a:r>
            <a:r>
              <a:rPr kumimoji="1" lang="en-US" altLang="ja-JP" sz="1200" b="1" dirty="0">
                <a:latin typeface="メイリオ" panose="020B0604030504040204" pitchFamily="50" charset="-128"/>
                <a:ea typeface="メイリオ" panose="020B0604030504040204" pitchFamily="50" charset="-128"/>
              </a:rPr>
              <a:t>2</a:t>
            </a:r>
            <a:r>
              <a:rPr kumimoji="1" lang="ja-JP" altLang="en-US" sz="1200" b="1" dirty="0">
                <a:latin typeface="メイリオ" panose="020B0604030504040204" pitchFamily="50" charset="-128"/>
                <a:ea typeface="メイリオ" panose="020B0604030504040204" pitchFamily="50" charset="-128"/>
              </a:rPr>
              <a:t>年間</a:t>
            </a:r>
          </a:p>
        </p:txBody>
      </p:sp>
      <p:sp>
        <p:nvSpPr>
          <p:cNvPr id="22" name="テキスト ボックス 21">
            <a:extLst>
              <a:ext uri="{FF2B5EF4-FFF2-40B4-BE49-F238E27FC236}">
                <a16:creationId xmlns:a16="http://schemas.microsoft.com/office/drawing/2014/main" id="{677E4D02-A946-440B-97EB-EEF2352BA48F}"/>
              </a:ext>
            </a:extLst>
          </p:cNvPr>
          <p:cNvSpPr txBox="1"/>
          <p:nvPr/>
        </p:nvSpPr>
        <p:spPr>
          <a:xfrm>
            <a:off x="3386398" y="3010934"/>
            <a:ext cx="1126436" cy="276999"/>
          </a:xfrm>
          <a:prstGeom prst="rect">
            <a:avLst/>
          </a:prstGeom>
          <a:noFill/>
        </p:spPr>
        <p:txBody>
          <a:bodyPr wrap="square" rtlCol="0">
            <a:spAutoFit/>
          </a:bodyPr>
          <a:lstStyle/>
          <a:p>
            <a:r>
              <a:rPr kumimoji="1" lang="ja-JP" altLang="en-US" sz="1200" b="1" dirty="0">
                <a:latin typeface="メイリオ" panose="020B0604030504040204" pitchFamily="50" charset="-128"/>
                <a:ea typeface="メイリオ" panose="020B0604030504040204" pitchFamily="50" charset="-128"/>
              </a:rPr>
              <a:t>育児休業期間</a:t>
            </a:r>
          </a:p>
        </p:txBody>
      </p:sp>
      <p:sp>
        <p:nvSpPr>
          <p:cNvPr id="23" name="テキスト ボックス 22">
            <a:extLst>
              <a:ext uri="{FF2B5EF4-FFF2-40B4-BE49-F238E27FC236}">
                <a16:creationId xmlns:a16="http://schemas.microsoft.com/office/drawing/2014/main" id="{FB62467A-C95E-4A67-831E-DCB66E1ECE84}"/>
              </a:ext>
            </a:extLst>
          </p:cNvPr>
          <p:cNvSpPr txBox="1"/>
          <p:nvPr/>
        </p:nvSpPr>
        <p:spPr>
          <a:xfrm>
            <a:off x="2440341" y="3731704"/>
            <a:ext cx="1760272" cy="1138773"/>
          </a:xfrm>
          <a:prstGeom prst="rect">
            <a:avLst/>
          </a:prstGeom>
          <a:noFill/>
          <a:ln>
            <a:solidFill>
              <a:schemeClr val="accent1">
                <a:shade val="50000"/>
              </a:schemeClr>
            </a:solidFill>
          </a:ln>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育児休業等取得者申出書（新規）</a:t>
            </a:r>
            <a:endParaRPr kumimoji="1" lang="en-US" altLang="ja-JP" b="1" dirty="0">
              <a:latin typeface="メイリオ" panose="020B0604030504040204" pitchFamily="50" charset="-128"/>
              <a:ea typeface="メイリオ" panose="020B0604030504040204" pitchFamily="50" charset="-128"/>
            </a:endParaRPr>
          </a:p>
          <a:p>
            <a:r>
              <a:rPr lang="ja-JP" altLang="en-US" sz="1400" b="1" dirty="0">
                <a:latin typeface="メイリオ" panose="020B0604030504040204" pitchFamily="50" charset="-128"/>
                <a:ea typeface="メイリオ" panose="020B0604030504040204" pitchFamily="50" charset="-128"/>
              </a:rPr>
              <a:t>■年金事務所</a:t>
            </a:r>
            <a:endParaRPr kumimoji="1" lang="ja-JP" altLang="en-US" sz="1400" b="1" dirty="0">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76B5ABA1-6C62-45C4-A001-27233B4213C2}"/>
              </a:ext>
            </a:extLst>
          </p:cNvPr>
          <p:cNvSpPr txBox="1"/>
          <p:nvPr/>
        </p:nvSpPr>
        <p:spPr>
          <a:xfrm>
            <a:off x="2429914" y="4938945"/>
            <a:ext cx="1760273" cy="1415772"/>
          </a:xfrm>
          <a:prstGeom prst="rect">
            <a:avLst/>
          </a:prstGeom>
          <a:noFill/>
          <a:ln>
            <a:solidFill>
              <a:schemeClr val="accent1">
                <a:shade val="50000"/>
              </a:schemeClr>
            </a:solidFill>
          </a:ln>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育児休業給付金申請書（通常は２か月に１度）</a:t>
            </a:r>
            <a:endParaRPr kumimoji="1" lang="en-US" altLang="ja-JP" b="1" dirty="0">
              <a:latin typeface="メイリオ" panose="020B0604030504040204" pitchFamily="50" charset="-128"/>
              <a:ea typeface="メイリオ" panose="020B0604030504040204" pitchFamily="50" charset="-128"/>
            </a:endParaRPr>
          </a:p>
          <a:p>
            <a:r>
              <a:rPr lang="ja-JP" altLang="en-US" sz="1400" b="1" dirty="0">
                <a:latin typeface="メイリオ" panose="020B0604030504040204" pitchFamily="50" charset="-128"/>
                <a:ea typeface="メイリオ" panose="020B0604030504040204" pitchFamily="50" charset="-128"/>
              </a:rPr>
              <a:t>■ハローワーク</a:t>
            </a:r>
            <a:endParaRPr kumimoji="1" lang="ja-JP" altLang="en-US" sz="1400" b="1" dirty="0">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D18CFEF2-A2AF-48DA-98E3-67267DE9BC0C}"/>
              </a:ext>
            </a:extLst>
          </p:cNvPr>
          <p:cNvSpPr txBox="1"/>
          <p:nvPr/>
        </p:nvSpPr>
        <p:spPr>
          <a:xfrm>
            <a:off x="4906513" y="4974553"/>
            <a:ext cx="1399902" cy="1354217"/>
          </a:xfrm>
          <a:prstGeom prst="rect">
            <a:avLst/>
          </a:prstGeom>
          <a:noFill/>
          <a:ln>
            <a:solidFill>
              <a:schemeClr val="accent1">
                <a:shade val="50000"/>
              </a:schemeClr>
            </a:solidFill>
          </a:ln>
        </p:spPr>
        <p:txBody>
          <a:bodyPr wrap="square" rtlCol="0">
            <a:spAutoFit/>
          </a:bodyPr>
          <a:lstStyle/>
          <a:p>
            <a:pPr lvl="0"/>
            <a:r>
              <a:rPr kumimoji="1" lang="ja-JP" altLang="en-US" b="1" dirty="0">
                <a:latin typeface="メイリオ" panose="020B0604030504040204" pitchFamily="50" charset="-128"/>
                <a:ea typeface="メイリオ" panose="020B0604030504040204" pitchFamily="50" charset="-128"/>
              </a:rPr>
              <a:t>育児休業給付金延長申請書</a:t>
            </a:r>
            <a:endParaRPr kumimoji="1" lang="en-US" altLang="ja-JP" b="1" dirty="0">
              <a:latin typeface="メイリオ" panose="020B0604030504040204" pitchFamily="50" charset="-128"/>
              <a:ea typeface="メイリオ" panose="020B0604030504040204" pitchFamily="50" charset="-128"/>
            </a:endParaRPr>
          </a:p>
          <a:p>
            <a:pPr lvl="0"/>
            <a:r>
              <a:rPr lang="ja-JP" altLang="en-US" sz="1400" b="1" dirty="0">
                <a:solidFill>
                  <a:prstClr val="black"/>
                </a:solidFill>
                <a:latin typeface="メイリオ" panose="020B0604030504040204" pitchFamily="50" charset="-128"/>
                <a:ea typeface="メイリオ" panose="020B0604030504040204" pitchFamily="50" charset="-128"/>
              </a:rPr>
              <a:t>■ハローワーク</a:t>
            </a:r>
            <a:endParaRPr kumimoji="1" lang="ja-JP" altLang="en-US" b="1" dirty="0">
              <a:latin typeface="メイリオ" panose="020B0604030504040204" pitchFamily="50" charset="-128"/>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7F974E51-578E-4D75-9451-841F4A822860}"/>
              </a:ext>
            </a:extLst>
          </p:cNvPr>
          <p:cNvSpPr txBox="1"/>
          <p:nvPr/>
        </p:nvSpPr>
        <p:spPr>
          <a:xfrm>
            <a:off x="4959385" y="3732412"/>
            <a:ext cx="1378570" cy="1138773"/>
          </a:xfrm>
          <a:prstGeom prst="rect">
            <a:avLst/>
          </a:prstGeom>
          <a:noFill/>
          <a:ln>
            <a:solidFill>
              <a:schemeClr val="accent1">
                <a:shade val="50000"/>
              </a:schemeClr>
            </a:solidFill>
          </a:ln>
        </p:spPr>
        <p:txBody>
          <a:bodyPr wrap="square" rtlCol="0">
            <a:spAutoFit/>
          </a:bodyPr>
          <a:lstStyle/>
          <a:p>
            <a:pPr lvl="0"/>
            <a:r>
              <a:rPr kumimoji="1" lang="ja-JP" altLang="en-US" b="1" dirty="0">
                <a:latin typeface="メイリオ" panose="020B0604030504040204" pitchFamily="50" charset="-128"/>
                <a:ea typeface="メイリオ" panose="020B0604030504040204" pitchFamily="50" charset="-128"/>
              </a:rPr>
              <a:t>育児休業等取得者申出書（延長）</a:t>
            </a:r>
            <a:r>
              <a:rPr lang="ja-JP" altLang="en-US" sz="1400" b="1" dirty="0">
                <a:solidFill>
                  <a:prstClr val="black"/>
                </a:solidFill>
                <a:latin typeface="メイリオ" panose="020B0604030504040204" pitchFamily="50" charset="-128"/>
                <a:ea typeface="メイリオ" panose="020B0604030504040204" pitchFamily="50" charset="-128"/>
              </a:rPr>
              <a:t>■年金事務所</a:t>
            </a:r>
            <a:endParaRPr kumimoji="1" lang="ja-JP" altLang="en-US" b="1" dirty="0">
              <a:latin typeface="メイリオ" panose="020B0604030504040204" pitchFamily="50" charset="-128"/>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BC75D173-79B0-4808-BDF7-6F535261DA54}"/>
              </a:ext>
            </a:extLst>
          </p:cNvPr>
          <p:cNvSpPr txBox="1"/>
          <p:nvPr/>
        </p:nvSpPr>
        <p:spPr>
          <a:xfrm>
            <a:off x="7949588" y="3683759"/>
            <a:ext cx="1585330" cy="1508105"/>
          </a:xfrm>
          <a:prstGeom prst="rect">
            <a:avLst/>
          </a:prstGeom>
          <a:noFill/>
          <a:ln>
            <a:solidFill>
              <a:schemeClr val="accent1">
                <a:shade val="50000"/>
              </a:schemeClr>
            </a:solidFill>
          </a:ln>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育児休業等取得者申出書終了届</a:t>
            </a:r>
            <a:endParaRPr kumimoji="1" lang="en-US" altLang="ja-JP" b="1" dirty="0">
              <a:latin typeface="メイリオ" panose="020B0604030504040204" pitchFamily="50" charset="-128"/>
              <a:ea typeface="メイリオ" panose="020B0604030504040204" pitchFamily="50" charset="-128"/>
            </a:endParaRPr>
          </a:p>
          <a:p>
            <a:pPr lvl="0"/>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当初の予定と変更有った時のみ</a:t>
            </a:r>
            <a:endParaRPr lang="en-US" altLang="ja-JP" sz="1200" b="1" dirty="0">
              <a:latin typeface="メイリオ" panose="020B0604030504040204" pitchFamily="50" charset="-128"/>
              <a:ea typeface="メイリオ" panose="020B0604030504040204" pitchFamily="50" charset="-128"/>
            </a:endParaRPr>
          </a:p>
          <a:p>
            <a:pPr lvl="0"/>
            <a:r>
              <a:rPr lang="ja-JP" altLang="en-US" sz="1400" b="1" dirty="0">
                <a:solidFill>
                  <a:prstClr val="black"/>
                </a:solidFill>
                <a:latin typeface="メイリオ" panose="020B0604030504040204" pitchFamily="50" charset="-128"/>
                <a:ea typeface="メイリオ" panose="020B0604030504040204" pitchFamily="50" charset="-128"/>
              </a:rPr>
              <a:t>■年金事務所</a:t>
            </a:r>
            <a:endParaRPr kumimoji="1" lang="ja-JP" altLang="en-US" sz="1200" b="1" dirty="0">
              <a:latin typeface="メイリオ" panose="020B0604030504040204" pitchFamily="50" charset="-128"/>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464CDB54-B003-45EA-99DA-7D05C6ABBD6F}"/>
              </a:ext>
            </a:extLst>
          </p:cNvPr>
          <p:cNvSpPr txBox="1"/>
          <p:nvPr/>
        </p:nvSpPr>
        <p:spPr>
          <a:xfrm>
            <a:off x="11112096" y="2396575"/>
            <a:ext cx="643699" cy="369332"/>
          </a:xfrm>
          <a:prstGeom prst="rect">
            <a:avLst/>
          </a:prstGeom>
          <a:noFill/>
        </p:spPr>
        <p:txBody>
          <a:bodyPr wrap="square" rtlCol="0">
            <a:spAutoFit/>
          </a:bodyPr>
          <a:lstStyle/>
          <a:p>
            <a:r>
              <a:rPr kumimoji="1" lang="en-US" altLang="ja-JP" b="1" dirty="0">
                <a:latin typeface="メイリオ" panose="020B0604030504040204" pitchFamily="50" charset="-128"/>
                <a:ea typeface="メイリオ" panose="020B0604030504040204" pitchFamily="50" charset="-128"/>
              </a:rPr>
              <a:t>3</a:t>
            </a:r>
            <a:r>
              <a:rPr kumimoji="1" lang="ja-JP" altLang="en-US" b="1" dirty="0">
                <a:latin typeface="メイリオ" panose="020B0604030504040204" pitchFamily="50" charset="-128"/>
                <a:ea typeface="メイリオ" panose="020B0604030504040204" pitchFamily="50" charset="-128"/>
              </a:rPr>
              <a:t>歳</a:t>
            </a:r>
          </a:p>
        </p:txBody>
      </p:sp>
      <p:sp>
        <p:nvSpPr>
          <p:cNvPr id="31" name="テキスト ボックス 30">
            <a:extLst>
              <a:ext uri="{FF2B5EF4-FFF2-40B4-BE49-F238E27FC236}">
                <a16:creationId xmlns:a16="http://schemas.microsoft.com/office/drawing/2014/main" id="{63125F93-E592-4AD1-BB13-73B4F35E0515}"/>
              </a:ext>
            </a:extLst>
          </p:cNvPr>
          <p:cNvSpPr txBox="1"/>
          <p:nvPr/>
        </p:nvSpPr>
        <p:spPr>
          <a:xfrm flipH="1">
            <a:off x="9994016" y="3634394"/>
            <a:ext cx="1574312" cy="2739211"/>
          </a:xfrm>
          <a:prstGeom prst="rect">
            <a:avLst/>
          </a:prstGeom>
          <a:noFill/>
          <a:ln>
            <a:solidFill>
              <a:schemeClr val="accent1">
                <a:shade val="50000"/>
              </a:schemeClr>
            </a:solidFill>
          </a:ln>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育児休業終了時報酬月額変更届</a:t>
            </a:r>
            <a:endParaRPr kumimoji="1" lang="en-US" altLang="ja-JP" b="1" dirty="0">
              <a:latin typeface="メイリオ" panose="020B0604030504040204" pitchFamily="50" charset="-128"/>
              <a:ea typeface="メイリオ" panose="020B0604030504040204" pitchFamily="50" charset="-128"/>
            </a:endParaRPr>
          </a:p>
          <a:p>
            <a:r>
              <a:rPr lang="ja-JP" altLang="en-US" sz="1400" b="1" dirty="0">
                <a:solidFill>
                  <a:prstClr val="black"/>
                </a:solidFill>
                <a:latin typeface="メイリオ" panose="020B0604030504040204" pitchFamily="50" charset="-128"/>
                <a:ea typeface="メイリオ" panose="020B0604030504040204" pitchFamily="50" charset="-128"/>
              </a:rPr>
              <a:t>■年金事務所</a:t>
            </a:r>
            <a:endParaRPr lang="en-US" altLang="ja-JP" b="1" dirty="0">
              <a:latin typeface="メイリオ" panose="020B0604030504040204" pitchFamily="50" charset="-128"/>
              <a:ea typeface="メイリオ" panose="020B0604030504040204" pitchFamily="50" charset="-128"/>
            </a:endParaRPr>
          </a:p>
          <a:p>
            <a:endParaRPr kumimoji="1"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厚生年金保険養育期間標準報酬月額特例申出書</a:t>
            </a:r>
            <a:endParaRPr lang="en-US" altLang="ja-JP" b="1" dirty="0">
              <a:latin typeface="メイリオ" panose="020B0604030504040204" pitchFamily="50" charset="-128"/>
              <a:ea typeface="メイリオ" panose="020B0604030504040204" pitchFamily="50" charset="-128"/>
            </a:endParaRPr>
          </a:p>
          <a:p>
            <a:r>
              <a:rPr lang="ja-JP" altLang="en-US" sz="1400" b="1" dirty="0">
                <a:solidFill>
                  <a:prstClr val="black"/>
                </a:solidFill>
                <a:latin typeface="メイリオ" panose="020B0604030504040204" pitchFamily="50" charset="-128"/>
                <a:ea typeface="メイリオ" panose="020B0604030504040204" pitchFamily="50" charset="-128"/>
              </a:rPr>
              <a:t>■年金事務所</a:t>
            </a:r>
            <a:endParaRPr kumimoji="1" lang="ja-JP" altLang="en-US" b="1" dirty="0">
              <a:latin typeface="メイリオ" panose="020B0604030504040204" pitchFamily="50" charset="-128"/>
              <a:ea typeface="メイリオ" panose="020B0604030504040204" pitchFamily="50" charset="-128"/>
            </a:endParaRPr>
          </a:p>
        </p:txBody>
      </p:sp>
      <p:sp>
        <p:nvSpPr>
          <p:cNvPr id="32" name="テキスト ボックス 31">
            <a:extLst>
              <a:ext uri="{FF2B5EF4-FFF2-40B4-BE49-F238E27FC236}">
                <a16:creationId xmlns:a16="http://schemas.microsoft.com/office/drawing/2014/main" id="{DDFA6E97-1969-4C76-ABA2-BA9C6DA7B815}"/>
              </a:ext>
            </a:extLst>
          </p:cNvPr>
          <p:cNvSpPr txBox="1"/>
          <p:nvPr/>
        </p:nvSpPr>
        <p:spPr>
          <a:xfrm>
            <a:off x="9012136" y="3044558"/>
            <a:ext cx="752794" cy="276999"/>
          </a:xfrm>
          <a:prstGeom prst="rect">
            <a:avLst/>
          </a:prstGeom>
          <a:noFill/>
        </p:spPr>
        <p:txBody>
          <a:bodyPr wrap="square" rtlCol="0">
            <a:spAutoFit/>
          </a:bodyPr>
          <a:lstStyle/>
          <a:p>
            <a:r>
              <a:rPr kumimoji="1" lang="ja-JP" altLang="en-US" sz="1200" b="1" dirty="0">
                <a:latin typeface="メイリオ" panose="020B0604030504040204" pitchFamily="50" charset="-128"/>
                <a:ea typeface="メイリオ" panose="020B0604030504040204" pitchFamily="50" charset="-128"/>
              </a:rPr>
              <a:t>復帰後</a:t>
            </a:r>
          </a:p>
        </p:txBody>
      </p:sp>
      <p:sp>
        <p:nvSpPr>
          <p:cNvPr id="33" name="テキスト ボックス 32">
            <a:extLst>
              <a:ext uri="{FF2B5EF4-FFF2-40B4-BE49-F238E27FC236}">
                <a16:creationId xmlns:a16="http://schemas.microsoft.com/office/drawing/2014/main" id="{EAE43BCC-7EA9-4A60-BA87-459C942F5596}"/>
              </a:ext>
            </a:extLst>
          </p:cNvPr>
          <p:cNvSpPr txBox="1"/>
          <p:nvPr/>
        </p:nvSpPr>
        <p:spPr>
          <a:xfrm>
            <a:off x="1465176" y="3028111"/>
            <a:ext cx="704201" cy="276999"/>
          </a:xfrm>
          <a:prstGeom prst="rect">
            <a:avLst/>
          </a:prstGeom>
          <a:noFill/>
        </p:spPr>
        <p:txBody>
          <a:bodyPr wrap="square" rtlCol="0">
            <a:spAutoFit/>
          </a:bodyPr>
          <a:lstStyle/>
          <a:p>
            <a:r>
              <a:rPr kumimoji="1" lang="ja-JP" altLang="en-US" sz="1200" b="1" dirty="0">
                <a:latin typeface="メイリオ" panose="020B0604030504040204" pitchFamily="50" charset="-128"/>
                <a:ea typeface="メイリオ" panose="020B0604030504040204" pitchFamily="50" charset="-128"/>
              </a:rPr>
              <a:t>産後</a:t>
            </a:r>
          </a:p>
        </p:txBody>
      </p:sp>
      <p:sp>
        <p:nvSpPr>
          <p:cNvPr id="28" name="テキスト ボックス 27">
            <a:extLst>
              <a:ext uri="{FF2B5EF4-FFF2-40B4-BE49-F238E27FC236}">
                <a16:creationId xmlns:a16="http://schemas.microsoft.com/office/drawing/2014/main" id="{61263325-8EAF-4B90-BD14-9ED20216F530}"/>
              </a:ext>
            </a:extLst>
          </p:cNvPr>
          <p:cNvSpPr txBox="1"/>
          <p:nvPr/>
        </p:nvSpPr>
        <p:spPr>
          <a:xfrm>
            <a:off x="6433612" y="3719423"/>
            <a:ext cx="1378570" cy="1138773"/>
          </a:xfrm>
          <a:prstGeom prst="rect">
            <a:avLst/>
          </a:prstGeom>
          <a:noFill/>
          <a:ln>
            <a:solidFill>
              <a:schemeClr val="accent1">
                <a:shade val="50000"/>
              </a:schemeClr>
            </a:solidFill>
          </a:ln>
        </p:spPr>
        <p:txBody>
          <a:bodyPr wrap="square" rtlCol="0">
            <a:spAutoFit/>
          </a:bodyPr>
          <a:lstStyle/>
          <a:p>
            <a:pPr lvl="0"/>
            <a:r>
              <a:rPr kumimoji="1" lang="ja-JP" altLang="en-US" b="1" dirty="0">
                <a:latin typeface="メイリオ" panose="020B0604030504040204" pitchFamily="50" charset="-128"/>
                <a:ea typeface="メイリオ" panose="020B0604030504040204" pitchFamily="50" charset="-128"/>
              </a:rPr>
              <a:t>育児休業等取得者申出書（延長）</a:t>
            </a:r>
            <a:r>
              <a:rPr lang="ja-JP" altLang="en-US" sz="1400" b="1" dirty="0">
                <a:solidFill>
                  <a:prstClr val="black"/>
                </a:solidFill>
                <a:latin typeface="メイリオ" panose="020B0604030504040204" pitchFamily="50" charset="-128"/>
                <a:ea typeface="メイリオ" panose="020B0604030504040204" pitchFamily="50" charset="-128"/>
              </a:rPr>
              <a:t>■年金事務所</a:t>
            </a:r>
            <a:endParaRPr kumimoji="1" lang="ja-JP" altLang="en-US" b="1" dirty="0">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B5C3980D-B708-47B0-8220-D2C54B8CE63E}"/>
              </a:ext>
            </a:extLst>
          </p:cNvPr>
          <p:cNvSpPr txBox="1"/>
          <p:nvPr/>
        </p:nvSpPr>
        <p:spPr>
          <a:xfrm>
            <a:off x="6412280" y="4978649"/>
            <a:ext cx="1399902" cy="1354217"/>
          </a:xfrm>
          <a:prstGeom prst="rect">
            <a:avLst/>
          </a:prstGeom>
          <a:noFill/>
          <a:ln>
            <a:solidFill>
              <a:schemeClr val="accent1">
                <a:shade val="50000"/>
              </a:schemeClr>
            </a:solidFill>
          </a:ln>
        </p:spPr>
        <p:txBody>
          <a:bodyPr wrap="square" rtlCol="0">
            <a:spAutoFit/>
          </a:bodyPr>
          <a:lstStyle/>
          <a:p>
            <a:pPr lvl="0"/>
            <a:r>
              <a:rPr kumimoji="1" lang="ja-JP" altLang="en-US" b="1" dirty="0">
                <a:latin typeface="メイリオ" panose="020B0604030504040204" pitchFamily="50" charset="-128"/>
                <a:ea typeface="メイリオ" panose="020B0604030504040204" pitchFamily="50" charset="-128"/>
              </a:rPr>
              <a:t>育児休業給付金延長申請書</a:t>
            </a:r>
            <a:endParaRPr kumimoji="1" lang="en-US" altLang="ja-JP" b="1" dirty="0">
              <a:latin typeface="メイリオ" panose="020B0604030504040204" pitchFamily="50" charset="-128"/>
              <a:ea typeface="メイリオ" panose="020B0604030504040204" pitchFamily="50" charset="-128"/>
            </a:endParaRPr>
          </a:p>
          <a:p>
            <a:pPr lvl="0"/>
            <a:r>
              <a:rPr lang="ja-JP" altLang="en-US" sz="1400" b="1" dirty="0">
                <a:solidFill>
                  <a:prstClr val="black"/>
                </a:solidFill>
                <a:latin typeface="メイリオ" panose="020B0604030504040204" pitchFamily="50" charset="-128"/>
                <a:ea typeface="メイリオ" panose="020B0604030504040204" pitchFamily="50" charset="-128"/>
              </a:rPr>
              <a:t>■ハローワーク</a:t>
            </a:r>
            <a:endParaRPr kumimoji="1" lang="ja-JP" altLang="en-US" b="1" dirty="0">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9939EAFC-0112-4658-BBBB-8D8E41E0E4B6}"/>
              </a:ext>
            </a:extLst>
          </p:cNvPr>
          <p:cNvSpPr>
            <a:spLocks noGrp="1"/>
          </p:cNvSpPr>
          <p:nvPr>
            <p:ph type="sldNum" sz="quarter" idx="12"/>
          </p:nvPr>
        </p:nvSpPr>
        <p:spPr/>
        <p:txBody>
          <a:bodyPr/>
          <a:lstStyle/>
          <a:p>
            <a:fld id="{C9034EB8-48EA-42D3-8780-D7117E8A13EF}" type="slidenum">
              <a:rPr kumimoji="1" lang="ja-JP" altLang="en-US" smtClean="0"/>
              <a:t>20</a:t>
            </a:fld>
            <a:endParaRPr kumimoji="1" lang="ja-JP" altLang="en-US"/>
          </a:p>
        </p:txBody>
      </p:sp>
      <p:sp>
        <p:nvSpPr>
          <p:cNvPr id="5" name="テキスト ボックス 4">
            <a:extLst>
              <a:ext uri="{FF2B5EF4-FFF2-40B4-BE49-F238E27FC236}">
                <a16:creationId xmlns:a16="http://schemas.microsoft.com/office/drawing/2014/main" id="{126084D0-C010-4953-B549-05FE54191933}"/>
              </a:ext>
            </a:extLst>
          </p:cNvPr>
          <p:cNvSpPr txBox="1"/>
          <p:nvPr/>
        </p:nvSpPr>
        <p:spPr>
          <a:xfrm>
            <a:off x="1545984" y="4938945"/>
            <a:ext cx="830997" cy="1415772"/>
          </a:xfrm>
          <a:prstGeom prst="rect">
            <a:avLst/>
          </a:prstGeom>
          <a:noFill/>
          <a:ln w="9525">
            <a:solidFill>
              <a:schemeClr val="tx1"/>
            </a:solidFill>
          </a:ln>
        </p:spPr>
        <p:txBody>
          <a:bodyPr vert="eaVert" wrap="square" rtlCol="0">
            <a:spAutoFit/>
          </a:bodyPr>
          <a:lstStyle/>
          <a:p>
            <a:r>
              <a:rPr kumimoji="1" lang="ja-JP" altLang="en-US" sz="1200" b="1" dirty="0">
                <a:latin typeface="メイリオ" panose="020B0604030504040204" pitchFamily="50" charset="-128"/>
                <a:ea typeface="メイリオ" panose="020B0604030504040204" pitchFamily="50" charset="-128"/>
              </a:rPr>
              <a:t>育児休業受給資格確認票・賃金登録</a:t>
            </a:r>
            <a:br>
              <a:rPr kumimoji="1" lang="en-US" altLang="ja-JP" sz="1200" b="1" dirty="0">
                <a:latin typeface="メイリオ" panose="020B0604030504040204" pitchFamily="50" charset="-128"/>
                <a:ea typeface="メイリオ" panose="020B0604030504040204" pitchFamily="50" charset="-128"/>
              </a:rPr>
            </a:br>
            <a:r>
              <a:rPr kumimoji="1" lang="ja-JP" altLang="en-US" sz="1200" b="1" dirty="0">
                <a:latin typeface="メイリオ" panose="020B0604030504040204" pitchFamily="50" charset="-128"/>
                <a:ea typeface="メイリオ" panose="020B0604030504040204" pitchFamily="50" charset="-128"/>
              </a:rPr>
              <a:t>（初回のみ</a:t>
            </a:r>
            <a:r>
              <a:rPr kumimoji="1" lang="ja-JP" altLang="en-US" dirty="0"/>
              <a:t>）</a:t>
            </a:r>
          </a:p>
        </p:txBody>
      </p:sp>
      <p:cxnSp>
        <p:nvCxnSpPr>
          <p:cNvPr id="35" name="直線コネクタ 34" descr="かやね社会保険労務士事務所">
            <a:extLst>
              <a:ext uri="{FF2B5EF4-FFF2-40B4-BE49-F238E27FC236}">
                <a16:creationId xmlns:a16="http://schemas.microsoft.com/office/drawing/2014/main" id="{A86DE53A-9F64-4C9E-BC4F-86E10CEAD9D7}"/>
              </a:ext>
              <a:ext uri="{C183D7F6-B498-43B3-948B-1728B52AA6E4}">
                <adec:decorative xmlns:adec="http://schemas.microsoft.com/office/drawing/2017/decorative" val="0"/>
              </a:ext>
            </a:extLst>
          </p:cNvPr>
          <p:cNvCxnSpPr>
            <a:cxnSpLocks/>
          </p:cNvCxnSpPr>
          <p:nvPr/>
        </p:nvCxnSpPr>
        <p:spPr>
          <a:xfrm>
            <a:off x="72000" y="720000"/>
            <a:ext cx="12096000" cy="38910"/>
          </a:xfrm>
          <a:prstGeom prst="line">
            <a:avLst/>
          </a:prstGeom>
          <a:ln w="127000" cmpd="thickThin">
            <a:gradFill flip="none" rotWithShape="1">
              <a:gsLst>
                <a:gs pos="0">
                  <a:schemeClr val="accent6">
                    <a:lumMod val="5000"/>
                    <a:lumOff val="95000"/>
                  </a:schemeClr>
                </a:gs>
                <a:gs pos="74000">
                  <a:schemeClr val="accent2">
                    <a:lumMod val="40000"/>
                    <a:lumOff val="60000"/>
                  </a:schemeClr>
                </a:gs>
                <a:gs pos="83000">
                  <a:schemeClr val="accent2">
                    <a:lumMod val="60000"/>
                    <a:lumOff val="40000"/>
                  </a:schemeClr>
                </a:gs>
                <a:gs pos="91602">
                  <a:schemeClr val="accent2">
                    <a:lumMod val="75000"/>
                  </a:schemeClr>
                </a:gs>
                <a:gs pos="100000">
                  <a:schemeClr val="accent2">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83554B7A-03FF-4DD9-A538-A1B2F52611F3}"/>
              </a:ext>
            </a:extLst>
          </p:cNvPr>
          <p:cNvSpPr txBox="1"/>
          <p:nvPr/>
        </p:nvSpPr>
        <p:spPr>
          <a:xfrm>
            <a:off x="10440000" y="504000"/>
            <a:ext cx="1688076"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かやね社会保険労務士事務所</a:t>
            </a:r>
          </a:p>
        </p:txBody>
      </p:sp>
      <p:sp>
        <p:nvSpPr>
          <p:cNvPr id="37" name="タイトル 1">
            <a:extLst>
              <a:ext uri="{FF2B5EF4-FFF2-40B4-BE49-F238E27FC236}">
                <a16:creationId xmlns:a16="http://schemas.microsoft.com/office/drawing/2014/main" id="{022D399D-2924-4B72-85AC-5252D8F50EA9}"/>
              </a:ext>
            </a:extLst>
          </p:cNvPr>
          <p:cNvSpPr txBox="1">
            <a:spLocks/>
          </p:cNvSpPr>
          <p:nvPr/>
        </p:nvSpPr>
        <p:spPr>
          <a:xfrm>
            <a:off x="484546" y="196646"/>
            <a:ext cx="5714743" cy="52064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latin typeface="Meiryo UI" panose="020B0604030504040204" pitchFamily="50" charset="-128"/>
                <a:ea typeface="Meiryo UI" panose="020B0604030504040204" pitchFamily="50" charset="-128"/>
              </a:rPr>
              <a:t>育児休業取得から終了までの流れ　　　</a:t>
            </a:r>
          </a:p>
        </p:txBody>
      </p:sp>
      <p:sp>
        <p:nvSpPr>
          <p:cNvPr id="38" name="テキスト ボックス 37">
            <a:extLst>
              <a:ext uri="{FF2B5EF4-FFF2-40B4-BE49-F238E27FC236}">
                <a16:creationId xmlns:a16="http://schemas.microsoft.com/office/drawing/2014/main" id="{95B0EB5B-5DBC-41BF-A2F4-3F0CA2EF922A}"/>
              </a:ext>
            </a:extLst>
          </p:cNvPr>
          <p:cNvSpPr txBox="1"/>
          <p:nvPr/>
        </p:nvSpPr>
        <p:spPr>
          <a:xfrm>
            <a:off x="383134" y="993677"/>
            <a:ext cx="11473732" cy="646331"/>
          </a:xfrm>
          <a:prstGeom prst="rect">
            <a:avLst/>
          </a:prstGeom>
          <a:noFill/>
          <a:ln>
            <a:solidFill>
              <a:schemeClr val="tx1"/>
            </a:solidFill>
          </a:ln>
        </p:spPr>
        <p:txBody>
          <a:bodyPr wrap="square" rtlCol="0">
            <a:spAutoFit/>
          </a:bodyPr>
          <a:lstStyle/>
          <a:p>
            <a:r>
              <a:rPr lang="ja-JP" altLang="en-US" dirty="0">
                <a:latin typeface="メイリオ" panose="020B0604030504040204" pitchFamily="50" charset="-128"/>
                <a:ea typeface="メイリオ" panose="020B0604030504040204" pitchFamily="50" charset="-128"/>
              </a:rPr>
              <a:t>事務担当者はすべきことがたくさんあります。</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・受給資格の有無（就業規則や労使協定、被保険者記録の確認）　・年金事務所やハローワークへの届出</a:t>
            </a:r>
            <a:endParaRPr kumimoji="1" lang="ja-JP" altLang="en-US" dirty="0">
              <a:latin typeface="メイリオ" panose="020B0604030504040204" pitchFamily="50" charset="-128"/>
              <a:ea typeface="メイリオ" panose="020B0604030504040204" pitchFamily="50" charset="-128"/>
            </a:endParaRPr>
          </a:p>
        </p:txBody>
      </p:sp>
      <p:sp>
        <p:nvSpPr>
          <p:cNvPr id="39" name="テキスト ボックス 38">
            <a:extLst>
              <a:ext uri="{FF2B5EF4-FFF2-40B4-BE49-F238E27FC236}">
                <a16:creationId xmlns:a16="http://schemas.microsoft.com/office/drawing/2014/main" id="{D0C31625-B328-4DF2-BDDB-8E2EA758DC1E}"/>
              </a:ext>
            </a:extLst>
          </p:cNvPr>
          <p:cNvSpPr txBox="1"/>
          <p:nvPr/>
        </p:nvSpPr>
        <p:spPr>
          <a:xfrm>
            <a:off x="636480" y="3719077"/>
            <a:ext cx="1574312" cy="861774"/>
          </a:xfrm>
          <a:prstGeom prst="rect">
            <a:avLst/>
          </a:prstGeom>
          <a:noFill/>
          <a:ln>
            <a:solidFill>
              <a:schemeClr val="accent1">
                <a:shade val="50000"/>
              </a:schemeClr>
            </a:solidFill>
          </a:ln>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産前産後休業取得者申出書</a:t>
            </a:r>
            <a:endParaRPr kumimoji="1" lang="en-US" altLang="ja-JP" b="1" dirty="0">
              <a:latin typeface="メイリオ" panose="020B0604030504040204" pitchFamily="50" charset="-128"/>
              <a:ea typeface="メイリオ" panose="020B0604030504040204" pitchFamily="50" charset="-128"/>
            </a:endParaRPr>
          </a:p>
          <a:p>
            <a:r>
              <a:rPr lang="ja-JP" altLang="en-US" sz="1400" b="1" dirty="0">
                <a:latin typeface="メイリオ" panose="020B0604030504040204" pitchFamily="50" charset="-128"/>
                <a:ea typeface="メイリオ" panose="020B0604030504040204" pitchFamily="50" charset="-128"/>
              </a:rPr>
              <a:t>■年金事務所</a:t>
            </a:r>
            <a:endParaRPr kumimoji="1" lang="ja-JP" altLang="en-US" sz="1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48812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EDF5B88-6C3A-4098-9FCD-BFAA298D50F8}"/>
              </a:ext>
            </a:extLst>
          </p:cNvPr>
          <p:cNvSpPr>
            <a:spLocks noGrp="1"/>
          </p:cNvSpPr>
          <p:nvPr>
            <p:ph idx="1"/>
          </p:nvPr>
        </p:nvSpPr>
        <p:spPr>
          <a:xfrm>
            <a:off x="244557" y="1122769"/>
            <a:ext cx="11750886" cy="5671612"/>
          </a:xfrm>
          <a:solidFill>
            <a:schemeClr val="bg1"/>
          </a:solidFill>
        </p:spPr>
        <p:txBody>
          <a:bodyPr anchor="ctr">
            <a:noAutofit/>
          </a:bodyPr>
          <a:lstStyle/>
          <a:p>
            <a:pPr marL="0" indent="0">
              <a:buNone/>
            </a:pP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パパ休暇</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　</a:t>
            </a:r>
            <a:r>
              <a:rPr lang="ja-JP" altLang="en-US" sz="2000" dirty="0">
                <a:solidFill>
                  <a:srgbClr val="FF0000"/>
                </a:solidFill>
                <a:latin typeface="Meiryo UI" panose="020B0604030504040204" pitchFamily="50" charset="-128"/>
                <a:ea typeface="Meiryo UI" panose="020B0604030504040204" pitchFamily="50" charset="-128"/>
              </a:rPr>
              <a:t>➡　令和</a:t>
            </a:r>
            <a:r>
              <a:rPr lang="en-US" altLang="ja-JP" sz="2000" dirty="0">
                <a:solidFill>
                  <a:srgbClr val="FF0000"/>
                </a:solidFill>
                <a:latin typeface="Meiryo UI" panose="020B0604030504040204" pitchFamily="50" charset="-128"/>
                <a:ea typeface="Meiryo UI" panose="020B0604030504040204" pitchFamily="50" charset="-128"/>
              </a:rPr>
              <a:t>4</a:t>
            </a:r>
            <a:r>
              <a:rPr lang="ja-JP" altLang="en-US" sz="2000" dirty="0">
                <a:solidFill>
                  <a:srgbClr val="FF0000"/>
                </a:solidFill>
                <a:latin typeface="Meiryo UI" panose="020B0604030504040204" pitchFamily="50" charset="-128"/>
                <a:ea typeface="Meiryo UI" panose="020B0604030504040204" pitchFamily="50" charset="-128"/>
              </a:rPr>
              <a:t>年</a:t>
            </a:r>
            <a:r>
              <a:rPr lang="en-US" altLang="ja-JP" sz="2000" dirty="0">
                <a:solidFill>
                  <a:srgbClr val="FF0000"/>
                </a:solidFill>
                <a:latin typeface="Meiryo UI" panose="020B0604030504040204" pitchFamily="50" charset="-128"/>
                <a:ea typeface="Meiryo UI" panose="020B0604030504040204" pitchFamily="50" charset="-128"/>
              </a:rPr>
              <a:t>10</a:t>
            </a:r>
            <a:r>
              <a:rPr lang="ja-JP" altLang="en-US" sz="2000" dirty="0">
                <a:solidFill>
                  <a:srgbClr val="FF0000"/>
                </a:solidFill>
                <a:latin typeface="Meiryo UI" panose="020B0604030504040204" pitchFamily="50" charset="-128"/>
                <a:ea typeface="Meiryo UI" panose="020B0604030504040204" pitchFamily="50" charset="-128"/>
              </a:rPr>
              <a:t>月～</a:t>
            </a:r>
            <a:r>
              <a:rPr lang="ja-JP" altLang="en-US" sz="2000" i="0" dirty="0">
                <a:solidFill>
                  <a:srgbClr val="FF0000"/>
                </a:solidFill>
                <a:effectLst/>
                <a:latin typeface="Meiryo UI" panose="020B0604030504040204" pitchFamily="50" charset="-128"/>
                <a:ea typeface="Meiryo UI" panose="020B0604030504040204" pitchFamily="50" charset="-128"/>
              </a:rPr>
              <a:t>パパ休暇は廃止となり、代わりに「産後パパ育休（出生時育児休業）」が創設</a:t>
            </a:r>
            <a:endParaRPr lang="en-US" altLang="ja-JP" sz="2000" dirty="0">
              <a:solidFill>
                <a:srgbClr val="FF0000"/>
              </a:solidFill>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パパ・ママ育休プラス</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　</a:t>
            </a:r>
            <a:r>
              <a:rPr lang="ja-JP" altLang="en-US" sz="2000" i="0" dirty="0">
                <a:solidFill>
                  <a:srgbClr val="FF0000"/>
                </a:solidFill>
                <a:effectLst/>
                <a:latin typeface="Meiryo UI" panose="020B0604030504040204" pitchFamily="50" charset="-128"/>
                <a:ea typeface="Meiryo UI" panose="020B0604030504040204" pitchFamily="50" charset="-128"/>
              </a:rPr>
              <a:t>➡　こちらは制度継続。保育園に入園できないなどの事情がなくても</a:t>
            </a:r>
            <a:r>
              <a:rPr lang="en-US" altLang="ja-JP" sz="2000" i="0" dirty="0">
                <a:solidFill>
                  <a:srgbClr val="FF0000"/>
                </a:solidFill>
                <a:effectLst/>
                <a:latin typeface="Meiryo UI" panose="020B0604030504040204" pitchFamily="50" charset="-128"/>
                <a:ea typeface="Meiryo UI" panose="020B0604030504040204" pitchFamily="50" charset="-128"/>
              </a:rPr>
              <a:t>1</a:t>
            </a:r>
            <a:r>
              <a:rPr lang="ja-JP" altLang="en-US" sz="2000" i="0" dirty="0">
                <a:solidFill>
                  <a:srgbClr val="FF0000"/>
                </a:solidFill>
                <a:effectLst/>
                <a:latin typeface="Meiryo UI" panose="020B0604030504040204" pitchFamily="50" charset="-128"/>
                <a:ea typeface="Meiryo UI" panose="020B0604030504040204" pitchFamily="50" charset="-128"/>
              </a:rPr>
              <a:t>歳</a:t>
            </a:r>
            <a:r>
              <a:rPr lang="en-US" altLang="ja-JP" sz="2000" i="0" dirty="0">
                <a:solidFill>
                  <a:srgbClr val="FF0000"/>
                </a:solidFill>
                <a:effectLst/>
                <a:latin typeface="Meiryo UI" panose="020B0604030504040204" pitchFamily="50" charset="-128"/>
                <a:ea typeface="Meiryo UI" panose="020B0604030504040204" pitchFamily="50" charset="-128"/>
              </a:rPr>
              <a:t>2</a:t>
            </a:r>
            <a:r>
              <a:rPr lang="ja-JP" altLang="en-US" sz="2000" i="0" dirty="0">
                <a:solidFill>
                  <a:srgbClr val="FF0000"/>
                </a:solidFill>
                <a:effectLst/>
                <a:latin typeface="Meiryo UI" panose="020B0604030504040204" pitchFamily="50" charset="-128"/>
                <a:ea typeface="Meiryo UI" panose="020B0604030504040204" pitchFamily="50" charset="-128"/>
              </a:rPr>
              <a:t>ヶ月まで延長がで</a:t>
            </a:r>
            <a:br>
              <a:rPr lang="en-US" altLang="ja-JP" sz="2000" i="0" dirty="0">
                <a:solidFill>
                  <a:srgbClr val="FF0000"/>
                </a:solidFill>
                <a:effectLst/>
                <a:latin typeface="Meiryo UI" panose="020B0604030504040204" pitchFamily="50" charset="-128"/>
                <a:ea typeface="Meiryo UI" panose="020B0604030504040204" pitchFamily="50" charset="-128"/>
              </a:rPr>
            </a:br>
            <a:r>
              <a:rPr lang="ja-JP" altLang="en-US" sz="2000" i="0" dirty="0">
                <a:solidFill>
                  <a:srgbClr val="FF0000"/>
                </a:solidFill>
                <a:effectLst/>
                <a:latin typeface="Meiryo UI" panose="020B0604030504040204" pitchFamily="50" charset="-128"/>
                <a:ea typeface="Meiryo UI" panose="020B0604030504040204" pitchFamily="50" charset="-128"/>
              </a:rPr>
              <a:t>　　　　　　　　　　　　　　　　　きるため、保育の状況にあわせて、夫婦が交代で長期間育児休業が取得可能</a:t>
            </a:r>
            <a:br>
              <a:rPr lang="en-US" altLang="ja-JP" sz="2000" i="0" dirty="0">
                <a:solidFill>
                  <a:srgbClr val="FF0000"/>
                </a:solidFill>
                <a:effectLst/>
                <a:latin typeface="Meiryo UI" panose="020B0604030504040204" pitchFamily="50" charset="-128"/>
                <a:ea typeface="Meiryo UI" panose="020B0604030504040204" pitchFamily="50" charset="-128"/>
              </a:rPr>
            </a:br>
            <a:r>
              <a:rPr lang="ja-JP" altLang="en-US" sz="2000" i="0" dirty="0">
                <a:solidFill>
                  <a:srgbClr val="FF0000"/>
                </a:solidFill>
                <a:effectLst/>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通常、育児休業は子が</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歳に達するまでですが、両親がともに育児休業する場合に</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歳</a:t>
            </a:r>
            <a:r>
              <a:rPr lang="en-US" altLang="ja-JP" sz="2000" dirty="0">
                <a:latin typeface="Meiryo UI" panose="020B0604030504040204" pitchFamily="50" charset="-128"/>
                <a:ea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rPr>
              <a:t>か月までに延長できます</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　・要件１　配偶者が子が</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歳に達するまでに育児休業を取得していること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・要件２　本人の育児休業開始予定日が、子の</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歳の誕生日以前であること</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・要件３　本人の育児休業開始予定日は、配偶者が取得している育児休業の初日以降であること</a:t>
            </a:r>
            <a:endParaRPr lang="en-US" altLang="ja-JP" sz="2000" dirty="0">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　注意：ただし、</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人あたりの取得可能最大日数は</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年間（ママは産後休業含め</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年間）まで</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給付金は   ：出産日＋産後休暇＋○○日（誕生日の前々日まで）⇒</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年間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ja-JP" altLang="en-US" sz="2000" strike="sngStrike" dirty="0">
                <a:latin typeface="Meiryo UI" panose="020B0604030504040204" pitchFamily="50" charset="-128"/>
                <a:ea typeface="Meiryo UI" panose="020B0604030504040204" pitchFamily="50" charset="-128"/>
              </a:rPr>
              <a:t>育児休業は：子が</a:t>
            </a:r>
            <a:r>
              <a:rPr lang="en-US" altLang="ja-JP" sz="2000" strike="sngStrike" dirty="0">
                <a:latin typeface="Meiryo UI" panose="020B0604030504040204" pitchFamily="50" charset="-128"/>
                <a:ea typeface="Meiryo UI" panose="020B0604030504040204" pitchFamily="50" charset="-128"/>
              </a:rPr>
              <a:t>1</a:t>
            </a:r>
            <a:r>
              <a:rPr lang="ja-JP" altLang="en-US" sz="2000" strike="sngStrike" dirty="0">
                <a:latin typeface="Meiryo UI" panose="020B0604030504040204" pitchFamily="50" charset="-128"/>
                <a:ea typeface="Meiryo UI" panose="020B0604030504040204" pitchFamily="50" charset="-128"/>
              </a:rPr>
              <a:t>歳に達するまで（誕生日の前日）</a:t>
            </a:r>
            <a:endParaRPr lang="en-US" altLang="ja-JP" sz="2000" strike="sngStrike" dirty="0">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産後パパ育休（出生時育児休業）</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　</a:t>
            </a:r>
            <a:r>
              <a:rPr lang="ja-JP" altLang="en-US" sz="2000" dirty="0">
                <a:solidFill>
                  <a:srgbClr val="FF0000"/>
                </a:solidFill>
                <a:latin typeface="Meiryo UI" panose="020B0604030504040204" pitchFamily="50" charset="-128"/>
                <a:ea typeface="Meiryo UI" panose="020B0604030504040204" pitchFamily="50" charset="-128"/>
              </a:rPr>
              <a:t>➡　令和</a:t>
            </a:r>
            <a:r>
              <a:rPr lang="en-US" altLang="ja-JP" sz="2000" dirty="0">
                <a:solidFill>
                  <a:srgbClr val="FF0000"/>
                </a:solidFill>
                <a:latin typeface="Meiryo UI" panose="020B0604030504040204" pitchFamily="50" charset="-128"/>
                <a:ea typeface="Meiryo UI" panose="020B0604030504040204" pitchFamily="50" charset="-128"/>
              </a:rPr>
              <a:t>4</a:t>
            </a:r>
            <a:r>
              <a:rPr lang="ja-JP" altLang="en-US" sz="2000" dirty="0">
                <a:solidFill>
                  <a:srgbClr val="FF0000"/>
                </a:solidFill>
                <a:latin typeface="Meiryo UI" panose="020B0604030504040204" pitchFamily="50" charset="-128"/>
                <a:ea typeface="Meiryo UI" panose="020B0604030504040204" pitchFamily="50" charset="-128"/>
              </a:rPr>
              <a:t>年</a:t>
            </a:r>
            <a:r>
              <a:rPr lang="en-US" altLang="ja-JP" sz="2000" dirty="0">
                <a:solidFill>
                  <a:srgbClr val="FF0000"/>
                </a:solidFill>
                <a:latin typeface="Meiryo UI" panose="020B0604030504040204" pitchFamily="50" charset="-128"/>
                <a:ea typeface="Meiryo UI" panose="020B0604030504040204" pitchFamily="50" charset="-128"/>
              </a:rPr>
              <a:t>10</a:t>
            </a:r>
            <a:r>
              <a:rPr lang="ja-JP" altLang="en-US" sz="2000" dirty="0">
                <a:solidFill>
                  <a:srgbClr val="FF0000"/>
                </a:solidFill>
                <a:latin typeface="Meiryo UI" panose="020B0604030504040204" pitchFamily="50" charset="-128"/>
                <a:ea typeface="Meiryo UI" panose="020B0604030504040204" pitchFamily="50" charset="-128"/>
              </a:rPr>
              <a:t>月～</a:t>
            </a:r>
            <a:endParaRPr lang="en-US" altLang="ja-JP" sz="2000" dirty="0">
              <a:solidFill>
                <a:srgbClr val="FF0000"/>
              </a:solidFill>
              <a:latin typeface="Meiryo UI" panose="020B0604030504040204" pitchFamily="50" charset="-128"/>
              <a:ea typeface="Meiryo UI" panose="020B0604030504040204" pitchFamily="50" charset="-128"/>
            </a:endParaRPr>
          </a:p>
          <a:p>
            <a:pPr marL="0" indent="0">
              <a:buNone/>
            </a:pPr>
            <a:r>
              <a:rPr kumimoji="1" lang="ja-JP" altLang="en-US" sz="2000" dirty="0">
                <a:latin typeface="Meiryo UI" panose="020B0604030504040204" pitchFamily="50" charset="-128"/>
                <a:ea typeface="Meiryo UI" panose="020B0604030504040204" pitchFamily="50" charset="-128"/>
              </a:rPr>
              <a:t>　出生時育児休業給付金の受給資格は。。。</a:t>
            </a:r>
            <a:endParaRPr kumimoji="1" lang="en-US" altLang="ja-JP" sz="2000" dirty="0">
              <a:latin typeface="Meiryo UI" panose="020B0604030504040204" pitchFamily="50" charset="-128"/>
              <a:ea typeface="Meiryo UI" panose="020B0604030504040204" pitchFamily="50" charset="-128"/>
            </a:endParaRPr>
          </a:p>
          <a:p>
            <a:pPr marL="0" indent="0">
              <a:buNone/>
            </a:pPr>
            <a:endParaRPr kumimoji="1" lang="en-US" altLang="ja-JP" sz="20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E4C5067A-4E72-4BA9-AB20-67D28EF131B8}"/>
              </a:ext>
            </a:extLst>
          </p:cNvPr>
          <p:cNvSpPr txBox="1"/>
          <p:nvPr/>
        </p:nvSpPr>
        <p:spPr>
          <a:xfrm>
            <a:off x="9188392" y="353435"/>
            <a:ext cx="1187684"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Ｐ</a:t>
            </a:r>
            <a:r>
              <a:rPr kumimoji="1" lang="en-US" altLang="ja-JP" dirty="0">
                <a:latin typeface="メイリオ" panose="020B0604030504040204" pitchFamily="50" charset="-128"/>
                <a:ea typeface="メイリオ" panose="020B0604030504040204" pitchFamily="50" charset="-128"/>
              </a:rPr>
              <a:t>169</a:t>
            </a:r>
            <a:r>
              <a:rPr lang="ja-JP" altLang="en-US" dirty="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
        <p:nvSpPr>
          <p:cNvPr id="8" name="スライド番号プレースホルダー 7">
            <a:extLst>
              <a:ext uri="{FF2B5EF4-FFF2-40B4-BE49-F238E27FC236}">
                <a16:creationId xmlns:a16="http://schemas.microsoft.com/office/drawing/2014/main" id="{5E375CDA-A601-40FC-9612-35F65E0520B6}"/>
              </a:ext>
            </a:extLst>
          </p:cNvPr>
          <p:cNvSpPr>
            <a:spLocks noGrp="1"/>
          </p:cNvSpPr>
          <p:nvPr>
            <p:ph type="sldNum" sz="quarter" idx="12"/>
          </p:nvPr>
        </p:nvSpPr>
        <p:spPr/>
        <p:txBody>
          <a:bodyPr/>
          <a:lstStyle/>
          <a:p>
            <a:fld id="{C9034EB8-48EA-42D3-8780-D7117E8A13EF}" type="slidenum">
              <a:rPr kumimoji="1" lang="ja-JP" altLang="en-US" smtClean="0"/>
              <a:t>21</a:t>
            </a:fld>
            <a:endParaRPr kumimoji="1" lang="ja-JP" altLang="en-US"/>
          </a:p>
        </p:txBody>
      </p:sp>
      <p:sp>
        <p:nvSpPr>
          <p:cNvPr id="9" name="テキスト ボックス 8">
            <a:extLst>
              <a:ext uri="{FF2B5EF4-FFF2-40B4-BE49-F238E27FC236}">
                <a16:creationId xmlns:a16="http://schemas.microsoft.com/office/drawing/2014/main" id="{1B5B8B14-AC82-4CA9-8853-F2366E89DA2E}"/>
              </a:ext>
            </a:extLst>
          </p:cNvPr>
          <p:cNvSpPr txBox="1"/>
          <p:nvPr/>
        </p:nvSpPr>
        <p:spPr>
          <a:xfrm>
            <a:off x="9598534" y="3750838"/>
            <a:ext cx="2348909" cy="523220"/>
          </a:xfrm>
          <a:custGeom>
            <a:avLst/>
            <a:gdLst>
              <a:gd name="connsiteX0" fmla="*/ 0 w 2348909"/>
              <a:gd name="connsiteY0" fmla="*/ 0 h 523220"/>
              <a:gd name="connsiteX1" fmla="*/ 563738 w 2348909"/>
              <a:gd name="connsiteY1" fmla="*/ 0 h 523220"/>
              <a:gd name="connsiteX2" fmla="*/ 1080498 w 2348909"/>
              <a:gd name="connsiteY2" fmla="*/ 0 h 523220"/>
              <a:gd name="connsiteX3" fmla="*/ 1714704 w 2348909"/>
              <a:gd name="connsiteY3" fmla="*/ 0 h 523220"/>
              <a:gd name="connsiteX4" fmla="*/ 2348909 w 2348909"/>
              <a:gd name="connsiteY4" fmla="*/ 0 h 523220"/>
              <a:gd name="connsiteX5" fmla="*/ 2348909 w 2348909"/>
              <a:gd name="connsiteY5" fmla="*/ 523220 h 523220"/>
              <a:gd name="connsiteX6" fmla="*/ 1808660 w 2348909"/>
              <a:gd name="connsiteY6" fmla="*/ 523220 h 523220"/>
              <a:gd name="connsiteX7" fmla="*/ 1268411 w 2348909"/>
              <a:gd name="connsiteY7" fmla="*/ 523220 h 523220"/>
              <a:gd name="connsiteX8" fmla="*/ 634205 w 2348909"/>
              <a:gd name="connsiteY8" fmla="*/ 523220 h 523220"/>
              <a:gd name="connsiteX9" fmla="*/ 0 w 2348909"/>
              <a:gd name="connsiteY9" fmla="*/ 523220 h 523220"/>
              <a:gd name="connsiteX10" fmla="*/ 0 w 2348909"/>
              <a:gd name="connsiteY10"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8909" h="523220" extrusionOk="0">
                <a:moveTo>
                  <a:pt x="0" y="0"/>
                </a:moveTo>
                <a:cubicBezTo>
                  <a:pt x="245448" y="-63632"/>
                  <a:pt x="295635" y="31975"/>
                  <a:pt x="563738" y="0"/>
                </a:cubicBezTo>
                <a:cubicBezTo>
                  <a:pt x="831841" y="-31975"/>
                  <a:pt x="956927" y="34183"/>
                  <a:pt x="1080498" y="0"/>
                </a:cubicBezTo>
                <a:cubicBezTo>
                  <a:pt x="1204069" y="-34183"/>
                  <a:pt x="1448775" y="4967"/>
                  <a:pt x="1714704" y="0"/>
                </a:cubicBezTo>
                <a:cubicBezTo>
                  <a:pt x="1980633" y="-4967"/>
                  <a:pt x="2184245" y="35169"/>
                  <a:pt x="2348909" y="0"/>
                </a:cubicBezTo>
                <a:cubicBezTo>
                  <a:pt x="2408646" y="254862"/>
                  <a:pt x="2298479" y="310615"/>
                  <a:pt x="2348909" y="523220"/>
                </a:cubicBezTo>
                <a:cubicBezTo>
                  <a:pt x="2104735" y="585367"/>
                  <a:pt x="2029520" y="479534"/>
                  <a:pt x="1808660" y="523220"/>
                </a:cubicBezTo>
                <a:cubicBezTo>
                  <a:pt x="1587800" y="566906"/>
                  <a:pt x="1537716" y="502683"/>
                  <a:pt x="1268411" y="523220"/>
                </a:cubicBezTo>
                <a:cubicBezTo>
                  <a:pt x="999106" y="543757"/>
                  <a:pt x="900231" y="512423"/>
                  <a:pt x="634205" y="523220"/>
                </a:cubicBezTo>
                <a:cubicBezTo>
                  <a:pt x="368179" y="534017"/>
                  <a:pt x="308862" y="506853"/>
                  <a:pt x="0" y="523220"/>
                </a:cubicBezTo>
                <a:cubicBezTo>
                  <a:pt x="-5194" y="296089"/>
                  <a:pt x="47441" y="248443"/>
                  <a:pt x="0" y="0"/>
                </a:cubicBezTo>
                <a:close/>
              </a:path>
            </a:pathLst>
          </a:custGeom>
          <a:noFill/>
          <a:ln>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テキストと順番違いますがこの方が覚えやすい</a:t>
            </a:r>
          </a:p>
        </p:txBody>
      </p:sp>
      <p:cxnSp>
        <p:nvCxnSpPr>
          <p:cNvPr id="10" name="直線コネクタ 9" descr="かやね社会保険労務士事務所">
            <a:extLst>
              <a:ext uri="{FF2B5EF4-FFF2-40B4-BE49-F238E27FC236}">
                <a16:creationId xmlns:a16="http://schemas.microsoft.com/office/drawing/2014/main" id="{5E7ED042-778F-4F83-8516-B6BE1D93536A}"/>
              </a:ext>
              <a:ext uri="{C183D7F6-B498-43B3-948B-1728B52AA6E4}">
                <adec:decorative xmlns:adec="http://schemas.microsoft.com/office/drawing/2017/decorative" val="0"/>
              </a:ext>
            </a:extLst>
          </p:cNvPr>
          <p:cNvCxnSpPr>
            <a:cxnSpLocks/>
          </p:cNvCxnSpPr>
          <p:nvPr/>
        </p:nvCxnSpPr>
        <p:spPr>
          <a:xfrm>
            <a:off x="72000" y="720000"/>
            <a:ext cx="12096000" cy="38910"/>
          </a:xfrm>
          <a:prstGeom prst="line">
            <a:avLst/>
          </a:prstGeom>
          <a:ln w="127000" cmpd="thickThin">
            <a:gradFill flip="none" rotWithShape="1">
              <a:gsLst>
                <a:gs pos="0">
                  <a:schemeClr val="accent6">
                    <a:lumMod val="5000"/>
                    <a:lumOff val="95000"/>
                  </a:schemeClr>
                </a:gs>
                <a:gs pos="74000">
                  <a:schemeClr val="accent2">
                    <a:lumMod val="40000"/>
                    <a:lumOff val="60000"/>
                  </a:schemeClr>
                </a:gs>
                <a:gs pos="83000">
                  <a:schemeClr val="accent2">
                    <a:lumMod val="60000"/>
                    <a:lumOff val="40000"/>
                  </a:schemeClr>
                </a:gs>
                <a:gs pos="91602">
                  <a:schemeClr val="accent2">
                    <a:lumMod val="75000"/>
                  </a:schemeClr>
                </a:gs>
                <a:gs pos="100000">
                  <a:schemeClr val="accent2">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2A7C3A17-B44F-4CE1-8519-B9B8AE849203}"/>
              </a:ext>
            </a:extLst>
          </p:cNvPr>
          <p:cNvSpPr txBox="1"/>
          <p:nvPr/>
        </p:nvSpPr>
        <p:spPr>
          <a:xfrm>
            <a:off x="10440000" y="504000"/>
            <a:ext cx="1688076"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かやね社会保険労務士事務所</a:t>
            </a:r>
          </a:p>
        </p:txBody>
      </p:sp>
      <p:sp>
        <p:nvSpPr>
          <p:cNvPr id="12" name="タイトル 1">
            <a:extLst>
              <a:ext uri="{FF2B5EF4-FFF2-40B4-BE49-F238E27FC236}">
                <a16:creationId xmlns:a16="http://schemas.microsoft.com/office/drawing/2014/main" id="{764712AE-FA59-4951-9304-F0034DD90450}"/>
              </a:ext>
            </a:extLst>
          </p:cNvPr>
          <p:cNvSpPr txBox="1">
            <a:spLocks/>
          </p:cNvSpPr>
          <p:nvPr/>
        </p:nvSpPr>
        <p:spPr>
          <a:xfrm>
            <a:off x="484546" y="235556"/>
            <a:ext cx="7647518" cy="520648"/>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latin typeface="Meiryo UI" panose="020B0604030504040204" pitchFamily="50" charset="-128"/>
                <a:ea typeface="Meiryo UI" panose="020B0604030504040204" pitchFamily="50" charset="-128"/>
              </a:rPr>
              <a:t>パパ休暇（廃止）と　パパ・ママ育休プラス（継続）　　　</a:t>
            </a:r>
          </a:p>
        </p:txBody>
      </p:sp>
      <p:sp>
        <p:nvSpPr>
          <p:cNvPr id="6" name="吹き出し: 角を丸めた四角形 5">
            <a:extLst>
              <a:ext uri="{FF2B5EF4-FFF2-40B4-BE49-F238E27FC236}">
                <a16:creationId xmlns:a16="http://schemas.microsoft.com/office/drawing/2014/main" id="{A9B6D97A-5BC5-4C5A-A3E8-008346AAEDCB}"/>
              </a:ext>
            </a:extLst>
          </p:cNvPr>
          <p:cNvSpPr/>
          <p:nvPr/>
        </p:nvSpPr>
        <p:spPr>
          <a:xfrm>
            <a:off x="8403336" y="2978333"/>
            <a:ext cx="1754350" cy="369333"/>
          </a:xfrm>
          <a:prstGeom prst="wedgeRoundRectCallout">
            <a:avLst>
              <a:gd name="adj1" fmla="val 16091"/>
              <a:gd name="adj2" fmla="val -92652"/>
              <a:gd name="adj3" fmla="val 16667"/>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プラス</a:t>
            </a:r>
            <a:r>
              <a:rPr kumimoji="1" lang="en-US" altLang="ja-JP" dirty="0">
                <a:solidFill>
                  <a:schemeClr val="tx1"/>
                </a:solidFill>
              </a:rPr>
              <a:t>2</a:t>
            </a:r>
            <a:r>
              <a:rPr kumimoji="1" lang="ja-JP" altLang="en-US" dirty="0">
                <a:solidFill>
                  <a:schemeClr val="tx1"/>
                </a:solidFill>
              </a:rPr>
              <a:t>か月！</a:t>
            </a:r>
          </a:p>
        </p:txBody>
      </p:sp>
    </p:spTree>
    <p:extLst>
      <p:ext uri="{BB962C8B-B14F-4D97-AF65-F5344CB8AC3E}">
        <p14:creationId xmlns:p14="http://schemas.microsoft.com/office/powerpoint/2010/main" val="4288458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EDF5B88-6C3A-4098-9FCD-BFAA298D50F8}"/>
              </a:ext>
            </a:extLst>
          </p:cNvPr>
          <p:cNvSpPr>
            <a:spLocks noGrp="1"/>
          </p:cNvSpPr>
          <p:nvPr>
            <p:ph idx="1"/>
          </p:nvPr>
        </p:nvSpPr>
        <p:spPr>
          <a:xfrm>
            <a:off x="407504" y="1028719"/>
            <a:ext cx="11489636" cy="5671612"/>
          </a:xfrm>
          <a:solidFill>
            <a:schemeClr val="bg1"/>
          </a:solidFill>
        </p:spPr>
        <p:txBody>
          <a:bodyPr anchor="ctr">
            <a:noAutofit/>
          </a:bodyPr>
          <a:lstStyle/>
          <a:p>
            <a:pPr marL="0" indent="0">
              <a:buNone/>
            </a:pPr>
            <a:r>
              <a:rPr lang="ja-JP" altLang="en-US" sz="2000" dirty="0">
                <a:latin typeface="Meiryo UI" panose="020B0604030504040204" pitchFamily="50" charset="-128"/>
                <a:ea typeface="Meiryo UI" panose="020B0604030504040204" pitchFamily="50" charset="-128"/>
              </a:rPr>
              <a:t>子の出生日（又は予定日）のうちの早い日から、子の出生日（又は予定日）のうちの遅い日から</a:t>
            </a:r>
            <a:r>
              <a:rPr lang="en-US" altLang="ja-JP" sz="2000" dirty="0">
                <a:latin typeface="Meiryo UI" panose="020B0604030504040204" pitchFamily="50" charset="-128"/>
                <a:ea typeface="Meiryo UI" panose="020B0604030504040204" pitchFamily="50" charset="-128"/>
              </a:rPr>
              <a:t>8</a:t>
            </a:r>
            <a:r>
              <a:rPr lang="ja-JP" altLang="en-US" sz="2000" dirty="0">
                <a:latin typeface="Meiryo UI" panose="020B0604030504040204" pitchFamily="50" charset="-128"/>
                <a:ea typeface="Meiryo UI" panose="020B0604030504040204" pitchFamily="50" charset="-128"/>
              </a:rPr>
              <a:t>週間を経過する日の</a:t>
            </a:r>
            <a:r>
              <a:rPr lang="ja-JP" altLang="en-US" sz="2000" u="sng" dirty="0">
                <a:latin typeface="Meiryo UI" panose="020B0604030504040204" pitchFamily="50" charset="-128"/>
                <a:ea typeface="Meiryo UI" panose="020B0604030504040204" pitchFamily="50" charset="-128"/>
              </a:rPr>
              <a:t>翌日</a:t>
            </a:r>
            <a:r>
              <a:rPr lang="ja-JP" altLang="en-US" sz="2000" dirty="0">
                <a:latin typeface="Meiryo UI" panose="020B0604030504040204" pitchFamily="50" charset="-128"/>
                <a:ea typeface="Meiryo UI" panose="020B0604030504040204" pitchFamily="50" charset="-128"/>
              </a:rPr>
              <a:t>までの期間内に取得する</a:t>
            </a:r>
            <a:r>
              <a:rPr lang="en-US" altLang="ja-JP" sz="2000" dirty="0">
                <a:latin typeface="Meiryo UI" panose="020B0604030504040204" pitchFamily="50" charset="-128"/>
                <a:ea typeface="Meiryo UI" panose="020B0604030504040204" pitchFamily="50" charset="-128"/>
              </a:rPr>
              <a:t>4</a:t>
            </a:r>
            <a:r>
              <a:rPr lang="ja-JP" altLang="en-US" sz="2000" dirty="0">
                <a:latin typeface="Meiryo UI" panose="020B0604030504040204" pitchFamily="50" charset="-128"/>
                <a:ea typeface="Meiryo UI" panose="020B0604030504040204" pitchFamily="50" charset="-128"/>
              </a:rPr>
              <a:t>週間（</a:t>
            </a:r>
            <a:r>
              <a:rPr lang="en-US" altLang="ja-JP" sz="2000" dirty="0">
                <a:latin typeface="Meiryo UI" panose="020B0604030504040204" pitchFamily="50" charset="-128"/>
                <a:ea typeface="Meiryo UI" panose="020B0604030504040204" pitchFamily="50" charset="-128"/>
              </a:rPr>
              <a:t>28</a:t>
            </a:r>
            <a:r>
              <a:rPr lang="ja-JP" altLang="en-US" sz="2000" dirty="0">
                <a:latin typeface="Meiryo UI" panose="020B0604030504040204" pitchFamily="50" charset="-128"/>
                <a:ea typeface="Meiryo UI" panose="020B0604030504040204" pitchFamily="50" charset="-128"/>
              </a:rPr>
              <a:t>日）以内の休業期間に対する給付金</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例１：出産予定日：５</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８　　出生日：５</a:t>
            </a:r>
            <a:r>
              <a:rPr lang="en-US" altLang="ja-JP" sz="2000" dirty="0">
                <a:latin typeface="Meiryo UI" panose="020B0604030504040204" pitchFamily="50" charset="-128"/>
                <a:ea typeface="Meiryo UI" panose="020B0604030504040204" pitchFamily="50" charset="-128"/>
              </a:rPr>
              <a:t>/14</a:t>
            </a:r>
            <a:r>
              <a:rPr lang="ja-JP" altLang="en-US" sz="2000" dirty="0">
                <a:latin typeface="Meiryo UI" panose="020B0604030504040204" pitchFamily="50" charset="-128"/>
                <a:ea typeface="Meiryo UI" panose="020B0604030504040204" pitchFamily="50" charset="-128"/>
              </a:rPr>
              <a:t>　　のケース　　➡　　</a:t>
            </a:r>
            <a:r>
              <a:rPr lang="en-US" altLang="ja-JP" sz="2000" dirty="0">
                <a:latin typeface="Meiryo UI" panose="020B0604030504040204" pitchFamily="50" charset="-128"/>
                <a:ea typeface="Meiryo UI" panose="020B0604030504040204" pitchFamily="50" charset="-128"/>
              </a:rPr>
              <a:t>5/</a:t>
            </a:r>
            <a:r>
              <a:rPr lang="ja-JP" altLang="en-US" sz="2000" dirty="0">
                <a:latin typeface="Meiryo UI" panose="020B0604030504040204" pitchFamily="50" charset="-128"/>
                <a:ea typeface="Meiryo UI" panose="020B0604030504040204" pitchFamily="50" charset="-128"/>
              </a:rPr>
              <a:t>８～</a:t>
            </a:r>
            <a:r>
              <a:rPr lang="en-US" altLang="ja-JP" sz="2000" dirty="0">
                <a:solidFill>
                  <a:srgbClr val="FF0000"/>
                </a:solidFill>
                <a:latin typeface="Meiryo UI" panose="020B0604030504040204" pitchFamily="50" charset="-128"/>
                <a:ea typeface="Meiryo UI" panose="020B0604030504040204" pitchFamily="50" charset="-128"/>
              </a:rPr>
              <a:t>7/9</a:t>
            </a:r>
            <a:r>
              <a:rPr lang="ja-JP" altLang="en-US" sz="2000" dirty="0">
                <a:latin typeface="Meiryo UI" panose="020B0604030504040204" pitchFamily="50" charset="-128"/>
                <a:ea typeface="Meiryo UI" panose="020B0604030504040204" pitchFamily="50" charset="-128"/>
              </a:rPr>
              <a:t>　の間に</a:t>
            </a:r>
            <a:r>
              <a:rPr lang="en-US" altLang="ja-JP" sz="2000" dirty="0">
                <a:latin typeface="Meiryo UI" panose="020B0604030504040204" pitchFamily="50" charset="-128"/>
                <a:ea typeface="Meiryo UI" panose="020B0604030504040204" pitchFamily="50" charset="-128"/>
              </a:rPr>
              <a:t>28</a:t>
            </a:r>
            <a:r>
              <a:rPr lang="ja-JP" altLang="en-US" sz="2000" dirty="0">
                <a:latin typeface="Meiryo UI" panose="020B0604030504040204" pitchFamily="50" charset="-128"/>
                <a:ea typeface="Meiryo UI" panose="020B0604030504040204" pitchFamily="50" charset="-128"/>
              </a:rPr>
              <a:t>日間取得可能</a:t>
            </a:r>
            <a:endParaRPr lang="en-US" altLang="ja-JP" sz="2000" dirty="0">
              <a:latin typeface="Meiryo UI" panose="020B0604030504040204" pitchFamily="50" charset="-128"/>
              <a:ea typeface="Meiryo UI" panose="020B0604030504040204" pitchFamily="50" charset="-128"/>
            </a:endParaRPr>
          </a:p>
          <a:p>
            <a:pPr marL="0" indent="0">
              <a:spcBef>
                <a:spcPts val="0"/>
              </a:spcBef>
              <a:buNone/>
            </a:pPr>
            <a:r>
              <a:rPr lang="ja-JP" altLang="en-US" sz="2000" dirty="0">
                <a:latin typeface="Meiryo UI" panose="020B0604030504040204" pitchFamily="50" charset="-128"/>
                <a:ea typeface="Meiryo UI" panose="020B0604030504040204" pitchFamily="50" charset="-128"/>
              </a:rPr>
              <a:t>例２：出産予定日：</a:t>
            </a:r>
            <a:r>
              <a:rPr lang="en-US" altLang="ja-JP" sz="2000" dirty="0">
                <a:latin typeface="Meiryo UI" panose="020B0604030504040204" pitchFamily="50" charset="-128"/>
                <a:ea typeface="Meiryo UI" panose="020B0604030504040204" pitchFamily="50" charset="-128"/>
              </a:rPr>
              <a:t> 5/</a:t>
            </a:r>
            <a:r>
              <a:rPr lang="ja-JP" altLang="en-US" sz="2000" dirty="0">
                <a:latin typeface="Meiryo UI" panose="020B0604030504040204" pitchFamily="50" charset="-128"/>
                <a:ea typeface="Meiryo UI" panose="020B0604030504040204" pitchFamily="50" charset="-128"/>
              </a:rPr>
              <a:t>８  </a:t>
            </a: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出生日 </a:t>
            </a:r>
            <a:r>
              <a:rPr lang="en-US" altLang="ja-JP" sz="2000" dirty="0">
                <a:latin typeface="Meiryo UI" panose="020B0604030504040204" pitchFamily="50" charset="-128"/>
                <a:ea typeface="Meiryo UI" panose="020B0604030504040204" pitchFamily="50" charset="-128"/>
              </a:rPr>
              <a:t>: 5/</a:t>
            </a:r>
            <a:r>
              <a:rPr lang="ja-JP" altLang="en-US" sz="2000" dirty="0">
                <a:latin typeface="Meiryo UI" panose="020B0604030504040204" pitchFamily="50" charset="-128"/>
                <a:ea typeface="Meiryo UI" panose="020B0604030504040204" pitchFamily="50" charset="-128"/>
              </a:rPr>
              <a:t>１　　のケース　　　➡　　</a:t>
            </a:r>
            <a:r>
              <a:rPr lang="en-US" altLang="ja-JP" sz="2000" dirty="0">
                <a:latin typeface="Meiryo UI" panose="020B0604030504040204" pitchFamily="50" charset="-128"/>
                <a:ea typeface="Meiryo UI" panose="020B0604030504040204" pitchFamily="50" charset="-128"/>
              </a:rPr>
              <a:t>5/1</a:t>
            </a:r>
            <a:r>
              <a:rPr lang="ja-JP" altLang="en-US" sz="2000" dirty="0">
                <a:latin typeface="Meiryo UI" panose="020B0604030504040204" pitchFamily="50" charset="-128"/>
                <a:ea typeface="Meiryo UI" panose="020B0604030504040204" pitchFamily="50" charset="-128"/>
              </a:rPr>
              <a:t>～</a:t>
            </a:r>
            <a:r>
              <a:rPr lang="ja-JP" altLang="en-US" sz="2000" dirty="0">
                <a:solidFill>
                  <a:srgbClr val="FF0000"/>
                </a:solidFill>
                <a:latin typeface="Meiryo UI" panose="020B0604030504040204" pitchFamily="50" charset="-128"/>
                <a:ea typeface="Meiryo UI" panose="020B0604030504040204" pitchFamily="50" charset="-128"/>
              </a:rPr>
              <a:t>７</a:t>
            </a:r>
            <a:r>
              <a:rPr lang="en-US" altLang="ja-JP" sz="2000" dirty="0">
                <a:solidFill>
                  <a:srgbClr val="FF0000"/>
                </a:solidFill>
                <a:latin typeface="Meiryo UI" panose="020B0604030504040204" pitchFamily="50" charset="-128"/>
                <a:ea typeface="Meiryo UI" panose="020B0604030504040204" pitchFamily="50" charset="-128"/>
              </a:rPr>
              <a:t>/3</a:t>
            </a:r>
            <a:r>
              <a:rPr lang="ja-JP" altLang="en-US" sz="2000" dirty="0">
                <a:latin typeface="Meiryo UI" panose="020B0604030504040204" pitchFamily="50" charset="-128"/>
                <a:ea typeface="Meiryo UI" panose="020B0604030504040204" pitchFamily="50" charset="-128"/>
              </a:rPr>
              <a:t>　の間に</a:t>
            </a:r>
            <a:r>
              <a:rPr lang="en-US" altLang="ja-JP" sz="2000" dirty="0">
                <a:latin typeface="Meiryo UI" panose="020B0604030504040204" pitchFamily="50" charset="-128"/>
                <a:ea typeface="Meiryo UI" panose="020B0604030504040204" pitchFamily="50" charset="-128"/>
              </a:rPr>
              <a:t>28</a:t>
            </a:r>
            <a:r>
              <a:rPr lang="ja-JP" altLang="en-US" sz="2000" dirty="0">
                <a:latin typeface="Meiryo UI" panose="020B0604030504040204" pitchFamily="50" charset="-128"/>
                <a:ea typeface="Meiryo UI" panose="020B0604030504040204" pitchFamily="50" charset="-128"/>
              </a:rPr>
              <a:t>日間取得可能</a:t>
            </a:r>
            <a:br>
              <a:rPr lang="en-US" altLang="ja-JP" sz="20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　　</a:t>
            </a:r>
            <a:r>
              <a:rPr lang="ja-JP" altLang="en-US" sz="1100" dirty="0">
                <a:solidFill>
                  <a:srgbClr val="FF0000"/>
                </a:solidFill>
                <a:latin typeface="Meiryo UI" panose="020B0604030504040204" pitchFamily="50" charset="-128"/>
                <a:ea typeface="Meiryo UI" panose="020B0604030504040204" pitchFamily="50" charset="-128"/>
              </a:rPr>
              <a:t>＜育児休業法９条の２＞</a:t>
            </a:r>
            <a:endParaRPr lang="en-US" altLang="ja-JP" sz="1100" dirty="0">
              <a:solidFill>
                <a:srgbClr val="FF0000"/>
              </a:solidFill>
              <a:latin typeface="Meiryo UI" panose="020B0604030504040204" pitchFamily="50" charset="-128"/>
              <a:ea typeface="Meiryo UI" panose="020B0604030504040204" pitchFamily="50" charset="-128"/>
            </a:endParaRPr>
          </a:p>
          <a:p>
            <a:pPr marL="0" indent="0">
              <a:spcBef>
                <a:spcPts val="0"/>
              </a:spcBef>
              <a:buNone/>
            </a:pPr>
            <a:r>
              <a:rPr lang="en-US" altLang="ja-JP" sz="1100" dirty="0">
                <a:solidFill>
                  <a:srgbClr val="FF0000"/>
                </a:solidFill>
                <a:latin typeface="Meiryo UI" panose="020B0604030504040204" pitchFamily="50" charset="-128"/>
                <a:ea typeface="Meiryo UI" panose="020B0604030504040204" pitchFamily="50" charset="-128"/>
              </a:rPr>
              <a:t>   </a:t>
            </a:r>
            <a:r>
              <a:rPr lang="ja-JP" altLang="en-US" sz="1100" dirty="0">
                <a:solidFill>
                  <a:srgbClr val="FF0000"/>
                </a:solidFill>
                <a:latin typeface="Meiryo UI" panose="020B0604030504040204" pitchFamily="50" charset="-128"/>
                <a:ea typeface="Meiryo UI" panose="020B0604030504040204" pitchFamily="50" charset="-128"/>
              </a:rPr>
              <a:t>　　子の</a:t>
            </a:r>
            <a:r>
              <a:rPr lang="ja-JP" altLang="en-US" sz="1100" b="1" u="sng" dirty="0">
                <a:solidFill>
                  <a:srgbClr val="FF0000"/>
                </a:solidFill>
                <a:latin typeface="Meiryo UI" panose="020B0604030504040204" pitchFamily="50" charset="-128"/>
                <a:ea typeface="Meiryo UI" panose="020B0604030504040204" pitchFamily="50" charset="-128"/>
              </a:rPr>
              <a:t>出生の日から起算して</a:t>
            </a:r>
            <a:r>
              <a:rPr lang="ja-JP" altLang="en-US" sz="1100" dirty="0">
                <a:solidFill>
                  <a:srgbClr val="FF0000"/>
                </a:solidFill>
                <a:latin typeface="Meiryo UI" panose="020B0604030504040204" pitchFamily="50" charset="-128"/>
                <a:ea typeface="Meiryo UI" panose="020B0604030504040204" pitchFamily="50" charset="-128"/>
              </a:rPr>
              <a:t>八週間を経過する日の翌日まで（出産予定日前に当該子が出生した場合にあっては当該出生の日から当該出産予定日から起算して八週間を経過する日の翌日までとし、</a:t>
            </a:r>
            <a:endParaRPr lang="en-US" altLang="ja-JP" sz="1100" dirty="0">
              <a:solidFill>
                <a:srgbClr val="FF0000"/>
              </a:solidFill>
              <a:latin typeface="Meiryo UI" panose="020B0604030504040204" pitchFamily="50" charset="-128"/>
              <a:ea typeface="Meiryo UI" panose="020B0604030504040204" pitchFamily="50" charset="-128"/>
            </a:endParaRPr>
          </a:p>
          <a:p>
            <a:pPr marL="0" indent="0">
              <a:spcBef>
                <a:spcPts val="0"/>
              </a:spcBef>
              <a:buNone/>
            </a:pPr>
            <a:r>
              <a:rPr lang="en-US" altLang="ja-JP" sz="1100" dirty="0">
                <a:solidFill>
                  <a:srgbClr val="FF0000"/>
                </a:solidFill>
                <a:latin typeface="Meiryo UI" panose="020B0604030504040204" pitchFamily="50" charset="-128"/>
                <a:ea typeface="Meiryo UI" panose="020B0604030504040204" pitchFamily="50" charset="-128"/>
              </a:rPr>
              <a:t>   </a:t>
            </a:r>
            <a:r>
              <a:rPr lang="ja-JP" altLang="en-US" sz="1100" dirty="0">
                <a:solidFill>
                  <a:srgbClr val="FF0000"/>
                </a:solidFill>
                <a:latin typeface="Meiryo UI" panose="020B0604030504040204" pitchFamily="50" charset="-128"/>
                <a:ea typeface="Meiryo UI" panose="020B0604030504040204" pitchFamily="50" charset="-128"/>
              </a:rPr>
              <a:t>　</a:t>
            </a:r>
            <a:r>
              <a:rPr lang="en-US" altLang="ja-JP" sz="1100" dirty="0">
                <a:solidFill>
                  <a:srgbClr val="FF0000"/>
                </a:solidFill>
                <a:latin typeface="Meiryo UI" panose="020B0604030504040204" pitchFamily="50" charset="-128"/>
                <a:ea typeface="Meiryo UI" panose="020B0604030504040204" pitchFamily="50" charset="-128"/>
              </a:rPr>
              <a:t> </a:t>
            </a:r>
            <a:r>
              <a:rPr lang="ja-JP" altLang="en-US" sz="1100" dirty="0">
                <a:solidFill>
                  <a:srgbClr val="FF0000"/>
                </a:solidFill>
                <a:latin typeface="Meiryo UI" panose="020B0604030504040204" pitchFamily="50" charset="-128"/>
                <a:ea typeface="Meiryo UI" panose="020B0604030504040204" pitchFamily="50" charset="-128"/>
              </a:rPr>
              <a:t>　出産予定日後に当該子が出生した場合にあっては当該出産予定日から当該出生の日から起算して八週間を経過する日の翌日までとする。次項第一号において同じ。）の期間内に四週間以内の</a:t>
            </a:r>
            <a:endParaRPr lang="en-US" altLang="ja-JP" sz="1100" dirty="0">
              <a:solidFill>
                <a:srgbClr val="FF0000"/>
              </a:solidFill>
              <a:latin typeface="Meiryo UI" panose="020B0604030504040204" pitchFamily="50" charset="-128"/>
              <a:ea typeface="Meiryo UI" panose="020B0604030504040204" pitchFamily="50" charset="-128"/>
            </a:endParaRPr>
          </a:p>
          <a:p>
            <a:pPr marL="0" indent="0">
              <a:spcBef>
                <a:spcPts val="0"/>
              </a:spcBef>
              <a:buNone/>
            </a:pPr>
            <a:r>
              <a:rPr lang="ja-JP" altLang="en-US" sz="1100" dirty="0">
                <a:solidFill>
                  <a:srgbClr val="FF0000"/>
                </a:solidFill>
                <a:latin typeface="Meiryo UI" panose="020B0604030504040204" pitchFamily="50" charset="-128"/>
                <a:ea typeface="Meiryo UI" panose="020B0604030504040204" pitchFamily="50" charset="-128"/>
              </a:rPr>
              <a:t>　　　　期間を定めてする休業をいう。</a:t>
            </a:r>
            <a:endParaRPr lang="en-US" altLang="ja-JP" sz="1100" dirty="0">
              <a:solidFill>
                <a:srgbClr val="FF0000"/>
              </a:solidFill>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　注意①：出生時育児休業給付金と育児休業給付金を受給できる期間は</a:t>
            </a:r>
            <a:r>
              <a:rPr lang="ja-JP" altLang="en-US" sz="2000" u="sng" dirty="0">
                <a:latin typeface="Meiryo UI" panose="020B0604030504040204" pitchFamily="50" charset="-128"/>
                <a:ea typeface="Meiryo UI" panose="020B0604030504040204" pitchFamily="50" charset="-128"/>
              </a:rPr>
              <a:t>通算して</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年間</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　　　　②：支給率</a:t>
            </a:r>
            <a:r>
              <a:rPr lang="en-US" altLang="ja-JP" sz="2000" dirty="0">
                <a:latin typeface="Meiryo UI" panose="020B0604030504040204" pitchFamily="50" charset="-128"/>
                <a:ea typeface="Meiryo UI" panose="020B0604030504040204" pitchFamily="50" charset="-128"/>
              </a:rPr>
              <a:t>67</a:t>
            </a:r>
            <a:r>
              <a:rPr lang="ja-JP" altLang="en-US" sz="2000" dirty="0">
                <a:latin typeface="Meiryo UI" panose="020B0604030504040204" pitchFamily="50" charset="-128"/>
                <a:ea typeface="Meiryo UI" panose="020B0604030504040204" pitchFamily="50" charset="-128"/>
              </a:rPr>
              <a:t>％ある受給開始後</a:t>
            </a:r>
            <a:r>
              <a:rPr lang="en-US" altLang="ja-JP" sz="2000" dirty="0">
                <a:latin typeface="Meiryo UI" panose="020B0604030504040204" pitchFamily="50" charset="-128"/>
                <a:ea typeface="Meiryo UI" panose="020B0604030504040204" pitchFamily="50" charset="-128"/>
              </a:rPr>
              <a:t>180</a:t>
            </a:r>
            <a:r>
              <a:rPr lang="ja-JP" altLang="en-US" sz="2000" dirty="0">
                <a:latin typeface="Meiryo UI" panose="020B0604030504040204" pitchFamily="50" charset="-128"/>
                <a:ea typeface="Meiryo UI" panose="020B0604030504040204" pitchFamily="50" charset="-128"/>
              </a:rPr>
              <a:t>日間（この日数も）も通算して計算される</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　　　　③：出生時育児休業期間中に就労した場合　</a:t>
            </a:r>
            <a:endParaRPr lang="en-US" altLang="ja-JP" sz="2000" dirty="0">
              <a:latin typeface="Meiryo UI" panose="020B0604030504040204" pitchFamily="50" charset="-128"/>
              <a:ea typeface="Meiryo UI" panose="020B0604030504040204" pitchFamily="50" charset="-128"/>
            </a:endParaRPr>
          </a:p>
          <a:p>
            <a:pPr marL="0" indent="0">
              <a:spcBef>
                <a:spcPts val="0"/>
              </a:spcBef>
              <a:buNone/>
            </a:pPr>
            <a:r>
              <a:rPr lang="ja-JP" altLang="en-US" sz="20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28</a:t>
            </a:r>
            <a:r>
              <a:rPr kumimoji="1" lang="ja-JP" altLang="en-US" sz="1100" dirty="0">
                <a:latin typeface="Meiryo UI" panose="020B0604030504040204" pitchFamily="50" charset="-128"/>
                <a:ea typeface="Meiryo UI" panose="020B0604030504040204" pitchFamily="50" charset="-128"/>
              </a:rPr>
              <a:t>日取得　⇒　</a:t>
            </a:r>
            <a:r>
              <a:rPr kumimoji="1" lang="en-US" altLang="ja-JP" sz="1100" dirty="0">
                <a:latin typeface="Meiryo UI" panose="020B0604030504040204" pitchFamily="50" charset="-128"/>
                <a:ea typeface="Meiryo UI" panose="020B0604030504040204" pitchFamily="50" charset="-128"/>
              </a:rPr>
              <a:t>10</a:t>
            </a:r>
            <a:r>
              <a:rPr kumimoji="1" lang="ja-JP" altLang="en-US" sz="1100" dirty="0">
                <a:latin typeface="Meiryo UI" panose="020B0604030504040204" pitchFamily="50" charset="-128"/>
                <a:ea typeface="Meiryo UI" panose="020B0604030504040204" pitchFamily="50" charset="-128"/>
              </a:rPr>
              <a:t>日間、</a:t>
            </a:r>
            <a:r>
              <a:rPr kumimoji="1" lang="en-US" altLang="ja-JP" sz="1100" dirty="0">
                <a:latin typeface="Meiryo UI" panose="020B0604030504040204" pitchFamily="50" charset="-128"/>
                <a:ea typeface="Meiryo UI" panose="020B0604030504040204" pitchFamily="50" charset="-128"/>
              </a:rPr>
              <a:t>10</a:t>
            </a:r>
            <a:r>
              <a:rPr kumimoji="1" lang="ja-JP" altLang="en-US" sz="1100" dirty="0">
                <a:latin typeface="Meiryo UI" panose="020B0604030504040204" pitchFamily="50" charset="-128"/>
                <a:ea typeface="Meiryo UI" panose="020B0604030504040204" pitchFamily="50" charset="-128"/>
              </a:rPr>
              <a:t>日を超える場合は</a:t>
            </a:r>
            <a:r>
              <a:rPr kumimoji="1" lang="en-US" altLang="ja-JP" sz="1100" dirty="0">
                <a:latin typeface="Meiryo UI" panose="020B0604030504040204" pitchFamily="50" charset="-128"/>
                <a:ea typeface="Meiryo UI" panose="020B0604030504040204" pitchFamily="50" charset="-128"/>
              </a:rPr>
              <a:t>80</a:t>
            </a:r>
            <a:r>
              <a:rPr kumimoji="1" lang="ja-JP" altLang="en-US" sz="1100" dirty="0">
                <a:latin typeface="Meiryo UI" panose="020B0604030504040204" pitchFamily="50" charset="-128"/>
                <a:ea typeface="Meiryo UI" panose="020B0604030504040204" pitchFamily="50" charset="-128"/>
              </a:rPr>
              <a:t>時間以内まで、</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14</a:t>
            </a:r>
            <a:r>
              <a:rPr lang="ja-JP" altLang="en-US" sz="1100" dirty="0">
                <a:latin typeface="Meiryo UI" panose="020B0604030504040204" pitchFamily="50" charset="-128"/>
                <a:ea typeface="Meiryo UI" panose="020B0604030504040204" pitchFamily="50" charset="-128"/>
              </a:rPr>
              <a:t>日取得　⇒　５日間、</a:t>
            </a:r>
            <a:r>
              <a:rPr lang="en-US" altLang="ja-JP" sz="1100" dirty="0">
                <a:latin typeface="Meiryo UI" panose="020B0604030504040204" pitchFamily="50" charset="-128"/>
                <a:ea typeface="Meiryo UI" panose="020B0604030504040204" pitchFamily="50" charset="-128"/>
              </a:rPr>
              <a:t>5</a:t>
            </a:r>
            <a:r>
              <a:rPr lang="ja-JP" altLang="en-US" sz="1100" dirty="0">
                <a:latin typeface="Meiryo UI" panose="020B0604030504040204" pitchFamily="50" charset="-128"/>
                <a:ea typeface="Meiryo UI" panose="020B0604030504040204" pitchFamily="50" charset="-128"/>
              </a:rPr>
              <a:t>日を超える場合は</a:t>
            </a:r>
            <a:r>
              <a:rPr lang="en-US" altLang="ja-JP" sz="1100" dirty="0">
                <a:latin typeface="Meiryo UI" panose="020B0604030504040204" pitchFamily="50" charset="-128"/>
                <a:ea typeface="Meiryo UI" panose="020B0604030504040204" pitchFamily="50" charset="-128"/>
              </a:rPr>
              <a:t>40</a:t>
            </a:r>
            <a:r>
              <a:rPr lang="ja-JP" altLang="en-US" sz="1100" dirty="0">
                <a:latin typeface="Meiryo UI" panose="020B0604030504040204" pitchFamily="50" charset="-128"/>
                <a:ea typeface="Meiryo UI" panose="020B0604030504040204" pitchFamily="50" charset="-128"/>
              </a:rPr>
              <a:t>時間以内まで　等）　　</a:t>
            </a:r>
            <a:endParaRPr lang="en-US" altLang="ja-JP" sz="11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　　　　　なお、育児休業法上で就業可能日等には上限があります。</a:t>
            </a:r>
          </a:p>
          <a:p>
            <a:pPr marL="0" indent="0">
              <a:spcBef>
                <a:spcPts val="0"/>
              </a:spcBef>
              <a:buNone/>
            </a:pPr>
            <a:r>
              <a:rPr lang="ja-JP" altLang="en-US" sz="20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◦休業期間中の所定労働日・所定労働時間の半分</a:t>
            </a:r>
          </a:p>
          <a:p>
            <a:pPr marL="0" indent="0">
              <a:spcBef>
                <a:spcPts val="0"/>
              </a:spcBef>
              <a:buNone/>
            </a:pPr>
            <a:r>
              <a:rPr lang="ja-JP" altLang="en-US" sz="1100" dirty="0">
                <a:latin typeface="Meiryo UI" panose="020B0604030504040204" pitchFamily="50" charset="-128"/>
                <a:ea typeface="Meiryo UI" panose="020B0604030504040204" pitchFamily="50" charset="-128"/>
              </a:rPr>
              <a:t>　　　　　　　　             ◦休業開始・終了予定日を就業日とする場合は当該日の所定労働時間数未満  等</a:t>
            </a:r>
          </a:p>
          <a:p>
            <a:pPr marL="0" indent="0">
              <a:spcBef>
                <a:spcPts val="600"/>
              </a:spcBef>
              <a:buNone/>
            </a:pPr>
            <a:r>
              <a:rPr lang="ja-JP" altLang="en-US" sz="20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事業所の所定労働日数によっては労使の合意通りに就労しても、給付金の対象から外れてしまう場合があるので注意が必要　</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　　　　④：出生時育児休業中に支払われた賃金の額が「休業開始時賃金日額</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休業期間の日数」に比べて</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80</a:t>
            </a:r>
            <a:r>
              <a:rPr lang="ja-JP" altLang="en-US" sz="2000" dirty="0">
                <a:latin typeface="Meiryo UI" panose="020B0604030504040204" pitchFamily="50" charset="-128"/>
                <a:ea typeface="Meiryo UI" panose="020B0604030504040204" pitchFamily="50" charset="-128"/>
              </a:rPr>
              <a:t>％未満であること</a:t>
            </a:r>
            <a:endParaRPr kumimoji="1" lang="en-US" altLang="ja-JP" sz="20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E4C5067A-4E72-4BA9-AB20-67D28EF131B8}"/>
              </a:ext>
            </a:extLst>
          </p:cNvPr>
          <p:cNvSpPr txBox="1"/>
          <p:nvPr/>
        </p:nvSpPr>
        <p:spPr>
          <a:xfrm>
            <a:off x="9188392" y="353435"/>
            <a:ext cx="1187684"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Ｐ</a:t>
            </a:r>
            <a:r>
              <a:rPr kumimoji="1" lang="en-US" altLang="ja-JP" dirty="0">
                <a:latin typeface="メイリオ" panose="020B0604030504040204" pitchFamily="50" charset="-128"/>
                <a:ea typeface="メイリオ" panose="020B0604030504040204" pitchFamily="50" charset="-128"/>
              </a:rPr>
              <a:t>150</a:t>
            </a:r>
            <a:r>
              <a:rPr lang="ja-JP" altLang="en-US" dirty="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
        <p:nvSpPr>
          <p:cNvPr id="8" name="スライド番号プレースホルダー 7">
            <a:extLst>
              <a:ext uri="{FF2B5EF4-FFF2-40B4-BE49-F238E27FC236}">
                <a16:creationId xmlns:a16="http://schemas.microsoft.com/office/drawing/2014/main" id="{5E375CDA-A601-40FC-9612-35F65E0520B6}"/>
              </a:ext>
            </a:extLst>
          </p:cNvPr>
          <p:cNvSpPr>
            <a:spLocks noGrp="1"/>
          </p:cNvSpPr>
          <p:nvPr>
            <p:ph type="sldNum" sz="quarter" idx="12"/>
          </p:nvPr>
        </p:nvSpPr>
        <p:spPr/>
        <p:txBody>
          <a:bodyPr/>
          <a:lstStyle/>
          <a:p>
            <a:fld id="{C9034EB8-48EA-42D3-8780-D7117E8A13EF}" type="slidenum">
              <a:rPr kumimoji="1" lang="ja-JP" altLang="en-US" smtClean="0"/>
              <a:t>22</a:t>
            </a:fld>
            <a:endParaRPr kumimoji="1" lang="ja-JP" altLang="en-US"/>
          </a:p>
        </p:txBody>
      </p:sp>
      <p:cxnSp>
        <p:nvCxnSpPr>
          <p:cNvPr id="10" name="直線コネクタ 9" descr="かやね社会保険労務士事務所">
            <a:extLst>
              <a:ext uri="{FF2B5EF4-FFF2-40B4-BE49-F238E27FC236}">
                <a16:creationId xmlns:a16="http://schemas.microsoft.com/office/drawing/2014/main" id="{5E7ED042-778F-4F83-8516-B6BE1D93536A}"/>
              </a:ext>
              <a:ext uri="{C183D7F6-B498-43B3-948B-1728B52AA6E4}">
                <adec:decorative xmlns:adec="http://schemas.microsoft.com/office/drawing/2017/decorative" val="0"/>
              </a:ext>
            </a:extLst>
          </p:cNvPr>
          <p:cNvCxnSpPr>
            <a:cxnSpLocks/>
          </p:cNvCxnSpPr>
          <p:nvPr/>
        </p:nvCxnSpPr>
        <p:spPr>
          <a:xfrm>
            <a:off x="72000" y="720000"/>
            <a:ext cx="12096000" cy="38910"/>
          </a:xfrm>
          <a:prstGeom prst="line">
            <a:avLst/>
          </a:prstGeom>
          <a:ln w="127000" cmpd="thickThin">
            <a:gradFill flip="none" rotWithShape="1">
              <a:gsLst>
                <a:gs pos="0">
                  <a:schemeClr val="accent6">
                    <a:lumMod val="5000"/>
                    <a:lumOff val="95000"/>
                  </a:schemeClr>
                </a:gs>
                <a:gs pos="74000">
                  <a:schemeClr val="accent2">
                    <a:lumMod val="40000"/>
                    <a:lumOff val="60000"/>
                  </a:schemeClr>
                </a:gs>
                <a:gs pos="83000">
                  <a:schemeClr val="accent2">
                    <a:lumMod val="60000"/>
                    <a:lumOff val="40000"/>
                  </a:schemeClr>
                </a:gs>
                <a:gs pos="91602">
                  <a:schemeClr val="accent2">
                    <a:lumMod val="75000"/>
                  </a:schemeClr>
                </a:gs>
                <a:gs pos="100000">
                  <a:schemeClr val="accent2">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2A7C3A17-B44F-4CE1-8519-B9B8AE849203}"/>
              </a:ext>
            </a:extLst>
          </p:cNvPr>
          <p:cNvSpPr txBox="1"/>
          <p:nvPr/>
        </p:nvSpPr>
        <p:spPr>
          <a:xfrm>
            <a:off x="10440000" y="504000"/>
            <a:ext cx="1688076"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かやね社会保険労務士事務所</a:t>
            </a:r>
          </a:p>
        </p:txBody>
      </p:sp>
      <p:sp>
        <p:nvSpPr>
          <p:cNvPr id="12" name="タイトル 1">
            <a:extLst>
              <a:ext uri="{FF2B5EF4-FFF2-40B4-BE49-F238E27FC236}">
                <a16:creationId xmlns:a16="http://schemas.microsoft.com/office/drawing/2014/main" id="{764712AE-FA59-4951-9304-F0034DD90450}"/>
              </a:ext>
            </a:extLst>
          </p:cNvPr>
          <p:cNvSpPr txBox="1">
            <a:spLocks/>
          </p:cNvSpPr>
          <p:nvPr/>
        </p:nvSpPr>
        <p:spPr>
          <a:xfrm>
            <a:off x="484546" y="235556"/>
            <a:ext cx="7647518" cy="52064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latin typeface="Meiryo UI" panose="020B0604030504040204" pitchFamily="50" charset="-128"/>
                <a:ea typeface="Meiryo UI" panose="020B0604030504040204" pitchFamily="50" charset="-128"/>
              </a:rPr>
              <a:t>産後パパ育休（出生時育児休業）の給付金　　　</a:t>
            </a:r>
          </a:p>
        </p:txBody>
      </p:sp>
    </p:spTree>
    <p:extLst>
      <p:ext uri="{BB962C8B-B14F-4D97-AF65-F5344CB8AC3E}">
        <p14:creationId xmlns:p14="http://schemas.microsoft.com/office/powerpoint/2010/main" val="3396106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A84D7FE-DBA2-486C-84BE-9C00548E10FB}"/>
              </a:ext>
            </a:extLst>
          </p:cNvPr>
          <p:cNvSpPr>
            <a:spLocks noGrp="1"/>
          </p:cNvSpPr>
          <p:nvPr>
            <p:ph idx="1"/>
          </p:nvPr>
        </p:nvSpPr>
        <p:spPr>
          <a:xfrm>
            <a:off x="365760" y="863296"/>
            <a:ext cx="11670030" cy="6127910"/>
          </a:xfrm>
        </p:spPr>
        <p:txBody>
          <a:bodyPr>
            <a:noAutofit/>
          </a:bodyPr>
          <a:lstStyle/>
          <a:p>
            <a:pPr marL="0" indent="0">
              <a:buNone/>
            </a:pP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育児休業の分割取得</a:t>
            </a:r>
            <a:r>
              <a:rPr lang="en-US" altLang="ja-JP" sz="20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（育児休業、介護休業等育児又は家族介護を行う労働者の福祉に関する法律）</a:t>
            </a:r>
            <a:endParaRPr lang="en-US" altLang="ja-JP" sz="1200" dirty="0">
              <a:latin typeface="Meiryo UI" panose="020B0604030504040204" pitchFamily="50" charset="-128"/>
              <a:ea typeface="Meiryo UI" panose="020B0604030504040204" pitchFamily="50" charset="-128"/>
            </a:endParaRPr>
          </a:p>
          <a:p>
            <a:pPr marL="0" indent="0">
              <a:spcBef>
                <a:spcPts val="0"/>
              </a:spcBef>
              <a:buNone/>
            </a:pPr>
            <a:br>
              <a:rPr lang="en-US" altLang="ja-JP" sz="12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■男女ともに希望に応じて柔軟に育児休業を取得できるよう、子が１歳までの育児休業について、現行では原則</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１回取得可能である育 児休業について、時期・事由を問わず、分割して複数回（２回まで）取得可能とする。 </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■夫婦交代で育児休業が取得できるよう、子が１歳以降の育児休業について、各期間の途中から交代可能とする。</a:t>
            </a:r>
            <a:endParaRPr lang="en-US" altLang="ja-JP" sz="2000" dirty="0">
              <a:latin typeface="Meiryo UI" panose="020B0604030504040204" pitchFamily="50" charset="-128"/>
              <a:ea typeface="Meiryo UI" panose="020B0604030504040204" pitchFamily="50" charset="-128"/>
            </a:endParaRPr>
          </a:p>
          <a:p>
            <a:pPr marL="0" indent="0">
              <a:spcBef>
                <a:spcPts val="0"/>
              </a:spcBef>
              <a:buNone/>
            </a:pP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＜分割取得時の給付金の申請タイミングは。。＞</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・出生時育児休業給付金は休業を</a:t>
            </a:r>
            <a:r>
              <a:rPr lang="en-US" altLang="ja-JP" sz="2000" dirty="0">
                <a:latin typeface="Meiryo UI" panose="020B0604030504040204" pitchFamily="50" charset="-128"/>
                <a:ea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rPr>
              <a:t>回に分割する場合もまとめて申請（受給資格確認と申請も同時に行う）</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・その後、育児休業給付金を申請する際も賃金日額は出生時育児休業給付金で決定した日額を使用（改めて </a:t>
            </a:r>
            <a:endParaRPr lang="en-US" altLang="ja-JP" sz="2000" dirty="0">
              <a:latin typeface="Meiryo UI" panose="020B0604030504040204" pitchFamily="50" charset="-128"/>
              <a:ea typeface="Meiryo UI" panose="020B0604030504040204" pitchFamily="50" charset="-128"/>
            </a:endParaRPr>
          </a:p>
          <a:p>
            <a:pPr marL="0" indent="0">
              <a:spcBef>
                <a:spcPts val="0"/>
              </a:spcBef>
              <a:buNone/>
            </a:pP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賃金登録はしない）</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・育児休業給付金は休業を</a:t>
            </a:r>
            <a:r>
              <a:rPr lang="en-US" altLang="ja-JP" sz="2000" dirty="0">
                <a:latin typeface="Meiryo UI" panose="020B0604030504040204" pitchFamily="50" charset="-128"/>
                <a:ea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rPr>
              <a:t>回に分割取得する場合は、都度行う。ただし、賃金登録は初回のみ。</a:t>
            </a:r>
            <a:endParaRPr lang="en-US" altLang="ja-JP" sz="20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育児休業等期間中の保険料の免除要件の見直し</a:t>
            </a:r>
            <a:r>
              <a:rPr lang="en-US" altLang="ja-JP" sz="20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（全世代対応型の社会保障制度を構築するための健康保険法等の一部 を改正する法律）</a:t>
            </a: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■短期の育児休業等の取得に対応して、同月内に</a:t>
            </a:r>
            <a:r>
              <a:rPr lang="en-US" altLang="ja-JP" sz="2000" dirty="0">
                <a:latin typeface="Meiryo UI" panose="020B0604030504040204" pitchFamily="50" charset="-128"/>
                <a:ea typeface="Meiryo UI" panose="020B0604030504040204" pitchFamily="50" charset="-128"/>
              </a:rPr>
              <a:t>14</a:t>
            </a:r>
            <a:r>
              <a:rPr lang="ja-JP" altLang="en-US" sz="2000" dirty="0">
                <a:latin typeface="Meiryo UI" panose="020B0604030504040204" pitchFamily="50" charset="-128"/>
                <a:ea typeface="Meiryo UI" panose="020B0604030504040204" pitchFamily="50" charset="-128"/>
              </a:rPr>
              <a:t>日以上の育児休業等を取得した場合には当該月の保険</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料を免除する。</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■賞与に係る保険料については１月を超える育児休業等を取得している場合に限り、免除の対象とすることとする。</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■連続する二以上の育児休業等を取得する場合は、一つの育児休業等とみなして保険料免除の規定を適用する。</a:t>
            </a:r>
            <a:endParaRPr lang="en-US" altLang="ja-JP" sz="2000" dirty="0">
              <a:latin typeface="Meiryo UI" panose="020B0604030504040204" pitchFamily="50" charset="-128"/>
              <a:ea typeface="Meiryo UI" panose="020B0604030504040204" pitchFamily="50" charset="-128"/>
            </a:endParaRPr>
          </a:p>
          <a:p>
            <a:pPr marL="0" indent="0">
              <a:buNone/>
            </a:pPr>
            <a:endParaRPr kumimoji="1" lang="ja-JP" altLang="en-US" sz="2400"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63EC87F8-28C6-4443-98BE-8DB51A3CCD3E}"/>
              </a:ext>
            </a:extLst>
          </p:cNvPr>
          <p:cNvSpPr>
            <a:spLocks noGrp="1"/>
          </p:cNvSpPr>
          <p:nvPr>
            <p:ph type="sldNum" sz="quarter" idx="12"/>
          </p:nvPr>
        </p:nvSpPr>
        <p:spPr/>
        <p:txBody>
          <a:bodyPr/>
          <a:lstStyle/>
          <a:p>
            <a:fld id="{C9034EB8-48EA-42D3-8780-D7117E8A13EF}" type="slidenum">
              <a:rPr kumimoji="1" lang="ja-JP" altLang="en-US" smtClean="0"/>
              <a:t>23</a:t>
            </a:fld>
            <a:endParaRPr kumimoji="1" lang="ja-JP" altLang="en-US"/>
          </a:p>
        </p:txBody>
      </p:sp>
      <p:cxnSp>
        <p:nvCxnSpPr>
          <p:cNvPr id="5" name="直線コネクタ 4" descr="かやね社会保険労務士事務所">
            <a:extLst>
              <a:ext uri="{FF2B5EF4-FFF2-40B4-BE49-F238E27FC236}">
                <a16:creationId xmlns:a16="http://schemas.microsoft.com/office/drawing/2014/main" id="{5853A430-0AB9-448B-A27A-FBD3A202D734}"/>
              </a:ext>
              <a:ext uri="{C183D7F6-B498-43B3-948B-1728B52AA6E4}">
                <adec:decorative xmlns:adec="http://schemas.microsoft.com/office/drawing/2017/decorative" val="0"/>
              </a:ext>
            </a:extLst>
          </p:cNvPr>
          <p:cNvCxnSpPr>
            <a:cxnSpLocks/>
          </p:cNvCxnSpPr>
          <p:nvPr/>
        </p:nvCxnSpPr>
        <p:spPr>
          <a:xfrm>
            <a:off x="72000" y="720000"/>
            <a:ext cx="12096000" cy="38910"/>
          </a:xfrm>
          <a:prstGeom prst="line">
            <a:avLst/>
          </a:prstGeom>
          <a:ln w="127000" cmpd="thickThin">
            <a:gradFill flip="none" rotWithShape="1">
              <a:gsLst>
                <a:gs pos="0">
                  <a:schemeClr val="accent6">
                    <a:lumMod val="5000"/>
                    <a:lumOff val="95000"/>
                  </a:schemeClr>
                </a:gs>
                <a:gs pos="74000">
                  <a:schemeClr val="accent2">
                    <a:lumMod val="40000"/>
                    <a:lumOff val="60000"/>
                  </a:schemeClr>
                </a:gs>
                <a:gs pos="83000">
                  <a:schemeClr val="accent2">
                    <a:lumMod val="60000"/>
                    <a:lumOff val="40000"/>
                  </a:schemeClr>
                </a:gs>
                <a:gs pos="91602">
                  <a:schemeClr val="accent2">
                    <a:lumMod val="75000"/>
                  </a:schemeClr>
                </a:gs>
                <a:gs pos="100000">
                  <a:schemeClr val="accent2">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729517C1-8410-4322-B215-6883F9F8B38D}"/>
              </a:ext>
            </a:extLst>
          </p:cNvPr>
          <p:cNvSpPr txBox="1"/>
          <p:nvPr/>
        </p:nvSpPr>
        <p:spPr>
          <a:xfrm>
            <a:off x="10440000" y="504000"/>
            <a:ext cx="1688076"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かやね社会保険労務士事務所</a:t>
            </a:r>
          </a:p>
        </p:txBody>
      </p:sp>
      <p:sp>
        <p:nvSpPr>
          <p:cNvPr id="7" name="タイトル 1">
            <a:extLst>
              <a:ext uri="{FF2B5EF4-FFF2-40B4-BE49-F238E27FC236}">
                <a16:creationId xmlns:a16="http://schemas.microsoft.com/office/drawing/2014/main" id="{A6C06AA1-5975-45A6-A9F1-52B795513BFA}"/>
              </a:ext>
            </a:extLst>
          </p:cNvPr>
          <p:cNvSpPr txBox="1">
            <a:spLocks/>
          </p:cNvSpPr>
          <p:nvPr/>
        </p:nvSpPr>
        <p:spPr>
          <a:xfrm>
            <a:off x="484546" y="196646"/>
            <a:ext cx="11551244" cy="52064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latin typeface="Meiryo UI" panose="020B0604030504040204" pitchFamily="50" charset="-128"/>
                <a:ea typeface="Meiryo UI" panose="020B0604030504040204" pitchFamily="50" charset="-128"/>
              </a:rPr>
              <a:t>その他の令和</a:t>
            </a:r>
            <a:r>
              <a:rPr lang="en-US" altLang="ja-JP" sz="3200" dirty="0">
                <a:latin typeface="Meiryo UI" panose="020B0604030504040204" pitchFamily="50" charset="-128"/>
                <a:ea typeface="Meiryo UI" panose="020B0604030504040204" pitchFamily="50" charset="-128"/>
              </a:rPr>
              <a:t>4</a:t>
            </a:r>
            <a:r>
              <a:rPr lang="ja-JP" altLang="en-US" sz="3200" dirty="0">
                <a:latin typeface="Meiryo UI" panose="020B0604030504040204" pitchFamily="50" charset="-128"/>
                <a:ea typeface="Meiryo UI" panose="020B0604030504040204" pitchFamily="50" charset="-128"/>
              </a:rPr>
              <a:t>年</a:t>
            </a:r>
            <a:r>
              <a:rPr lang="en-US" altLang="ja-JP" sz="3200" dirty="0">
                <a:latin typeface="Meiryo UI" panose="020B0604030504040204" pitchFamily="50" charset="-128"/>
                <a:ea typeface="Meiryo UI" panose="020B0604030504040204" pitchFamily="50" charset="-128"/>
              </a:rPr>
              <a:t>10</a:t>
            </a:r>
            <a:r>
              <a:rPr lang="ja-JP" altLang="en-US" sz="3200" dirty="0">
                <a:latin typeface="Meiryo UI" panose="020B0604030504040204" pitchFamily="50" charset="-128"/>
                <a:ea typeface="Meiryo UI" panose="020B0604030504040204" pitchFamily="50" charset="-128"/>
              </a:rPr>
              <a:t>月</a:t>
            </a:r>
            <a:r>
              <a:rPr lang="en-US" altLang="ja-JP" sz="3200" dirty="0">
                <a:latin typeface="Meiryo UI" panose="020B0604030504040204" pitchFamily="50" charset="-128"/>
                <a:ea typeface="Meiryo UI" panose="020B0604030504040204" pitchFamily="50" charset="-128"/>
              </a:rPr>
              <a:t>1</a:t>
            </a:r>
            <a:r>
              <a:rPr lang="ja-JP" altLang="en-US" sz="3200" dirty="0">
                <a:latin typeface="Meiryo UI" panose="020B0604030504040204" pitchFamily="50" charset="-128"/>
                <a:ea typeface="Meiryo UI" panose="020B0604030504040204" pitchFamily="50" charset="-128"/>
              </a:rPr>
              <a:t>日～の法改正　　　</a:t>
            </a:r>
          </a:p>
        </p:txBody>
      </p:sp>
    </p:spTree>
    <p:extLst>
      <p:ext uri="{BB962C8B-B14F-4D97-AF65-F5344CB8AC3E}">
        <p14:creationId xmlns:p14="http://schemas.microsoft.com/office/powerpoint/2010/main" val="2830705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73D5C4-388E-4541-9037-B9E0AF436FD8}"/>
              </a:ext>
            </a:extLst>
          </p:cNvPr>
          <p:cNvSpPr>
            <a:spLocks noGrp="1"/>
          </p:cNvSpPr>
          <p:nvPr>
            <p:ph type="title"/>
          </p:nvPr>
        </p:nvSpPr>
        <p:spPr>
          <a:xfrm>
            <a:off x="484546" y="196646"/>
            <a:ext cx="4864694" cy="520648"/>
          </a:xfrm>
        </p:spPr>
        <p:txBody>
          <a:bodyPr anchor="ctr">
            <a:normAutofit fontScale="90000"/>
          </a:bodyPr>
          <a:lstStyle/>
          <a:p>
            <a:r>
              <a:rPr lang="ja-JP" altLang="en-US" sz="3200" dirty="0">
                <a:latin typeface="Meiryo UI" panose="020B0604030504040204" pitchFamily="50" charset="-128"/>
                <a:ea typeface="Meiryo UI" panose="020B0604030504040204" pitchFamily="50" charset="-128"/>
              </a:rPr>
              <a:t>介護</a:t>
            </a:r>
            <a:r>
              <a:rPr kumimoji="1" lang="ja-JP" altLang="en-US" sz="3200" dirty="0">
                <a:latin typeface="Meiryo UI" panose="020B0604030504040204" pitchFamily="50" charset="-128"/>
                <a:ea typeface="Meiryo UI" panose="020B0604030504040204" pitchFamily="50" charset="-128"/>
              </a:rPr>
              <a:t>休業給付　　　</a:t>
            </a:r>
          </a:p>
        </p:txBody>
      </p:sp>
      <p:sp>
        <p:nvSpPr>
          <p:cNvPr id="4" name="テキスト ボックス 3">
            <a:extLst>
              <a:ext uri="{FF2B5EF4-FFF2-40B4-BE49-F238E27FC236}">
                <a16:creationId xmlns:a16="http://schemas.microsoft.com/office/drawing/2014/main" id="{B766BD95-0880-4955-AB82-9DA0105E32E3}"/>
              </a:ext>
            </a:extLst>
          </p:cNvPr>
          <p:cNvSpPr txBox="1"/>
          <p:nvPr/>
        </p:nvSpPr>
        <p:spPr>
          <a:xfrm>
            <a:off x="8963758" y="272304"/>
            <a:ext cx="1018442"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Ｐ</a:t>
            </a:r>
            <a:r>
              <a:rPr kumimoji="1" lang="en-US" altLang="ja-JP" dirty="0">
                <a:latin typeface="Meiryo UI" panose="020B0604030504040204" pitchFamily="50" charset="-128"/>
                <a:ea typeface="Meiryo UI" panose="020B0604030504040204" pitchFamily="50" charset="-128"/>
              </a:rPr>
              <a:t>131</a:t>
            </a:r>
            <a:endParaRPr kumimoji="1" lang="ja-JP" altLang="en-US"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D41D35E1-E87C-4E98-BF3E-6C41D5D97739}"/>
              </a:ext>
            </a:extLst>
          </p:cNvPr>
          <p:cNvSpPr>
            <a:spLocks noGrp="1"/>
          </p:cNvSpPr>
          <p:nvPr>
            <p:ph type="sldNum" sz="quarter" idx="12"/>
          </p:nvPr>
        </p:nvSpPr>
        <p:spPr/>
        <p:txBody>
          <a:bodyPr/>
          <a:lstStyle/>
          <a:p>
            <a:fld id="{C9034EB8-48EA-42D3-8780-D7117E8A13EF}" type="slidenum">
              <a:rPr kumimoji="1" lang="ja-JP" altLang="en-US" smtClean="0"/>
              <a:t>24</a:t>
            </a:fld>
            <a:endParaRPr kumimoji="1" lang="ja-JP" altLang="en-US"/>
          </a:p>
        </p:txBody>
      </p:sp>
      <p:cxnSp>
        <p:nvCxnSpPr>
          <p:cNvPr id="8" name="直線コネクタ 7" descr="かやね社会保険労務士事務所">
            <a:extLst>
              <a:ext uri="{FF2B5EF4-FFF2-40B4-BE49-F238E27FC236}">
                <a16:creationId xmlns:a16="http://schemas.microsoft.com/office/drawing/2014/main" id="{5DA5063E-ECF7-448E-8C2E-7150CCABDBC1}"/>
              </a:ext>
              <a:ext uri="{C183D7F6-B498-43B3-948B-1728B52AA6E4}">
                <adec:decorative xmlns:adec="http://schemas.microsoft.com/office/drawing/2017/decorative" val="0"/>
              </a:ext>
            </a:extLst>
          </p:cNvPr>
          <p:cNvCxnSpPr>
            <a:cxnSpLocks/>
          </p:cNvCxnSpPr>
          <p:nvPr/>
        </p:nvCxnSpPr>
        <p:spPr>
          <a:xfrm>
            <a:off x="72000" y="720000"/>
            <a:ext cx="12096000" cy="38910"/>
          </a:xfrm>
          <a:prstGeom prst="line">
            <a:avLst/>
          </a:prstGeom>
          <a:ln w="127000" cmpd="thickThin">
            <a:gradFill flip="none" rotWithShape="1">
              <a:gsLst>
                <a:gs pos="0">
                  <a:schemeClr val="accent6">
                    <a:lumMod val="5000"/>
                    <a:lumOff val="95000"/>
                  </a:schemeClr>
                </a:gs>
                <a:gs pos="74000">
                  <a:schemeClr val="accent2">
                    <a:lumMod val="40000"/>
                    <a:lumOff val="60000"/>
                  </a:schemeClr>
                </a:gs>
                <a:gs pos="83000">
                  <a:schemeClr val="accent2">
                    <a:lumMod val="60000"/>
                    <a:lumOff val="40000"/>
                  </a:schemeClr>
                </a:gs>
                <a:gs pos="91602">
                  <a:schemeClr val="accent2">
                    <a:lumMod val="75000"/>
                  </a:schemeClr>
                </a:gs>
                <a:gs pos="100000">
                  <a:schemeClr val="accent2">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E745570C-5EFB-497C-847B-A206A013AEBF}"/>
              </a:ext>
            </a:extLst>
          </p:cNvPr>
          <p:cNvSpPr txBox="1"/>
          <p:nvPr/>
        </p:nvSpPr>
        <p:spPr>
          <a:xfrm>
            <a:off x="10440000" y="504000"/>
            <a:ext cx="1688076"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かやね社会保険労務士事務所</a:t>
            </a:r>
          </a:p>
        </p:txBody>
      </p:sp>
      <p:sp>
        <p:nvSpPr>
          <p:cNvPr id="11" name="テキスト ボックス 10">
            <a:extLst>
              <a:ext uri="{FF2B5EF4-FFF2-40B4-BE49-F238E27FC236}">
                <a16:creationId xmlns:a16="http://schemas.microsoft.com/office/drawing/2014/main" id="{75CA8377-F399-4685-BE08-66263B551319}"/>
              </a:ext>
            </a:extLst>
          </p:cNvPr>
          <p:cNvSpPr txBox="1"/>
          <p:nvPr/>
        </p:nvSpPr>
        <p:spPr>
          <a:xfrm>
            <a:off x="9601200" y="6060412"/>
            <a:ext cx="1819275"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Ｐ</a:t>
            </a:r>
            <a:r>
              <a:rPr lang="en-US" altLang="ja-JP" sz="1200" dirty="0">
                <a:latin typeface="Meiryo UI" panose="020B0604030504040204" pitchFamily="50" charset="-128"/>
                <a:ea typeface="Meiryo UI" panose="020B0604030504040204" pitchFamily="50" charset="-128"/>
              </a:rPr>
              <a:t>174</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Q3,</a:t>
            </a:r>
            <a:r>
              <a:rPr lang="ja-JP" altLang="en-US" sz="1200" dirty="0">
                <a:latin typeface="Meiryo UI" panose="020B0604030504040204" pitchFamily="50" charset="-128"/>
                <a:ea typeface="Meiryo UI" panose="020B0604030504040204" pitchFamily="50" charset="-128"/>
              </a:rPr>
              <a:t>Ｐ</a:t>
            </a:r>
            <a:r>
              <a:rPr lang="en-US" altLang="ja-JP" sz="1200" dirty="0">
                <a:latin typeface="Meiryo UI" panose="020B0604030504040204" pitchFamily="50" charset="-128"/>
                <a:ea typeface="Meiryo UI" panose="020B0604030504040204" pitchFamily="50" charset="-128"/>
              </a:rPr>
              <a:t>175</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Q4</a:t>
            </a:r>
            <a:endParaRPr kumimoji="1" lang="ja-JP" altLang="en-US" sz="1200" dirty="0">
              <a:latin typeface="Meiryo UI" panose="020B0604030504040204" pitchFamily="50" charset="-128"/>
              <a:ea typeface="Meiryo UI" panose="020B0604030504040204" pitchFamily="50" charset="-128"/>
            </a:endParaRPr>
          </a:p>
        </p:txBody>
      </p:sp>
      <p:sp>
        <p:nvSpPr>
          <p:cNvPr id="15" name="コンテンツ プレースホルダー 2">
            <a:extLst>
              <a:ext uri="{FF2B5EF4-FFF2-40B4-BE49-F238E27FC236}">
                <a16:creationId xmlns:a16="http://schemas.microsoft.com/office/drawing/2014/main" id="{413009C1-9B6C-4E8F-A803-776ECEF1B7FF}"/>
              </a:ext>
            </a:extLst>
          </p:cNvPr>
          <p:cNvSpPr>
            <a:spLocks noGrp="1"/>
          </p:cNvSpPr>
          <p:nvPr>
            <p:ph idx="1"/>
          </p:nvPr>
        </p:nvSpPr>
        <p:spPr>
          <a:xfrm>
            <a:off x="720000" y="1080000"/>
            <a:ext cx="11359638" cy="4351338"/>
          </a:xfrm>
        </p:spPr>
        <p:txBody>
          <a:bodyPr>
            <a:noAutofit/>
          </a:bodyPr>
          <a:lstStyle/>
          <a:p>
            <a:pPr marL="0" indent="0">
              <a:buNone/>
            </a:pPr>
            <a:r>
              <a:rPr kumimoji="1" lang="ja-JP" altLang="en-US" sz="2400" u="sng" dirty="0">
                <a:latin typeface="メイリオ" panose="020B0604030504040204" pitchFamily="50" charset="-128"/>
                <a:ea typeface="メイリオ" panose="020B0604030504040204" pitchFamily="50" charset="-128"/>
              </a:rPr>
              <a:t>被保険者が育児休業開始した日</a:t>
            </a:r>
            <a:r>
              <a:rPr kumimoji="1" lang="ja-JP" altLang="en-US" sz="2400" dirty="0">
                <a:latin typeface="メイリオ" panose="020B0604030504040204" pitchFamily="50" charset="-128"/>
                <a:ea typeface="メイリオ" panose="020B0604030504040204" pitchFamily="50" charset="-128"/>
              </a:rPr>
              <a:t>の前</a:t>
            </a:r>
            <a:r>
              <a:rPr kumimoji="1" lang="en-US" altLang="ja-JP" sz="2400" dirty="0">
                <a:latin typeface="メイリオ" panose="020B0604030504040204" pitchFamily="50" charset="-128"/>
                <a:ea typeface="メイリオ" panose="020B0604030504040204" pitchFamily="50" charset="-128"/>
              </a:rPr>
              <a:t>2</a:t>
            </a:r>
            <a:r>
              <a:rPr kumimoji="1" lang="ja-JP" altLang="en-US" sz="2400" dirty="0">
                <a:latin typeface="メイリオ" panose="020B0604030504040204" pitchFamily="50" charset="-128"/>
                <a:ea typeface="メイリオ" panose="020B0604030504040204" pitchFamily="50" charset="-128"/>
              </a:rPr>
              <a:t>年間に、賃金支払基礎日数</a:t>
            </a:r>
            <a:r>
              <a:rPr kumimoji="1" lang="en-US" altLang="ja-JP" sz="2400" dirty="0">
                <a:latin typeface="メイリオ" panose="020B0604030504040204" pitchFamily="50" charset="-128"/>
                <a:ea typeface="メイリオ" panose="020B0604030504040204" pitchFamily="50" charset="-128"/>
              </a:rPr>
              <a:t>11</a:t>
            </a:r>
            <a:r>
              <a:rPr kumimoji="1" lang="ja-JP" altLang="en-US" sz="2400" dirty="0">
                <a:latin typeface="メイリオ" panose="020B0604030504040204" pitchFamily="50" charset="-128"/>
                <a:ea typeface="メイリオ" panose="020B0604030504040204" pitchFamily="50" charset="-128"/>
              </a:rPr>
              <a:t>日以上ある月</a:t>
            </a:r>
            <a:r>
              <a:rPr kumimoji="1" lang="ja-JP" altLang="en-US" sz="2400" u="sng" dirty="0">
                <a:latin typeface="メイリオ" panose="020B0604030504040204" pitchFamily="50" charset="-128"/>
                <a:ea typeface="メイリオ" panose="020B0604030504040204" pitchFamily="50" charset="-128"/>
              </a:rPr>
              <a:t>（完全月）</a:t>
            </a:r>
            <a:r>
              <a:rPr kumimoji="1" lang="ja-JP" altLang="en-US" sz="2400" dirty="0">
                <a:latin typeface="メイリオ" panose="020B0604030504040204" pitchFamily="50" charset="-128"/>
                <a:ea typeface="メイリオ" panose="020B0604030504040204" pitchFamily="50" charset="-128"/>
              </a:rPr>
              <a:t>が</a:t>
            </a:r>
            <a:r>
              <a:rPr kumimoji="1" lang="en-US" altLang="ja-JP" sz="2400" u="sng" dirty="0">
                <a:latin typeface="メイリオ" panose="020B0604030504040204" pitchFamily="50" charset="-128"/>
                <a:ea typeface="メイリオ" panose="020B0604030504040204" pitchFamily="50" charset="-128"/>
              </a:rPr>
              <a:t>12</a:t>
            </a:r>
            <a:r>
              <a:rPr kumimoji="1" lang="ja-JP" altLang="en-US" sz="2400" u="sng" dirty="0">
                <a:latin typeface="メイリオ" panose="020B0604030504040204" pitchFamily="50" charset="-128"/>
                <a:ea typeface="メイリオ" panose="020B0604030504040204" pitchFamily="50" charset="-128"/>
              </a:rPr>
              <a:t>ヶ月以上</a:t>
            </a:r>
            <a:r>
              <a:rPr kumimoji="1" lang="ja-JP" altLang="en-US" sz="2400" dirty="0">
                <a:latin typeface="メイリオ" panose="020B0604030504040204" pitchFamily="50" charset="-128"/>
                <a:ea typeface="メイリオ" panose="020B0604030504040204" pitchFamily="50" charset="-128"/>
              </a:rPr>
              <a:t>あること、また</a:t>
            </a:r>
            <a:r>
              <a:rPr kumimoji="1" lang="en-US" altLang="ja-JP" sz="2400" dirty="0">
                <a:latin typeface="メイリオ" panose="020B0604030504040204" pitchFamily="50" charset="-128"/>
                <a:ea typeface="メイリオ" panose="020B0604030504040204" pitchFamily="50" charset="-128"/>
              </a:rPr>
              <a:t>11</a:t>
            </a:r>
            <a:r>
              <a:rPr kumimoji="1" lang="ja-JP" altLang="en-US" sz="2400" dirty="0">
                <a:latin typeface="メイリオ" panose="020B0604030504040204" pitchFamily="50" charset="-128"/>
                <a:ea typeface="メイリオ" panose="020B0604030504040204" pitchFamily="50" charset="-128"/>
              </a:rPr>
              <a:t>日なくても賃金支払基礎時間が</a:t>
            </a:r>
            <a:r>
              <a:rPr kumimoji="1" lang="en-US" altLang="ja-JP" sz="2400" dirty="0">
                <a:latin typeface="メイリオ" panose="020B0604030504040204" pitchFamily="50" charset="-128"/>
                <a:ea typeface="メイリオ" panose="020B0604030504040204" pitchFamily="50" charset="-128"/>
              </a:rPr>
              <a:t>80</a:t>
            </a:r>
            <a:r>
              <a:rPr kumimoji="1" lang="ja-JP" altLang="en-US" sz="2400" dirty="0">
                <a:latin typeface="メイリオ" panose="020B0604030504040204" pitchFamily="50" charset="-128"/>
                <a:ea typeface="メイリオ" panose="020B0604030504040204" pitchFamily="50" charset="-128"/>
              </a:rPr>
              <a:t>時間以上の月があれば</a:t>
            </a:r>
            <a:r>
              <a:rPr kumimoji="1" lang="en-US" altLang="ja-JP" sz="2400" dirty="0">
                <a:latin typeface="メイリオ" panose="020B0604030504040204" pitchFamily="50" charset="-128"/>
                <a:ea typeface="メイリオ" panose="020B0604030504040204" pitchFamily="50" charset="-128"/>
              </a:rPr>
              <a:t>1</a:t>
            </a:r>
            <a:r>
              <a:rPr kumimoji="1" lang="ja-JP" altLang="en-US" sz="2400" dirty="0">
                <a:latin typeface="メイリオ" panose="020B0604030504040204" pitchFamily="50" charset="-128"/>
                <a:ea typeface="メイリオ" panose="020B0604030504040204" pitchFamily="50" charset="-128"/>
              </a:rPr>
              <a:t>か月としてカウントできます。</a:t>
            </a:r>
            <a:endParaRPr kumimoji="1" lang="en-US" altLang="ja-JP" sz="2400" dirty="0">
              <a:latin typeface="メイリオ" panose="020B0604030504040204" pitchFamily="50" charset="-128"/>
              <a:ea typeface="メイリオ" panose="020B0604030504040204" pitchFamily="50" charset="-128"/>
            </a:endParaRPr>
          </a:p>
          <a:p>
            <a:pPr marL="0" indent="0">
              <a:buNone/>
            </a:pPr>
            <a:r>
              <a:rPr lang="en-US" altLang="ja-JP" sz="2400" dirty="0">
                <a:latin typeface="メイリオ" panose="020B0604030504040204" pitchFamily="50" charset="-128"/>
                <a:ea typeface="メイリオ" panose="020B0604030504040204" pitchFamily="50" charset="-128"/>
              </a:rPr>
              <a:t>12</a:t>
            </a:r>
            <a:r>
              <a:rPr lang="ja-JP" altLang="en-US" sz="2400" dirty="0">
                <a:latin typeface="メイリオ" panose="020B0604030504040204" pitchFamily="50" charset="-128"/>
                <a:ea typeface="メイリオ" panose="020B0604030504040204" pitchFamily="50" charset="-128"/>
              </a:rPr>
              <a:t>ヶ月以上　➡　今の会社だけでは足りない場合、前の勤務先記録を通算できる</a:t>
            </a:r>
            <a:endParaRPr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ただし、下記の条件あり</a:t>
            </a:r>
            <a:endParaRPr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・前の会社と今の会社の離職の間が</a:t>
            </a:r>
            <a:r>
              <a:rPr lang="en-US" altLang="ja-JP" sz="2400" dirty="0">
                <a:latin typeface="メイリオ" panose="020B0604030504040204" pitchFamily="50" charset="-128"/>
                <a:ea typeface="メイリオ" panose="020B0604030504040204" pitchFamily="50" charset="-128"/>
              </a:rPr>
              <a:t>1</a:t>
            </a:r>
            <a:r>
              <a:rPr lang="ja-JP" altLang="en-US" sz="2400" dirty="0">
                <a:latin typeface="メイリオ" panose="020B0604030504040204" pitchFamily="50" charset="-128"/>
                <a:ea typeface="メイリオ" panose="020B0604030504040204" pitchFamily="50" charset="-128"/>
              </a:rPr>
              <a:t>年未満であること　</a:t>
            </a:r>
            <a:endParaRPr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・前の会社の離職時に基本手当等の</a:t>
            </a:r>
            <a:r>
              <a:rPr lang="ja-JP" altLang="en-US" sz="2400" u="sng" dirty="0">
                <a:latin typeface="メイリオ" panose="020B0604030504040204" pitchFamily="50" charset="-128"/>
                <a:ea typeface="メイリオ" panose="020B0604030504040204" pitchFamily="50" charset="-128"/>
              </a:rPr>
              <a:t>受給資格の決定</a:t>
            </a:r>
            <a:r>
              <a:rPr lang="ja-JP" altLang="en-US" sz="2400" dirty="0">
                <a:latin typeface="メイリオ" panose="020B0604030504040204" pitchFamily="50" charset="-128"/>
                <a:ea typeface="メイリオ" panose="020B0604030504040204" pitchFamily="50" charset="-128"/>
              </a:rPr>
              <a:t>を受けていないこと</a:t>
            </a:r>
            <a:br>
              <a:rPr lang="en-US" altLang="ja-JP" sz="2400" dirty="0">
                <a:latin typeface="メイリオ" panose="020B0604030504040204" pitchFamily="50" charset="-128"/>
                <a:ea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基本手当受給の有無ではないので注意　</a:t>
            </a:r>
            <a:endParaRPr lang="en-US" altLang="ja-JP" sz="1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・有期・無期雇用者にかかわらず、</a:t>
            </a:r>
            <a:r>
              <a:rPr lang="ja-JP" altLang="en-US" sz="2400" b="1" dirty="0">
                <a:latin typeface="メイリオ" panose="020B0604030504040204" pitchFamily="50" charset="-128"/>
                <a:ea typeface="メイリオ" panose="020B0604030504040204" pitchFamily="50" charset="-128"/>
              </a:rPr>
              <a:t>今の職場で</a:t>
            </a:r>
            <a:r>
              <a:rPr lang="en-US" altLang="ja-JP" sz="2400" b="1" dirty="0">
                <a:latin typeface="メイリオ" panose="020B0604030504040204" pitchFamily="50" charset="-128"/>
                <a:ea typeface="メイリオ" panose="020B0604030504040204" pitchFamily="50" charset="-128"/>
              </a:rPr>
              <a:t>1</a:t>
            </a:r>
            <a:r>
              <a:rPr lang="ja-JP" altLang="en-US" sz="2400" b="1" dirty="0">
                <a:latin typeface="メイリオ" panose="020B0604030504040204" pitchFamily="50" charset="-128"/>
                <a:ea typeface="メイリオ" panose="020B0604030504040204" pitchFamily="50" charset="-128"/>
              </a:rPr>
              <a:t>年以上の勤務が必要である</a:t>
            </a:r>
            <a:r>
              <a:rPr lang="ja-JP" altLang="en-US" sz="2400" dirty="0">
                <a:latin typeface="メイリオ" panose="020B0604030504040204" pitchFamily="50" charset="-128"/>
                <a:ea typeface="メイリオ" panose="020B0604030504040204" pitchFamily="50" charset="-128"/>
              </a:rPr>
              <a:t>とい</a:t>
            </a:r>
            <a:br>
              <a:rPr lang="en-US" altLang="ja-JP" sz="2400" dirty="0">
                <a:latin typeface="メイリオ" panose="020B0604030504040204" pitchFamily="50" charset="-128"/>
                <a:ea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rPr>
              <a:t>　う労使協定の除外規定が無いこと　</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育児介護休業法改正（令和</a:t>
            </a:r>
            <a:r>
              <a:rPr lang="en-US" altLang="ja-JP" sz="1400" dirty="0">
                <a:latin typeface="メイリオ" panose="020B0604030504040204" pitchFamily="50" charset="-128"/>
                <a:ea typeface="メイリオ" panose="020B0604030504040204" pitchFamily="50" charset="-128"/>
              </a:rPr>
              <a:t>4</a:t>
            </a:r>
            <a:r>
              <a:rPr lang="ja-JP" altLang="en-US" sz="1400" dirty="0">
                <a:latin typeface="メイリオ" panose="020B0604030504040204" pitchFamily="50" charset="-128"/>
                <a:ea typeface="メイリオ" panose="020B0604030504040204" pitchFamily="50" charset="-128"/>
              </a:rPr>
              <a:t>年</a:t>
            </a:r>
            <a:r>
              <a:rPr lang="en-US" altLang="ja-JP" sz="1400" dirty="0">
                <a:latin typeface="メイリオ" panose="020B0604030504040204" pitchFamily="50" charset="-128"/>
                <a:ea typeface="メイリオ" panose="020B0604030504040204" pitchFamily="50" charset="-128"/>
              </a:rPr>
              <a:t>4</a:t>
            </a:r>
            <a:r>
              <a:rPr lang="ja-JP" altLang="en-US" sz="1400" dirty="0">
                <a:latin typeface="メイリオ" panose="020B0604030504040204" pitchFamily="50" charset="-128"/>
                <a:ea typeface="メイリオ" panose="020B0604030504040204" pitchFamily="50" charset="-128"/>
              </a:rPr>
              <a:t>月～）</a:t>
            </a:r>
            <a:endParaRPr lang="en-US" altLang="ja-JP" sz="1400"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6C5A97C4-95ED-4612-830E-73816FEEEC35}"/>
              </a:ext>
            </a:extLst>
          </p:cNvPr>
          <p:cNvSpPr txBox="1"/>
          <p:nvPr/>
        </p:nvSpPr>
        <p:spPr>
          <a:xfrm>
            <a:off x="720000" y="5184000"/>
            <a:ext cx="10648950" cy="1200329"/>
          </a:xfrm>
          <a:prstGeom prst="rect">
            <a:avLst/>
          </a:prstGeom>
          <a:noFill/>
          <a:ln w="12700">
            <a:solidFill>
              <a:schemeClr val="accent1">
                <a:shade val="50000"/>
              </a:schemeClr>
            </a:solidFill>
          </a:ln>
        </p:spPr>
        <p:txBody>
          <a:bodyPr wrap="square">
            <a:spAutoFit/>
          </a:bodyPr>
          <a:lstStyle/>
          <a:p>
            <a:pPr marL="0" indent="0">
              <a:buNone/>
            </a:pPr>
            <a:r>
              <a:rPr lang="ja-JP" altLang="en-US" dirty="0">
                <a:latin typeface="メイリオ" panose="020B0604030504040204" pitchFamily="50" charset="-128"/>
                <a:ea typeface="メイリオ" panose="020B0604030504040204" pitchFamily="50" charset="-128"/>
              </a:rPr>
              <a:t>＜分割取得可能＞</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同一の対象家族について</a:t>
            </a:r>
            <a:r>
              <a:rPr lang="en-US" altLang="ja-JP" dirty="0">
                <a:latin typeface="メイリオ" panose="020B0604030504040204" pitchFamily="50" charset="-128"/>
                <a:ea typeface="メイリオ" panose="020B0604030504040204" pitchFamily="50" charset="-128"/>
              </a:rPr>
              <a:t>3</a:t>
            </a:r>
            <a:r>
              <a:rPr lang="ja-JP" altLang="en-US" dirty="0">
                <a:latin typeface="メイリオ" panose="020B0604030504040204" pitchFamily="50" charset="-128"/>
                <a:ea typeface="メイリオ" panose="020B0604030504040204" pitchFamily="50" charset="-128"/>
              </a:rPr>
              <a:t>回まで取得可能、ただし通算</a:t>
            </a:r>
            <a:r>
              <a:rPr lang="en-US" altLang="ja-JP" dirty="0">
                <a:latin typeface="メイリオ" panose="020B0604030504040204" pitchFamily="50" charset="-128"/>
                <a:ea typeface="メイリオ" panose="020B0604030504040204" pitchFamily="50" charset="-128"/>
              </a:rPr>
              <a:t>93</a:t>
            </a:r>
            <a:r>
              <a:rPr lang="ja-JP" altLang="en-US" dirty="0">
                <a:latin typeface="メイリオ" panose="020B0604030504040204" pitchFamily="50" charset="-128"/>
                <a:ea typeface="メイリオ" panose="020B0604030504040204" pitchFamily="50" charset="-128"/>
              </a:rPr>
              <a:t>日が限度</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＜支給申請＞</a:t>
            </a:r>
            <a:endParaRPr lang="en-US" altLang="ja-JP" dirty="0">
              <a:latin typeface="メイリオ" panose="020B0604030504040204" pitchFamily="50" charset="-128"/>
              <a:ea typeface="メイリオ" panose="020B0604030504040204" pitchFamily="50" charset="-128"/>
            </a:endParaRPr>
          </a:p>
          <a:p>
            <a:pPr marL="0" indent="0">
              <a:buNone/>
            </a:pPr>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回の介護休業ごとに支給対象期間のすべてについてまとめて申請　</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最大３ヶ月分</a:t>
            </a:r>
            <a:endParaRPr lang="en-US" altLang="ja-JP"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1835F3EA-5E91-99C9-B983-0C536FE27114}"/>
              </a:ext>
            </a:extLst>
          </p:cNvPr>
          <p:cNvSpPr txBox="1"/>
          <p:nvPr/>
        </p:nvSpPr>
        <p:spPr>
          <a:xfrm>
            <a:off x="10616967" y="3644983"/>
            <a:ext cx="1018442"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Ｐ</a:t>
            </a:r>
            <a:r>
              <a:rPr kumimoji="1" lang="en-US" altLang="ja-JP" sz="1400" dirty="0">
                <a:latin typeface="Meiryo UI" panose="020B0604030504040204" pitchFamily="50" charset="-128"/>
                <a:ea typeface="Meiryo UI" panose="020B0604030504040204" pitchFamily="50" charset="-128"/>
              </a:rPr>
              <a:t>132</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21060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descr="スクリーンショット が含まれている画像&#10;&#10;自動的に生成された説明">
            <a:extLst>
              <a:ext uri="{FF2B5EF4-FFF2-40B4-BE49-F238E27FC236}">
                <a16:creationId xmlns:a16="http://schemas.microsoft.com/office/drawing/2014/main" id="{3A910580-17F1-4C39-B349-CC32A7C04387}"/>
              </a:ext>
            </a:extLst>
          </p:cNvPr>
          <p:cNvPicPr>
            <a:picLocks noGrp="1" noChangeAspect="1"/>
          </p:cNvPicPr>
          <p:nvPr>
            <p:ph idx="1"/>
          </p:nvPr>
        </p:nvPicPr>
        <p:blipFill>
          <a:blip r:embed="rId2">
            <a:grayscl/>
            <a:extLst>
              <a:ext uri="{BEBA8EAE-BF5A-486C-A8C5-ECC9F3942E4B}">
                <a14:imgProps xmlns:a14="http://schemas.microsoft.com/office/drawing/2010/main">
                  <a14:imgLayer r:embed="rId3">
                    <a14:imgEffect>
                      <a14:sharpenSoften amount="50000"/>
                    </a14:imgEffect>
                    <a14:imgEffect>
                      <a14:colorTemperature colorTemp="11500"/>
                    </a14:imgEffect>
                    <a14:imgEffect>
                      <a14:saturation sat="107000"/>
                    </a14:imgEffect>
                  </a14:imgLayer>
                </a14:imgProps>
              </a:ext>
              <a:ext uri="{28A0092B-C50C-407E-A947-70E740481C1C}">
                <a14:useLocalDpi xmlns:a14="http://schemas.microsoft.com/office/drawing/2010/main" val="0"/>
              </a:ext>
            </a:extLst>
          </a:blip>
          <a:stretch>
            <a:fillRect/>
          </a:stretch>
        </p:blipFill>
        <p:spPr>
          <a:xfrm>
            <a:off x="2745388" y="2108716"/>
            <a:ext cx="9263878" cy="3971483"/>
          </a:xfrm>
        </p:spPr>
      </p:pic>
      <p:sp>
        <p:nvSpPr>
          <p:cNvPr id="6" name="テキスト ボックス 5">
            <a:extLst>
              <a:ext uri="{FF2B5EF4-FFF2-40B4-BE49-F238E27FC236}">
                <a16:creationId xmlns:a16="http://schemas.microsoft.com/office/drawing/2014/main" id="{ACBA63E0-E1F3-4B85-934C-ECE616D59108}"/>
              </a:ext>
            </a:extLst>
          </p:cNvPr>
          <p:cNvSpPr txBox="1"/>
          <p:nvPr/>
        </p:nvSpPr>
        <p:spPr>
          <a:xfrm>
            <a:off x="320038" y="6075144"/>
            <a:ext cx="11689228" cy="646331"/>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＜下記で要件緩和あります＞</a:t>
            </a:r>
            <a:endParaRPr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育児休業給付、介護休業給付、基本手当（</a:t>
            </a:r>
            <a:r>
              <a:rPr kumimoji="1" lang="en-US" altLang="ja-JP" dirty="0">
                <a:latin typeface="メイリオ" panose="020B0604030504040204" pitchFamily="50" charset="-128"/>
                <a:ea typeface="メイリオ" panose="020B0604030504040204" pitchFamily="50" charset="-128"/>
              </a:rPr>
              <a:t>2</a:t>
            </a:r>
            <a:r>
              <a:rPr kumimoji="1" lang="ja-JP" altLang="en-US" dirty="0">
                <a:latin typeface="メイリオ" panose="020B0604030504040204" pitchFamily="50" charset="-128"/>
                <a:ea typeface="メイリオ" panose="020B0604030504040204" pitchFamily="50" charset="-128"/>
              </a:rPr>
              <a:t>年加算、</a:t>
            </a:r>
            <a:r>
              <a:rPr kumimoji="1" lang="en-US" altLang="ja-JP" u="sng" dirty="0">
                <a:latin typeface="メイリオ" panose="020B0604030504040204" pitchFamily="50" charset="-128"/>
                <a:ea typeface="メイリオ" panose="020B0604030504040204" pitchFamily="50" charset="-128"/>
              </a:rPr>
              <a:t>3</a:t>
            </a:r>
            <a:r>
              <a:rPr kumimoji="1" lang="ja-JP" altLang="en-US" u="sng" dirty="0">
                <a:latin typeface="メイリオ" panose="020B0604030504040204" pitchFamily="50" charset="-128"/>
                <a:ea typeface="メイリオ" panose="020B0604030504040204" pitchFamily="50" charset="-128"/>
              </a:rPr>
              <a:t>年加算</a:t>
            </a:r>
            <a:r>
              <a:rPr kumimoji="1" lang="en-US" altLang="ja-JP" u="sng" dirty="0">
                <a:latin typeface="メイリオ" panose="020B0604030504040204" pitchFamily="50" charset="-128"/>
                <a:ea typeface="メイリオ" panose="020B0604030504040204" pitchFamily="50" charset="-128"/>
              </a:rPr>
              <a:t>※1</a:t>
            </a:r>
            <a:r>
              <a:rPr kumimoji="1" lang="ja-JP" altLang="en-US" u="sng" dirty="0">
                <a:latin typeface="メイリオ" panose="020B0604030504040204" pitchFamily="50" charset="-128"/>
                <a:ea typeface="メイリオ" panose="020B0604030504040204" pitchFamily="50" charset="-128"/>
              </a:rPr>
              <a:t>年間に</a:t>
            </a:r>
            <a:r>
              <a:rPr kumimoji="1" lang="en-US" altLang="ja-JP" u="sng" dirty="0">
                <a:latin typeface="メイリオ" panose="020B0604030504040204" pitchFamily="50" charset="-128"/>
                <a:ea typeface="メイリオ" panose="020B0604030504040204" pitchFamily="50" charset="-128"/>
              </a:rPr>
              <a:t>6</a:t>
            </a:r>
            <a:r>
              <a:rPr kumimoji="1" lang="ja-JP" altLang="en-US" u="sng" dirty="0">
                <a:latin typeface="メイリオ" panose="020B0604030504040204" pitchFamily="50" charset="-128"/>
                <a:ea typeface="メイリオ" panose="020B0604030504040204" pitchFamily="50" charset="-128"/>
              </a:rPr>
              <a:t>か月でＯＫの方</a:t>
            </a:r>
            <a:r>
              <a:rPr lang="ja-JP" altLang="en-US" u="sng"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高年齢求職者給付金</a:t>
            </a:r>
          </a:p>
        </p:txBody>
      </p:sp>
      <p:sp>
        <p:nvSpPr>
          <p:cNvPr id="7" name="テキスト ボックス 6">
            <a:extLst>
              <a:ext uri="{FF2B5EF4-FFF2-40B4-BE49-F238E27FC236}">
                <a16:creationId xmlns:a16="http://schemas.microsoft.com/office/drawing/2014/main" id="{366BCF07-EC16-48C3-A6A3-33F1BD69DBFF}"/>
              </a:ext>
            </a:extLst>
          </p:cNvPr>
          <p:cNvSpPr txBox="1"/>
          <p:nvPr/>
        </p:nvSpPr>
        <p:spPr>
          <a:xfrm>
            <a:off x="621029" y="1079287"/>
            <a:ext cx="11388237" cy="923330"/>
          </a:xfrm>
          <a:prstGeom prst="rect">
            <a:avLst/>
          </a:prstGeom>
          <a:noFill/>
        </p:spPr>
        <p:txBody>
          <a:bodyPr wrap="square" rtlCol="0">
            <a:spAutoFit/>
          </a:bodyPr>
          <a:lstStyle/>
          <a:p>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休業開始日の前</a:t>
            </a:r>
            <a:r>
              <a:rPr lang="en-US" altLang="ja-JP" dirty="0">
                <a:latin typeface="メイリオ" panose="020B0604030504040204" pitchFamily="50" charset="-128"/>
                <a:ea typeface="メイリオ" panose="020B0604030504040204" pitchFamily="50" charset="-128"/>
              </a:rPr>
              <a:t>2</a:t>
            </a:r>
            <a:r>
              <a:rPr lang="ja-JP" altLang="en-US" dirty="0">
                <a:latin typeface="メイリオ" panose="020B0604030504040204" pitchFamily="50" charset="-128"/>
                <a:ea typeface="メイリオ" panose="020B0604030504040204" pitchFamily="50" charset="-128"/>
              </a:rPr>
              <a:t>年の間に、疾病、負傷等やむを得ない理由により引き続き </a:t>
            </a:r>
            <a:r>
              <a:rPr lang="en-US" altLang="ja-JP" dirty="0">
                <a:latin typeface="メイリオ" panose="020B0604030504040204" pitchFamily="50" charset="-128"/>
                <a:ea typeface="メイリオ" panose="020B0604030504040204" pitchFamily="50" charset="-128"/>
              </a:rPr>
              <a:t>30 </a:t>
            </a:r>
            <a:r>
              <a:rPr lang="ja-JP" altLang="en-US" dirty="0">
                <a:latin typeface="メイリオ" panose="020B0604030504040204" pitchFamily="50" charset="-128"/>
                <a:ea typeface="メイリオ" panose="020B0604030504040204" pitchFamily="50" charset="-128"/>
              </a:rPr>
              <a:t>日以上賃金の支払を受けることができなかった期間がある場合には、その期間を当該</a:t>
            </a:r>
            <a:r>
              <a:rPr lang="en-US" altLang="ja-JP" dirty="0">
                <a:latin typeface="メイリオ" panose="020B0604030504040204" pitchFamily="50" charset="-128"/>
                <a:ea typeface="メイリオ" panose="020B0604030504040204" pitchFamily="50" charset="-128"/>
              </a:rPr>
              <a:t>2 </a:t>
            </a:r>
            <a:r>
              <a:rPr lang="ja-JP" altLang="en-US" dirty="0">
                <a:latin typeface="メイリオ" panose="020B0604030504040204" pitchFamily="50" charset="-128"/>
                <a:ea typeface="メイリオ" panose="020B0604030504040204" pitchFamily="50" charset="-128"/>
              </a:rPr>
              <a:t>年に加算することにより受給要件の緩和を行うことができます。また、この加算できる期間は最大</a:t>
            </a:r>
            <a:r>
              <a:rPr lang="en-US" altLang="ja-JP" dirty="0">
                <a:latin typeface="メイリオ" panose="020B0604030504040204" pitchFamily="50" charset="-128"/>
                <a:ea typeface="メイリオ" panose="020B0604030504040204" pitchFamily="50" charset="-128"/>
              </a:rPr>
              <a:t>2 </a:t>
            </a:r>
            <a:r>
              <a:rPr lang="ja-JP" altLang="en-US" dirty="0">
                <a:latin typeface="メイリオ" panose="020B0604030504040204" pitchFamily="50" charset="-128"/>
                <a:ea typeface="メイリオ" panose="020B0604030504040204" pitchFamily="50" charset="-128"/>
              </a:rPr>
              <a:t>年間であり、結果として合計</a:t>
            </a:r>
            <a:r>
              <a:rPr lang="en-US" altLang="ja-JP" dirty="0">
                <a:latin typeface="メイリオ" panose="020B0604030504040204" pitchFamily="50" charset="-128"/>
                <a:ea typeface="メイリオ" panose="020B0604030504040204" pitchFamily="50" charset="-128"/>
              </a:rPr>
              <a:t>4 </a:t>
            </a:r>
            <a:r>
              <a:rPr lang="ja-JP" altLang="en-US" dirty="0">
                <a:latin typeface="メイリオ" panose="020B0604030504040204" pitchFamily="50" charset="-128"/>
                <a:ea typeface="メイリオ" panose="020B0604030504040204" pitchFamily="50" charset="-128"/>
              </a:rPr>
              <a:t>年間まで延長可能です。</a:t>
            </a:r>
            <a:endParaRPr lang="en-US" altLang="ja-JP" dirty="0">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7F552301-568A-4F4C-9E20-D336EC83E3CA}"/>
              </a:ext>
            </a:extLst>
          </p:cNvPr>
          <p:cNvSpPr>
            <a:spLocks noGrp="1"/>
          </p:cNvSpPr>
          <p:nvPr>
            <p:ph type="sldNum" sz="quarter" idx="12"/>
          </p:nvPr>
        </p:nvSpPr>
        <p:spPr/>
        <p:txBody>
          <a:bodyPr/>
          <a:lstStyle/>
          <a:p>
            <a:fld id="{C9034EB8-48EA-42D3-8780-D7117E8A13EF}" type="slidenum">
              <a:rPr kumimoji="1" lang="ja-JP" altLang="en-US" smtClean="0"/>
              <a:t>25</a:t>
            </a:fld>
            <a:endParaRPr kumimoji="1" lang="ja-JP" altLang="en-US"/>
          </a:p>
        </p:txBody>
      </p:sp>
      <p:cxnSp>
        <p:nvCxnSpPr>
          <p:cNvPr id="8" name="直線コネクタ 7" descr="かやね社会保険労務士事務所">
            <a:extLst>
              <a:ext uri="{FF2B5EF4-FFF2-40B4-BE49-F238E27FC236}">
                <a16:creationId xmlns:a16="http://schemas.microsoft.com/office/drawing/2014/main" id="{5CDE693E-CB72-4A1B-B501-B5C422A33C6C}"/>
              </a:ext>
              <a:ext uri="{C183D7F6-B498-43B3-948B-1728B52AA6E4}">
                <adec:decorative xmlns:adec="http://schemas.microsoft.com/office/drawing/2017/decorative" val="0"/>
              </a:ext>
            </a:extLst>
          </p:cNvPr>
          <p:cNvCxnSpPr>
            <a:cxnSpLocks/>
          </p:cNvCxnSpPr>
          <p:nvPr/>
        </p:nvCxnSpPr>
        <p:spPr>
          <a:xfrm>
            <a:off x="72000" y="720000"/>
            <a:ext cx="12096000" cy="38910"/>
          </a:xfrm>
          <a:prstGeom prst="line">
            <a:avLst/>
          </a:prstGeom>
          <a:ln w="127000" cmpd="thickThin">
            <a:gradFill flip="none" rotWithShape="1">
              <a:gsLst>
                <a:gs pos="0">
                  <a:schemeClr val="accent6">
                    <a:lumMod val="5000"/>
                    <a:lumOff val="95000"/>
                  </a:schemeClr>
                </a:gs>
                <a:gs pos="74000">
                  <a:schemeClr val="accent2">
                    <a:lumMod val="40000"/>
                    <a:lumOff val="60000"/>
                  </a:schemeClr>
                </a:gs>
                <a:gs pos="83000">
                  <a:schemeClr val="accent2">
                    <a:lumMod val="60000"/>
                    <a:lumOff val="40000"/>
                  </a:schemeClr>
                </a:gs>
                <a:gs pos="91602">
                  <a:schemeClr val="accent2">
                    <a:lumMod val="75000"/>
                  </a:schemeClr>
                </a:gs>
                <a:gs pos="100000">
                  <a:schemeClr val="accent2">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8CD3660C-5C7D-4001-B3B1-07AD21D0B17F}"/>
              </a:ext>
            </a:extLst>
          </p:cNvPr>
          <p:cNvSpPr txBox="1"/>
          <p:nvPr/>
        </p:nvSpPr>
        <p:spPr>
          <a:xfrm>
            <a:off x="10440000" y="504000"/>
            <a:ext cx="1688076"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かやね社会保険労務士事務所</a:t>
            </a:r>
          </a:p>
        </p:txBody>
      </p:sp>
      <p:sp>
        <p:nvSpPr>
          <p:cNvPr id="12" name="タイトル 1">
            <a:extLst>
              <a:ext uri="{FF2B5EF4-FFF2-40B4-BE49-F238E27FC236}">
                <a16:creationId xmlns:a16="http://schemas.microsoft.com/office/drawing/2014/main" id="{C800F031-311B-41C0-8D27-42A44FF74F68}"/>
              </a:ext>
            </a:extLst>
          </p:cNvPr>
          <p:cNvSpPr txBox="1">
            <a:spLocks/>
          </p:cNvSpPr>
          <p:nvPr/>
        </p:nvSpPr>
        <p:spPr>
          <a:xfrm>
            <a:off x="484546" y="196646"/>
            <a:ext cx="7482164" cy="52064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latin typeface="Meiryo UI" panose="020B0604030504040204" pitchFamily="50" charset="-128"/>
                <a:ea typeface="Meiryo UI" panose="020B0604030504040204" pitchFamily="50" charset="-128"/>
              </a:rPr>
              <a:t>育児・介護休業給付のその他の要件緩和の例　　　</a:t>
            </a:r>
          </a:p>
        </p:txBody>
      </p:sp>
      <p:sp>
        <p:nvSpPr>
          <p:cNvPr id="2" name="テキスト ボックス 1">
            <a:extLst>
              <a:ext uri="{FF2B5EF4-FFF2-40B4-BE49-F238E27FC236}">
                <a16:creationId xmlns:a16="http://schemas.microsoft.com/office/drawing/2014/main" id="{09CBB297-39EA-AD43-79BB-7E5EBF7D8F2D}"/>
              </a:ext>
            </a:extLst>
          </p:cNvPr>
          <p:cNvSpPr txBox="1"/>
          <p:nvPr/>
        </p:nvSpPr>
        <p:spPr>
          <a:xfrm>
            <a:off x="8963758" y="272304"/>
            <a:ext cx="1018442"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Ｐ</a:t>
            </a:r>
            <a:r>
              <a:rPr lang="en-US" altLang="ja-JP" dirty="0">
                <a:latin typeface="Meiryo UI" panose="020B0604030504040204" pitchFamily="50" charset="-128"/>
                <a:ea typeface="Meiryo UI" panose="020B0604030504040204" pitchFamily="50" charset="-128"/>
              </a:rPr>
              <a:t>50</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36586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a:extLst>
              <a:ext uri="{FF2B5EF4-FFF2-40B4-BE49-F238E27FC236}">
                <a16:creationId xmlns:a16="http://schemas.microsoft.com/office/drawing/2014/main" id="{50FDB800-68EB-417A-A3AE-E1E5BD6DDE85}"/>
              </a:ext>
            </a:extLst>
          </p:cNvPr>
          <p:cNvGraphicFramePr>
            <a:graphicFrameLocks noGrp="1"/>
          </p:cNvGraphicFramePr>
          <p:nvPr>
            <p:ph idx="1"/>
            <p:extLst>
              <p:ext uri="{D42A27DB-BD31-4B8C-83A1-F6EECF244321}">
                <p14:modId xmlns:p14="http://schemas.microsoft.com/office/powerpoint/2010/main" val="849991518"/>
              </p:ext>
            </p:extLst>
          </p:nvPr>
        </p:nvGraphicFramePr>
        <p:xfrm>
          <a:off x="553765" y="963717"/>
          <a:ext cx="7199776" cy="5722964"/>
        </p:xfrm>
        <a:graphic>
          <a:graphicData uri="http://schemas.openxmlformats.org/drawingml/2006/table">
            <a:tbl>
              <a:tblPr/>
              <a:tblGrid>
                <a:gridCol w="3599888">
                  <a:extLst>
                    <a:ext uri="{9D8B030D-6E8A-4147-A177-3AD203B41FA5}">
                      <a16:colId xmlns:a16="http://schemas.microsoft.com/office/drawing/2014/main" val="4050061447"/>
                    </a:ext>
                  </a:extLst>
                </a:gridCol>
                <a:gridCol w="3599888">
                  <a:extLst>
                    <a:ext uri="{9D8B030D-6E8A-4147-A177-3AD203B41FA5}">
                      <a16:colId xmlns:a16="http://schemas.microsoft.com/office/drawing/2014/main" val="3977091094"/>
                    </a:ext>
                  </a:extLst>
                </a:gridCol>
              </a:tblGrid>
              <a:tr h="282264">
                <a:tc>
                  <a:txBody>
                    <a:bodyPr/>
                    <a:lstStyle/>
                    <a:p>
                      <a:r>
                        <a:rPr lang="ja-JP" altLang="en-US" sz="1400" dirty="0">
                          <a:effectLst/>
                          <a:latin typeface="メイリオ" panose="020B0604030504040204" pitchFamily="50" charset="-128"/>
                          <a:ea typeface="メイリオ" panose="020B0604030504040204" pitchFamily="50" charset="-128"/>
                        </a:rPr>
                        <a:t>　　　　　　　　　　　　　</a:t>
                      </a:r>
                      <a:r>
                        <a:rPr lang="en-US" altLang="ja-JP" sz="1400" dirty="0">
                          <a:effectLst/>
                          <a:latin typeface="メイリオ" panose="020B0604030504040204" pitchFamily="50" charset="-128"/>
                          <a:ea typeface="メイリオ" panose="020B0604030504040204" pitchFamily="50" charset="-128"/>
                        </a:rPr>
                        <a:t>1991</a:t>
                      </a:r>
                      <a:r>
                        <a:rPr lang="ja-JP" altLang="en-US" sz="1400" dirty="0">
                          <a:effectLst/>
                          <a:latin typeface="メイリオ" panose="020B0604030504040204" pitchFamily="50" charset="-128"/>
                          <a:ea typeface="メイリオ" panose="020B0604030504040204" pitchFamily="50" charset="-128"/>
                        </a:rPr>
                        <a:t>年 </a:t>
                      </a:r>
                      <a:r>
                        <a:rPr lang="en-US" altLang="ja-JP" sz="1400" dirty="0">
                          <a:effectLst/>
                          <a:latin typeface="メイリオ" panose="020B0604030504040204" pitchFamily="50" charset="-128"/>
                          <a:ea typeface="メイリオ" panose="020B0604030504040204" pitchFamily="50" charset="-128"/>
                        </a:rPr>
                        <a:t>4</a:t>
                      </a:r>
                      <a:r>
                        <a:rPr lang="ja-JP" altLang="en-US" sz="1400" dirty="0">
                          <a:effectLst/>
                          <a:latin typeface="メイリオ" panose="020B0604030504040204" pitchFamily="50" charset="-128"/>
                          <a:ea typeface="メイリオ" panose="020B0604030504040204" pitchFamily="50" charset="-128"/>
                        </a:rPr>
                        <a:t>月</a:t>
                      </a:r>
                    </a:p>
                  </a:txBody>
                  <a:tcPr marL="72522" marR="72522" marT="36261" marB="36261" anchor="ctr">
                    <a:lnL>
                      <a:noFill/>
                    </a:lnL>
                    <a:lnR>
                      <a:noFill/>
                    </a:lnR>
                    <a:lnT>
                      <a:noFill/>
                    </a:lnT>
                    <a:lnB>
                      <a:noFill/>
                    </a:lnB>
                    <a:solidFill>
                      <a:schemeClr val="bg1"/>
                    </a:solidFill>
                  </a:tcPr>
                </a:tc>
                <a:tc>
                  <a:txBody>
                    <a:bodyPr/>
                    <a:lstStyle/>
                    <a:p>
                      <a:r>
                        <a:rPr lang="ja-JP" altLang="en-US" sz="1400" dirty="0">
                          <a:effectLst/>
                          <a:latin typeface="メイリオ" panose="020B0604030504040204" pitchFamily="50" charset="-128"/>
                          <a:ea typeface="メイリオ" panose="020B0604030504040204" pitchFamily="50" charset="-128"/>
                        </a:rPr>
                        <a:t>大学卒業後ＪＴＢへ就職</a:t>
                      </a:r>
                    </a:p>
                  </a:txBody>
                  <a:tcPr marL="72522" marR="72522" marT="36261" marB="36261" anchor="ctr">
                    <a:lnL>
                      <a:noFill/>
                    </a:lnL>
                    <a:lnR>
                      <a:noFill/>
                    </a:lnR>
                    <a:lnT>
                      <a:noFill/>
                    </a:lnT>
                    <a:lnB>
                      <a:noFill/>
                    </a:lnB>
                    <a:solidFill>
                      <a:schemeClr val="bg1"/>
                    </a:solidFill>
                  </a:tcPr>
                </a:tc>
                <a:extLst>
                  <a:ext uri="{0D108BD9-81ED-4DB2-BD59-A6C34878D82A}">
                    <a16:rowId xmlns:a16="http://schemas.microsoft.com/office/drawing/2014/main" val="4253695147"/>
                  </a:ext>
                </a:extLst>
              </a:tr>
              <a:tr h="1539695">
                <a:tc>
                  <a:txBody>
                    <a:bodyPr/>
                    <a:lstStyle/>
                    <a:p>
                      <a:r>
                        <a:rPr lang="ja-JP" altLang="en-US" sz="1400" dirty="0">
                          <a:effectLst/>
                          <a:latin typeface="メイリオ" panose="020B0604030504040204" pitchFamily="50" charset="-128"/>
                          <a:ea typeface="メイリオ" panose="020B0604030504040204" pitchFamily="50" charset="-128"/>
                        </a:rPr>
                        <a:t>　　　　　　　　　　　　　</a:t>
                      </a:r>
                      <a:r>
                        <a:rPr lang="en-US" altLang="ja-JP" sz="1400" dirty="0">
                          <a:effectLst/>
                          <a:latin typeface="メイリオ" panose="020B0604030504040204" pitchFamily="50" charset="-128"/>
                          <a:ea typeface="メイリオ" panose="020B0604030504040204" pitchFamily="50" charset="-128"/>
                        </a:rPr>
                        <a:t>2001</a:t>
                      </a:r>
                      <a:r>
                        <a:rPr lang="ja-JP" altLang="en-US" sz="1400" dirty="0">
                          <a:effectLst/>
                          <a:latin typeface="メイリオ" panose="020B0604030504040204" pitchFamily="50" charset="-128"/>
                          <a:ea typeface="メイリオ" panose="020B0604030504040204" pitchFamily="50" charset="-128"/>
                        </a:rPr>
                        <a:t>年 </a:t>
                      </a:r>
                      <a:r>
                        <a:rPr lang="en-US" altLang="ja-JP" sz="1400" dirty="0">
                          <a:effectLst/>
                          <a:latin typeface="メイリオ" panose="020B0604030504040204" pitchFamily="50" charset="-128"/>
                          <a:ea typeface="メイリオ" panose="020B0604030504040204" pitchFamily="50" charset="-128"/>
                        </a:rPr>
                        <a:t>3</a:t>
                      </a:r>
                      <a:r>
                        <a:rPr lang="ja-JP" altLang="en-US" sz="1400" dirty="0">
                          <a:effectLst/>
                          <a:latin typeface="メイリオ" panose="020B0604030504040204" pitchFamily="50" charset="-128"/>
                          <a:ea typeface="メイリオ" panose="020B0604030504040204" pitchFamily="50" charset="-128"/>
                        </a:rPr>
                        <a:t>月　</a:t>
                      </a:r>
                    </a:p>
                  </a:txBody>
                  <a:tcPr marL="72522" marR="72522" marT="36261" marB="36261" anchor="ctr">
                    <a:lnL>
                      <a:noFill/>
                    </a:lnL>
                    <a:lnR>
                      <a:noFill/>
                    </a:lnR>
                    <a:lnT>
                      <a:noFill/>
                    </a:lnT>
                    <a:lnB>
                      <a:noFill/>
                    </a:lnB>
                    <a:solidFill>
                      <a:schemeClr val="bg1"/>
                    </a:solidFill>
                  </a:tcPr>
                </a:tc>
                <a:tc>
                  <a:txBody>
                    <a:bodyPr/>
                    <a:lstStyle/>
                    <a:p>
                      <a:r>
                        <a:rPr lang="ja-JP" altLang="en-US" sz="1400" dirty="0">
                          <a:effectLst/>
                          <a:latin typeface="メイリオ" panose="020B0604030504040204" pitchFamily="50" charset="-128"/>
                          <a:ea typeface="メイリオ" panose="020B0604030504040204" pitchFamily="50" charset="-128"/>
                        </a:rPr>
                        <a:t>配偶者の転勤に帯同するために</a:t>
                      </a:r>
                      <a:r>
                        <a:rPr lang="en-US" altLang="ja-JP" sz="1400" dirty="0">
                          <a:effectLst/>
                          <a:latin typeface="メイリオ" panose="020B0604030504040204" pitchFamily="50" charset="-128"/>
                          <a:ea typeface="メイリオ" panose="020B0604030504040204" pitchFamily="50" charset="-128"/>
                        </a:rPr>
                        <a:t>10</a:t>
                      </a:r>
                      <a:r>
                        <a:rPr lang="ja-JP" altLang="en-US" sz="1400" dirty="0">
                          <a:effectLst/>
                          <a:latin typeface="メイリオ" panose="020B0604030504040204" pitchFamily="50" charset="-128"/>
                          <a:ea typeface="メイリオ" panose="020B0604030504040204" pitchFamily="50" charset="-128"/>
                        </a:rPr>
                        <a:t>年間の勤務を経て退職</a:t>
                      </a:r>
                      <a:br>
                        <a:rPr lang="ja-JP" altLang="en-US" sz="1400" dirty="0">
                          <a:effectLst/>
                          <a:latin typeface="メイリオ" panose="020B0604030504040204" pitchFamily="50" charset="-128"/>
                          <a:ea typeface="メイリオ" panose="020B0604030504040204" pitchFamily="50" charset="-128"/>
                        </a:rPr>
                      </a:br>
                      <a:r>
                        <a:rPr lang="ja-JP" altLang="en-US" sz="1400" dirty="0">
                          <a:effectLst/>
                          <a:latin typeface="メイリオ" panose="020B0604030504040204" pitchFamily="50" charset="-128"/>
                          <a:ea typeface="メイリオ" panose="020B0604030504040204" pitchFamily="50" charset="-128"/>
                        </a:rPr>
                        <a:t>育児に専念、専業主婦となる</a:t>
                      </a:r>
                      <a:endParaRPr lang="en-US" altLang="ja-JP" sz="1400" dirty="0">
                        <a:effectLst/>
                        <a:latin typeface="メイリオ" panose="020B0604030504040204" pitchFamily="50" charset="-128"/>
                        <a:ea typeface="メイリオ" panose="020B0604030504040204" pitchFamily="50" charset="-128"/>
                      </a:endParaRPr>
                    </a:p>
                    <a:p>
                      <a:r>
                        <a:rPr lang="ja-JP" altLang="en-US" sz="1400" dirty="0">
                          <a:effectLst/>
                          <a:latin typeface="メイリオ" panose="020B0604030504040204" pitchFamily="50" charset="-128"/>
                          <a:ea typeface="メイリオ" panose="020B0604030504040204" pitchFamily="50" charset="-128"/>
                        </a:rPr>
                        <a:t>通信教育で社労士と行政書士の資格を取得</a:t>
                      </a:r>
                      <a:endParaRPr lang="en-US" altLang="ja-JP" sz="1400" dirty="0">
                        <a:effectLst/>
                        <a:latin typeface="メイリオ" panose="020B0604030504040204" pitchFamily="50" charset="-128"/>
                        <a:ea typeface="メイリオ" panose="020B0604030504040204" pitchFamily="50" charset="-128"/>
                      </a:endParaRPr>
                    </a:p>
                    <a:p>
                      <a:r>
                        <a:rPr lang="ja-JP" altLang="en-US" sz="1400" dirty="0">
                          <a:effectLst/>
                          <a:latin typeface="メイリオ" panose="020B0604030504040204" pitchFamily="50" charset="-128"/>
                          <a:ea typeface="メイリオ" panose="020B0604030504040204" pitchFamily="50" charset="-128"/>
                        </a:rPr>
                        <a:t>転勤解除、東京へ戻る</a:t>
                      </a:r>
                      <a:br>
                        <a:rPr lang="ja-JP" altLang="en-US" sz="1400" dirty="0">
                          <a:effectLst/>
                          <a:latin typeface="メイリオ" panose="020B0604030504040204" pitchFamily="50" charset="-128"/>
                          <a:ea typeface="メイリオ" panose="020B0604030504040204" pitchFamily="50" charset="-128"/>
                        </a:rPr>
                      </a:br>
                      <a:r>
                        <a:rPr lang="ja-JP" altLang="en-US" sz="1400" dirty="0">
                          <a:effectLst/>
                          <a:latin typeface="メイリオ" panose="020B0604030504040204" pitchFamily="50" charset="-128"/>
                          <a:ea typeface="メイリオ" panose="020B0604030504040204" pitchFamily="50" charset="-128"/>
                        </a:rPr>
                        <a:t>設計調査会社、行政書士事務所等を経て</a:t>
                      </a:r>
                    </a:p>
                  </a:txBody>
                  <a:tcPr marL="72522" marR="72522" marT="36261" marB="36261" anchor="ctr">
                    <a:lnL>
                      <a:noFill/>
                    </a:lnL>
                    <a:lnR>
                      <a:noFill/>
                    </a:lnR>
                    <a:lnT>
                      <a:noFill/>
                    </a:lnT>
                    <a:lnB>
                      <a:noFill/>
                    </a:lnB>
                    <a:solidFill>
                      <a:schemeClr val="bg1"/>
                    </a:solidFill>
                  </a:tcPr>
                </a:tc>
                <a:extLst>
                  <a:ext uri="{0D108BD9-81ED-4DB2-BD59-A6C34878D82A}">
                    <a16:rowId xmlns:a16="http://schemas.microsoft.com/office/drawing/2014/main" val="347655930"/>
                  </a:ext>
                </a:extLst>
              </a:tr>
              <a:tr h="1546221">
                <a:tc>
                  <a:txBody>
                    <a:bodyPr/>
                    <a:lstStyle/>
                    <a:p>
                      <a:r>
                        <a:rPr lang="ja-JP" altLang="en-US" sz="1400" dirty="0">
                          <a:effectLst/>
                          <a:latin typeface="メイリオ" panose="020B0604030504040204" pitchFamily="50" charset="-128"/>
                          <a:ea typeface="メイリオ" panose="020B0604030504040204" pitchFamily="50" charset="-128"/>
                        </a:rPr>
                        <a:t>　　　　　　　　　　　　　</a:t>
                      </a:r>
                      <a:r>
                        <a:rPr lang="en-US" altLang="ja-JP" sz="1400" dirty="0">
                          <a:effectLst/>
                          <a:latin typeface="メイリオ" panose="020B0604030504040204" pitchFamily="50" charset="-128"/>
                          <a:ea typeface="メイリオ" panose="020B0604030504040204" pitchFamily="50" charset="-128"/>
                        </a:rPr>
                        <a:t>2007</a:t>
                      </a:r>
                      <a:r>
                        <a:rPr lang="ja-JP" altLang="en-US" sz="1400" dirty="0">
                          <a:effectLst/>
                          <a:latin typeface="メイリオ" panose="020B0604030504040204" pitchFamily="50" charset="-128"/>
                          <a:ea typeface="メイリオ" panose="020B0604030504040204" pitchFamily="50" charset="-128"/>
                        </a:rPr>
                        <a:t>年 </a:t>
                      </a:r>
                      <a:r>
                        <a:rPr lang="en-US" altLang="ja-JP" sz="1400" dirty="0">
                          <a:effectLst/>
                          <a:latin typeface="メイリオ" panose="020B0604030504040204" pitchFamily="50" charset="-128"/>
                          <a:ea typeface="メイリオ" panose="020B0604030504040204" pitchFamily="50" charset="-128"/>
                        </a:rPr>
                        <a:t>11</a:t>
                      </a:r>
                      <a:r>
                        <a:rPr lang="ja-JP" altLang="en-US" sz="1400" dirty="0">
                          <a:effectLst/>
                          <a:latin typeface="メイリオ" panose="020B0604030504040204" pitchFamily="50" charset="-128"/>
                          <a:ea typeface="メイリオ" panose="020B0604030504040204" pitchFamily="50" charset="-128"/>
                        </a:rPr>
                        <a:t>月</a:t>
                      </a:r>
                    </a:p>
                  </a:txBody>
                  <a:tcPr marL="72522" marR="72522" marT="36261" marB="36261" anchor="ctr">
                    <a:lnL>
                      <a:noFill/>
                    </a:lnL>
                    <a:lnR>
                      <a:noFill/>
                    </a:lnR>
                    <a:lnT>
                      <a:noFill/>
                    </a:lnT>
                    <a:lnB>
                      <a:noFill/>
                    </a:lnB>
                    <a:solidFill>
                      <a:schemeClr val="bg1"/>
                    </a:solidFill>
                  </a:tcPr>
                </a:tc>
                <a:tc>
                  <a:txBody>
                    <a:bodyPr/>
                    <a:lstStyle/>
                    <a:p>
                      <a:r>
                        <a:rPr lang="ja-JP" altLang="en-US" sz="1400" b="1" dirty="0">
                          <a:effectLst/>
                          <a:latin typeface="メイリオ" panose="020B0604030504040204" pitchFamily="50" charset="-128"/>
                          <a:ea typeface="メイリオ" panose="020B0604030504040204" pitchFamily="50" charset="-128"/>
                        </a:rPr>
                        <a:t>社会保険労務士として独立開業</a:t>
                      </a:r>
                      <a:br>
                        <a:rPr lang="ja-JP" altLang="en-US" sz="1400" dirty="0">
                          <a:effectLst/>
                          <a:latin typeface="メイリオ" panose="020B0604030504040204" pitchFamily="50" charset="-128"/>
                          <a:ea typeface="メイリオ" panose="020B0604030504040204" pitchFamily="50" charset="-128"/>
                        </a:rPr>
                      </a:br>
                      <a:r>
                        <a:rPr lang="ja-JP" altLang="en-US" sz="1400" b="1" dirty="0">
                          <a:effectLst/>
                          <a:latin typeface="メイリオ" panose="020B0604030504040204" pitchFamily="50" charset="-128"/>
                          <a:ea typeface="メイリオ" panose="020B0604030504040204" pitchFamily="50" charset="-128"/>
                        </a:rPr>
                        <a:t>「かやね社会保険労務士事務所」設立</a:t>
                      </a:r>
                      <a:br>
                        <a:rPr lang="ja-JP" altLang="en-US" sz="1400" dirty="0">
                          <a:effectLst/>
                          <a:latin typeface="メイリオ" panose="020B0604030504040204" pitchFamily="50" charset="-128"/>
                          <a:ea typeface="メイリオ" panose="020B0604030504040204" pitchFamily="50" charset="-128"/>
                        </a:rPr>
                      </a:br>
                      <a:r>
                        <a:rPr lang="ja-JP" altLang="en-US" sz="1400" dirty="0">
                          <a:effectLst/>
                          <a:latin typeface="メイリオ" panose="020B0604030504040204" pitchFamily="50" charset="-128"/>
                          <a:ea typeface="メイリオ" panose="020B0604030504040204" pitchFamily="50" charset="-128"/>
                        </a:rPr>
                        <a:t>特定社会保険労務士付記　</a:t>
                      </a:r>
                      <a:endParaRPr lang="en-US" altLang="ja-JP" sz="1400" dirty="0">
                        <a:effectLst/>
                        <a:latin typeface="メイリオ" panose="020B0604030504040204" pitchFamily="50" charset="-128"/>
                        <a:ea typeface="メイリオ" panose="020B0604030504040204" pitchFamily="50" charset="-128"/>
                      </a:endParaRPr>
                    </a:p>
                    <a:p>
                      <a:r>
                        <a:rPr lang="ja-JP" altLang="en-US" sz="1400" dirty="0">
                          <a:effectLst/>
                          <a:latin typeface="メイリオ" panose="020B0604030504040204" pitchFamily="50" charset="-128"/>
                          <a:ea typeface="メイリオ" panose="020B0604030504040204" pitchFamily="50" charset="-128"/>
                        </a:rPr>
                        <a:t>登録番号　第</a:t>
                      </a:r>
                      <a:r>
                        <a:rPr lang="en-US" altLang="ja-JP" sz="1400" dirty="0">
                          <a:effectLst/>
                          <a:latin typeface="メイリオ" panose="020B0604030504040204" pitchFamily="50" charset="-128"/>
                          <a:ea typeface="メイリオ" panose="020B0604030504040204" pitchFamily="50" charset="-128"/>
                        </a:rPr>
                        <a:t>13070524</a:t>
                      </a:r>
                      <a:br>
                        <a:rPr lang="en-US" altLang="ja-JP" sz="1400" dirty="0">
                          <a:effectLst/>
                          <a:latin typeface="メイリオ" panose="020B0604030504040204" pitchFamily="50" charset="-128"/>
                          <a:ea typeface="メイリオ" panose="020B0604030504040204" pitchFamily="50" charset="-128"/>
                        </a:rPr>
                      </a:br>
                      <a:r>
                        <a:rPr lang="ja-JP" altLang="en-US" sz="1400" dirty="0">
                          <a:effectLst/>
                          <a:latin typeface="メイリオ" panose="020B0604030504040204" pitchFamily="50" charset="-128"/>
                          <a:ea typeface="メイリオ" panose="020B0604030504040204" pitchFamily="50" charset="-128"/>
                        </a:rPr>
                        <a:t>東京都社会保険労務士会所属　</a:t>
                      </a:r>
                      <a:endParaRPr lang="en-US" altLang="ja-JP" sz="1400" dirty="0">
                        <a:effectLst/>
                        <a:latin typeface="メイリオ" panose="020B0604030504040204" pitchFamily="50" charset="-128"/>
                        <a:ea typeface="メイリオ" panose="020B0604030504040204" pitchFamily="50" charset="-128"/>
                      </a:endParaRPr>
                    </a:p>
                    <a:p>
                      <a:r>
                        <a:rPr lang="ja-JP" altLang="en-US" sz="1400" dirty="0">
                          <a:effectLst/>
                          <a:latin typeface="メイリオ" panose="020B0604030504040204" pitchFamily="50" charset="-128"/>
                          <a:ea typeface="メイリオ" panose="020B0604030504040204" pitchFamily="50" charset="-128"/>
                        </a:rPr>
                        <a:t>会員番号　第</a:t>
                      </a:r>
                      <a:r>
                        <a:rPr lang="en-US" altLang="ja-JP" sz="1400" dirty="0">
                          <a:effectLst/>
                          <a:latin typeface="メイリオ" panose="020B0604030504040204" pitchFamily="50" charset="-128"/>
                          <a:ea typeface="メイリオ" panose="020B0604030504040204" pitchFamily="50" charset="-128"/>
                        </a:rPr>
                        <a:t>1316210</a:t>
                      </a:r>
                    </a:p>
                  </a:txBody>
                  <a:tcPr marL="72522" marR="72522" marT="36261" marB="36261" anchor="ctr">
                    <a:lnL>
                      <a:noFill/>
                    </a:lnL>
                    <a:lnR>
                      <a:noFill/>
                    </a:lnR>
                    <a:lnT>
                      <a:noFill/>
                    </a:lnT>
                    <a:lnB>
                      <a:noFill/>
                    </a:lnB>
                    <a:solidFill>
                      <a:schemeClr val="bg1"/>
                    </a:solidFill>
                  </a:tcPr>
                </a:tc>
                <a:extLst>
                  <a:ext uri="{0D108BD9-81ED-4DB2-BD59-A6C34878D82A}">
                    <a16:rowId xmlns:a16="http://schemas.microsoft.com/office/drawing/2014/main" val="373097341"/>
                  </a:ext>
                </a:extLst>
              </a:tr>
              <a:tr h="703583">
                <a:tc>
                  <a:txBody>
                    <a:bodyPr/>
                    <a:lstStyle/>
                    <a:p>
                      <a:r>
                        <a:rPr lang="ja-JP" altLang="en-US" sz="1400" dirty="0">
                          <a:effectLst/>
                          <a:latin typeface="メイリオ" panose="020B0604030504040204" pitchFamily="50" charset="-128"/>
                          <a:ea typeface="メイリオ" panose="020B0604030504040204" pitchFamily="50" charset="-128"/>
                        </a:rPr>
                        <a:t>　　　　　　　　　　　　　</a:t>
                      </a:r>
                      <a:r>
                        <a:rPr lang="en-US" altLang="ja-JP" sz="1400" dirty="0">
                          <a:effectLst/>
                          <a:latin typeface="メイリオ" panose="020B0604030504040204" pitchFamily="50" charset="-128"/>
                          <a:ea typeface="メイリオ" panose="020B0604030504040204" pitchFamily="50" charset="-128"/>
                        </a:rPr>
                        <a:t>2009</a:t>
                      </a:r>
                      <a:r>
                        <a:rPr lang="ja-JP" altLang="en-US" sz="1400" dirty="0">
                          <a:effectLst/>
                          <a:latin typeface="メイリオ" panose="020B0604030504040204" pitchFamily="50" charset="-128"/>
                          <a:ea typeface="メイリオ" panose="020B0604030504040204" pitchFamily="50" charset="-128"/>
                        </a:rPr>
                        <a:t>年 </a:t>
                      </a:r>
                      <a:r>
                        <a:rPr lang="en-US" altLang="ja-JP" sz="1400" dirty="0">
                          <a:effectLst/>
                          <a:latin typeface="メイリオ" panose="020B0604030504040204" pitchFamily="50" charset="-128"/>
                          <a:ea typeface="メイリオ" panose="020B0604030504040204" pitchFamily="50" charset="-128"/>
                        </a:rPr>
                        <a:t>10</a:t>
                      </a:r>
                      <a:r>
                        <a:rPr lang="ja-JP" altLang="en-US" sz="1400" dirty="0">
                          <a:effectLst/>
                          <a:latin typeface="メイリオ" panose="020B0604030504040204" pitchFamily="50" charset="-128"/>
                          <a:ea typeface="メイリオ" panose="020B0604030504040204" pitchFamily="50" charset="-128"/>
                        </a:rPr>
                        <a:t>月　</a:t>
                      </a:r>
                    </a:p>
                  </a:txBody>
                  <a:tcPr marL="72522" marR="72522" marT="36261" marB="36261" anchor="ctr">
                    <a:lnL>
                      <a:noFill/>
                    </a:lnL>
                    <a:lnR>
                      <a:noFill/>
                    </a:lnR>
                    <a:lnT>
                      <a:noFill/>
                    </a:lnT>
                    <a:lnB>
                      <a:noFill/>
                    </a:lnB>
                    <a:solidFill>
                      <a:schemeClr val="bg1"/>
                    </a:solidFill>
                  </a:tcPr>
                </a:tc>
                <a:tc>
                  <a:txBody>
                    <a:bodyPr/>
                    <a:lstStyle/>
                    <a:p>
                      <a:r>
                        <a:rPr lang="ja-JP" altLang="en-US" sz="1400" dirty="0">
                          <a:effectLst/>
                          <a:latin typeface="メイリオ" panose="020B0604030504040204" pitchFamily="50" charset="-128"/>
                          <a:ea typeface="メイリオ" panose="020B0604030504040204" pitchFamily="50" charset="-128"/>
                        </a:rPr>
                        <a:t>社団法人日本産業カウンセラー協会</a:t>
                      </a:r>
                      <a:br>
                        <a:rPr lang="ja-JP" altLang="en-US" sz="1400" dirty="0">
                          <a:effectLst/>
                          <a:latin typeface="メイリオ" panose="020B0604030504040204" pitchFamily="50" charset="-128"/>
                          <a:ea typeface="メイリオ" panose="020B0604030504040204" pitchFamily="50" charset="-128"/>
                        </a:rPr>
                      </a:br>
                      <a:r>
                        <a:rPr lang="ja-JP" altLang="en-US" sz="1400" dirty="0">
                          <a:effectLst/>
                          <a:latin typeface="メイリオ" panose="020B0604030504040204" pitchFamily="50" charset="-128"/>
                          <a:ea typeface="メイリオ" panose="020B0604030504040204" pitchFamily="50" charset="-128"/>
                        </a:rPr>
                        <a:t>産業カウンセラー資格取得　</a:t>
                      </a:r>
                      <a:endParaRPr lang="en-US" altLang="ja-JP" sz="1400" dirty="0">
                        <a:effectLst/>
                        <a:latin typeface="メイリオ" panose="020B0604030504040204" pitchFamily="50" charset="-128"/>
                        <a:ea typeface="メイリオ" panose="020B0604030504040204" pitchFamily="50" charset="-128"/>
                      </a:endParaRPr>
                    </a:p>
                    <a:p>
                      <a:r>
                        <a:rPr lang="ja-JP" altLang="en-US" sz="1400" dirty="0">
                          <a:effectLst/>
                          <a:latin typeface="メイリオ" panose="020B0604030504040204" pitchFamily="50" charset="-128"/>
                          <a:ea typeface="メイリオ" panose="020B0604030504040204" pitchFamily="50" charset="-128"/>
                        </a:rPr>
                        <a:t>登録番号　第</a:t>
                      </a:r>
                      <a:r>
                        <a:rPr lang="en-US" altLang="ja-JP" sz="1400" dirty="0">
                          <a:effectLst/>
                          <a:latin typeface="メイリオ" panose="020B0604030504040204" pitchFamily="50" charset="-128"/>
                          <a:ea typeface="メイリオ" panose="020B0604030504040204" pitchFamily="50" charset="-128"/>
                        </a:rPr>
                        <a:t>09028609</a:t>
                      </a:r>
                    </a:p>
                  </a:txBody>
                  <a:tcPr marL="72522" marR="72522" marT="36261" marB="36261" anchor="ctr">
                    <a:lnL>
                      <a:noFill/>
                    </a:lnL>
                    <a:lnR>
                      <a:noFill/>
                    </a:lnR>
                    <a:lnT>
                      <a:noFill/>
                    </a:lnT>
                    <a:lnB>
                      <a:noFill/>
                    </a:lnB>
                    <a:solidFill>
                      <a:schemeClr val="bg1"/>
                    </a:solidFill>
                  </a:tcPr>
                </a:tc>
                <a:extLst>
                  <a:ext uri="{0D108BD9-81ED-4DB2-BD59-A6C34878D82A}">
                    <a16:rowId xmlns:a16="http://schemas.microsoft.com/office/drawing/2014/main" val="2447053920"/>
                  </a:ext>
                </a:extLst>
              </a:tr>
              <a:tr h="492924">
                <a:tc>
                  <a:txBody>
                    <a:bodyPr/>
                    <a:lstStyle/>
                    <a:p>
                      <a:r>
                        <a:rPr lang="ja-JP" altLang="en-US" sz="1400" dirty="0">
                          <a:effectLst/>
                          <a:latin typeface="メイリオ" panose="020B0604030504040204" pitchFamily="50" charset="-128"/>
                          <a:ea typeface="メイリオ" panose="020B0604030504040204" pitchFamily="50" charset="-128"/>
                        </a:rPr>
                        <a:t>　　　　　　　　　　　　　</a:t>
                      </a:r>
                      <a:r>
                        <a:rPr lang="en-US" altLang="ja-JP" sz="1400" dirty="0">
                          <a:effectLst/>
                          <a:latin typeface="メイリオ" panose="020B0604030504040204" pitchFamily="50" charset="-128"/>
                          <a:ea typeface="メイリオ" panose="020B0604030504040204" pitchFamily="50" charset="-128"/>
                        </a:rPr>
                        <a:t>2017</a:t>
                      </a:r>
                      <a:r>
                        <a:rPr lang="ja-JP" altLang="en-US" sz="1400" dirty="0">
                          <a:effectLst/>
                          <a:latin typeface="メイリオ" panose="020B0604030504040204" pitchFamily="50" charset="-128"/>
                          <a:ea typeface="メイリオ" panose="020B0604030504040204" pitchFamily="50" charset="-128"/>
                        </a:rPr>
                        <a:t>年 </a:t>
                      </a:r>
                      <a:r>
                        <a:rPr lang="en-US" altLang="ja-JP" sz="1400" dirty="0">
                          <a:effectLst/>
                          <a:latin typeface="メイリオ" panose="020B0604030504040204" pitchFamily="50" charset="-128"/>
                          <a:ea typeface="メイリオ" panose="020B0604030504040204" pitchFamily="50" charset="-128"/>
                        </a:rPr>
                        <a:t>1</a:t>
                      </a:r>
                      <a:r>
                        <a:rPr lang="ja-JP" altLang="en-US" sz="1400" dirty="0">
                          <a:effectLst/>
                          <a:latin typeface="メイリオ" panose="020B0604030504040204" pitchFamily="50" charset="-128"/>
                          <a:ea typeface="メイリオ" panose="020B0604030504040204" pitchFamily="50" charset="-128"/>
                        </a:rPr>
                        <a:t>月 </a:t>
                      </a:r>
                    </a:p>
                  </a:txBody>
                  <a:tcPr marL="72522" marR="72522" marT="36261" marB="36261" anchor="ctr">
                    <a:lnL>
                      <a:noFill/>
                    </a:lnL>
                    <a:lnR>
                      <a:noFill/>
                    </a:lnR>
                    <a:lnT>
                      <a:noFill/>
                    </a:lnT>
                    <a:lnB>
                      <a:noFill/>
                    </a:lnB>
                    <a:solidFill>
                      <a:schemeClr val="bg1"/>
                    </a:solidFill>
                  </a:tcPr>
                </a:tc>
                <a:tc>
                  <a:txBody>
                    <a:bodyPr/>
                    <a:lstStyle/>
                    <a:p>
                      <a:r>
                        <a:rPr lang="ja-JP" altLang="en-US" sz="1400" dirty="0">
                          <a:effectLst/>
                          <a:latin typeface="メイリオ" panose="020B0604030504040204" pitchFamily="50" charset="-128"/>
                          <a:ea typeface="メイリオ" panose="020B0604030504040204" pitchFamily="50" charset="-128"/>
                        </a:rPr>
                        <a:t>国家資格キャリアコンサルタント取得　</a:t>
                      </a:r>
                      <a:endParaRPr lang="en-US" altLang="ja-JP" sz="1400" dirty="0">
                        <a:effectLst/>
                        <a:latin typeface="メイリオ" panose="020B0604030504040204" pitchFamily="50" charset="-128"/>
                        <a:ea typeface="メイリオ" panose="020B0604030504040204" pitchFamily="50" charset="-128"/>
                      </a:endParaRPr>
                    </a:p>
                    <a:p>
                      <a:r>
                        <a:rPr lang="ja-JP" altLang="en-US" sz="1400" dirty="0">
                          <a:effectLst/>
                          <a:latin typeface="メイリオ" panose="020B0604030504040204" pitchFamily="50" charset="-128"/>
                          <a:ea typeface="メイリオ" panose="020B0604030504040204" pitchFamily="50" charset="-128"/>
                        </a:rPr>
                        <a:t>登録番号　第</a:t>
                      </a:r>
                      <a:r>
                        <a:rPr lang="en-US" altLang="ja-JP" sz="1400" dirty="0">
                          <a:effectLst/>
                          <a:latin typeface="メイリオ" panose="020B0604030504040204" pitchFamily="50" charset="-128"/>
                          <a:ea typeface="メイリオ" panose="020B0604030504040204" pitchFamily="50" charset="-128"/>
                        </a:rPr>
                        <a:t>16231696</a:t>
                      </a:r>
                    </a:p>
                  </a:txBody>
                  <a:tcPr marL="72522" marR="72522" marT="36261" marB="36261" anchor="ctr">
                    <a:lnL>
                      <a:noFill/>
                    </a:lnL>
                    <a:lnR>
                      <a:noFill/>
                    </a:lnR>
                    <a:lnT>
                      <a:noFill/>
                    </a:lnT>
                    <a:lnB>
                      <a:noFill/>
                    </a:lnB>
                    <a:solidFill>
                      <a:schemeClr val="bg1"/>
                    </a:solidFill>
                  </a:tcPr>
                </a:tc>
                <a:extLst>
                  <a:ext uri="{0D108BD9-81ED-4DB2-BD59-A6C34878D82A}">
                    <a16:rowId xmlns:a16="http://schemas.microsoft.com/office/drawing/2014/main" val="743640747"/>
                  </a:ext>
                </a:extLst>
              </a:tr>
              <a:tr h="1120154">
                <a:tc>
                  <a:txBody>
                    <a:bodyPr/>
                    <a:lstStyle/>
                    <a:p>
                      <a:r>
                        <a:rPr lang="ja-JP" altLang="en-US" sz="1400" dirty="0">
                          <a:effectLst/>
                          <a:latin typeface="メイリオ" panose="020B0604030504040204" pitchFamily="50" charset="-128"/>
                          <a:ea typeface="メイリオ" panose="020B0604030504040204" pitchFamily="50" charset="-128"/>
                        </a:rPr>
                        <a:t>　　　　　　　　　　　　　</a:t>
                      </a:r>
                      <a:r>
                        <a:rPr lang="en-US" altLang="ja-JP" sz="1400" dirty="0">
                          <a:effectLst/>
                          <a:latin typeface="メイリオ" panose="020B0604030504040204" pitchFamily="50" charset="-128"/>
                          <a:ea typeface="メイリオ" panose="020B0604030504040204" pitchFamily="50" charset="-128"/>
                        </a:rPr>
                        <a:t>2019</a:t>
                      </a:r>
                      <a:r>
                        <a:rPr lang="ja-JP" altLang="en-US" sz="1400" dirty="0">
                          <a:effectLst/>
                          <a:latin typeface="メイリオ" panose="020B0604030504040204" pitchFamily="50" charset="-128"/>
                          <a:ea typeface="メイリオ" panose="020B0604030504040204" pitchFamily="50" charset="-128"/>
                        </a:rPr>
                        <a:t>年 </a:t>
                      </a:r>
                      <a:r>
                        <a:rPr lang="en-US" altLang="ja-JP" sz="1400" dirty="0">
                          <a:effectLst/>
                          <a:latin typeface="メイリオ" panose="020B0604030504040204" pitchFamily="50" charset="-128"/>
                          <a:ea typeface="メイリオ" panose="020B0604030504040204" pitchFamily="50" charset="-128"/>
                        </a:rPr>
                        <a:t>2</a:t>
                      </a:r>
                      <a:r>
                        <a:rPr lang="ja-JP" altLang="en-US" sz="1400" dirty="0">
                          <a:effectLst/>
                          <a:latin typeface="メイリオ" panose="020B0604030504040204" pitchFamily="50" charset="-128"/>
                          <a:ea typeface="メイリオ" panose="020B0604030504040204" pitchFamily="50" charset="-128"/>
                        </a:rPr>
                        <a:t>月 </a:t>
                      </a:r>
                    </a:p>
                  </a:txBody>
                  <a:tcPr marL="72522" marR="72522" marT="36261" marB="36261" anchor="ctr">
                    <a:lnL>
                      <a:noFill/>
                    </a:lnL>
                    <a:lnR>
                      <a:noFill/>
                    </a:lnR>
                    <a:lnT>
                      <a:noFill/>
                    </a:lnT>
                    <a:lnB>
                      <a:noFill/>
                    </a:lnB>
                    <a:solidFill>
                      <a:schemeClr val="bg1"/>
                    </a:solidFill>
                  </a:tcPr>
                </a:tc>
                <a:tc>
                  <a:txBody>
                    <a:bodyPr/>
                    <a:lstStyle/>
                    <a:p>
                      <a:endParaRPr lang="en-US" altLang="ja-JP" sz="1400" b="1" dirty="0">
                        <a:effectLst/>
                        <a:latin typeface="メイリオ" panose="020B0604030504040204" pitchFamily="50" charset="-128"/>
                        <a:ea typeface="メイリオ" panose="020B0604030504040204" pitchFamily="50" charset="-128"/>
                      </a:endParaRPr>
                    </a:p>
                    <a:p>
                      <a:r>
                        <a:rPr lang="ja-JP" altLang="en-US" sz="1400" b="1" dirty="0">
                          <a:effectLst/>
                          <a:latin typeface="メイリオ" panose="020B0604030504040204" pitchFamily="50" charset="-128"/>
                          <a:ea typeface="メイリオ" panose="020B0604030504040204" pitchFamily="50" charset="-128"/>
                        </a:rPr>
                        <a:t>申請取次行政書士として独立開業</a:t>
                      </a:r>
                      <a:br>
                        <a:rPr lang="ja-JP" altLang="en-US" sz="1400" dirty="0">
                          <a:effectLst/>
                          <a:latin typeface="メイリオ" panose="020B0604030504040204" pitchFamily="50" charset="-128"/>
                          <a:ea typeface="メイリオ" panose="020B0604030504040204" pitchFamily="50" charset="-128"/>
                        </a:rPr>
                      </a:br>
                      <a:r>
                        <a:rPr lang="ja-JP" altLang="en-US" sz="1400" b="1" dirty="0">
                          <a:effectLst/>
                          <a:latin typeface="メイリオ" panose="020B0604030504040204" pitchFamily="50" charset="-128"/>
                          <a:ea typeface="メイリオ" panose="020B0604030504040204" pitchFamily="50" charset="-128"/>
                        </a:rPr>
                        <a:t>「あすの行政書士事務所」設立</a:t>
                      </a:r>
                      <a:endParaRPr lang="en-US" altLang="ja-JP" sz="1400" b="1" dirty="0">
                        <a:effectLst/>
                        <a:latin typeface="メイリオ" panose="020B0604030504040204" pitchFamily="50" charset="-128"/>
                        <a:ea typeface="メイリオ" panose="020B0604030504040204" pitchFamily="50" charset="-128"/>
                      </a:endParaRPr>
                    </a:p>
                    <a:p>
                      <a:r>
                        <a:rPr lang="ja-JP" altLang="en-US" sz="1400" dirty="0">
                          <a:effectLst/>
                          <a:latin typeface="メイリオ" panose="020B0604030504040204" pitchFamily="50" charset="-128"/>
                          <a:ea typeface="メイリオ" panose="020B0604030504040204" pitchFamily="50" charset="-128"/>
                        </a:rPr>
                        <a:t>東京都行政書士会所属　</a:t>
                      </a:r>
                      <a:endParaRPr lang="en-US" altLang="ja-JP" sz="1400" dirty="0">
                        <a:effectLst/>
                        <a:latin typeface="メイリオ" panose="020B0604030504040204" pitchFamily="50" charset="-128"/>
                        <a:ea typeface="メイリオ" panose="020B0604030504040204" pitchFamily="50" charset="-128"/>
                      </a:endParaRPr>
                    </a:p>
                    <a:p>
                      <a:r>
                        <a:rPr lang="ja-JP" altLang="en-US" sz="1400" dirty="0">
                          <a:effectLst/>
                          <a:latin typeface="メイリオ" panose="020B0604030504040204" pitchFamily="50" charset="-128"/>
                          <a:ea typeface="メイリオ" panose="020B0604030504040204" pitchFamily="50" charset="-128"/>
                        </a:rPr>
                        <a:t>登録番号　第</a:t>
                      </a:r>
                      <a:r>
                        <a:rPr lang="en-US" altLang="ja-JP" sz="1400" dirty="0">
                          <a:effectLst/>
                          <a:latin typeface="メイリオ" panose="020B0604030504040204" pitchFamily="50" charset="-128"/>
                          <a:ea typeface="メイリオ" panose="020B0604030504040204" pitchFamily="50" charset="-128"/>
                        </a:rPr>
                        <a:t>12255</a:t>
                      </a:r>
                    </a:p>
                  </a:txBody>
                  <a:tcPr marL="72522" marR="72522" marT="36261" marB="36261" anchor="ctr">
                    <a:lnL>
                      <a:noFill/>
                    </a:lnL>
                    <a:lnR>
                      <a:noFill/>
                    </a:lnR>
                    <a:lnT>
                      <a:noFill/>
                    </a:lnT>
                    <a:lnB>
                      <a:noFill/>
                    </a:lnB>
                    <a:solidFill>
                      <a:schemeClr val="bg1"/>
                    </a:solidFill>
                  </a:tcPr>
                </a:tc>
                <a:extLst>
                  <a:ext uri="{0D108BD9-81ED-4DB2-BD59-A6C34878D82A}">
                    <a16:rowId xmlns:a16="http://schemas.microsoft.com/office/drawing/2014/main" val="448663928"/>
                  </a:ext>
                </a:extLst>
              </a:tr>
            </a:tbl>
          </a:graphicData>
        </a:graphic>
      </p:graphicFrame>
      <p:sp>
        <p:nvSpPr>
          <p:cNvPr id="9" name="タイトル 1">
            <a:extLst>
              <a:ext uri="{FF2B5EF4-FFF2-40B4-BE49-F238E27FC236}">
                <a16:creationId xmlns:a16="http://schemas.microsoft.com/office/drawing/2014/main" id="{4336E9E0-E5B5-4A09-B2E3-0E454CF123F0}"/>
              </a:ext>
            </a:extLst>
          </p:cNvPr>
          <p:cNvSpPr txBox="1">
            <a:spLocks/>
          </p:cNvSpPr>
          <p:nvPr/>
        </p:nvSpPr>
        <p:spPr>
          <a:xfrm>
            <a:off x="1789045" y="168732"/>
            <a:ext cx="9273209" cy="556825"/>
          </a:xfrm>
          <a:prstGeom prst="rect">
            <a:avLst/>
          </a:prstGeom>
          <a:solidFill>
            <a:schemeClr val="accent2">
              <a:lumMod val="50000"/>
            </a:schemeClr>
          </a:solidFill>
          <a:ln w="25400">
            <a:solidFill>
              <a:schemeClr val="tx1"/>
            </a:solidFill>
          </a:ln>
        </p:spPr>
        <p:txBody>
          <a:bodyPr vert="horz" lIns="91440" tIns="0" rIns="91440" bIns="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50000"/>
              </a:lnSpc>
            </a:pPr>
            <a:r>
              <a:rPr lang="ja-JP" altLang="en-US" sz="2800" dirty="0">
                <a:solidFill>
                  <a:schemeClr val="bg1"/>
                </a:solidFill>
                <a:latin typeface="メイリオ" panose="020B0604030504040204" pitchFamily="50" charset="-128"/>
                <a:ea typeface="メイリオ" panose="020B0604030504040204" pitchFamily="50" charset="-128"/>
              </a:rPr>
              <a:t>かやね社会保険労務士事務所・あすの行政書士事務所</a:t>
            </a:r>
          </a:p>
        </p:txBody>
      </p:sp>
      <p:sp>
        <p:nvSpPr>
          <p:cNvPr id="3" name="テキスト ボックス 2"/>
          <p:cNvSpPr txBox="1"/>
          <p:nvPr/>
        </p:nvSpPr>
        <p:spPr>
          <a:xfrm>
            <a:off x="7713784" y="3552068"/>
            <a:ext cx="4267200" cy="646331"/>
          </a:xfrm>
          <a:prstGeom prst="rect">
            <a:avLst/>
          </a:prstGeom>
          <a:noFill/>
        </p:spPr>
        <p:txBody>
          <a:bodyPr wrap="square" rtlCol="0">
            <a:spAutoFit/>
          </a:bodyPr>
          <a:lstStyle/>
          <a:p>
            <a:r>
              <a:rPr lang="ja-JP" altLang="en-US" dirty="0"/>
              <a:t>社労士</a:t>
            </a:r>
            <a:r>
              <a:rPr lang="en-US" altLang="ja-JP" dirty="0"/>
              <a:t>HP</a:t>
            </a:r>
            <a:r>
              <a:rPr lang="ja-JP" altLang="en-US" dirty="0"/>
              <a:t>：</a:t>
            </a:r>
            <a:r>
              <a:rPr lang="en-US" altLang="ja-JP" dirty="0">
                <a:hlinkClick r:id="rId2"/>
              </a:rPr>
              <a:t>https://kayanesr.com</a:t>
            </a:r>
            <a:br>
              <a:rPr lang="en-US" altLang="ja-JP" dirty="0"/>
            </a:br>
            <a:r>
              <a:rPr lang="ja-JP" altLang="en-US" dirty="0"/>
              <a:t>行政書</a:t>
            </a:r>
            <a:r>
              <a:rPr lang="en-US" altLang="ja-JP" dirty="0"/>
              <a:t>HP</a:t>
            </a:r>
            <a:r>
              <a:rPr lang="ja-JP" altLang="en-US" dirty="0"/>
              <a:t>：</a:t>
            </a:r>
            <a:r>
              <a:rPr lang="en-US" altLang="ja-JP" dirty="0"/>
              <a:t>https://asunolaw.com</a:t>
            </a:r>
            <a:endParaRPr kumimoji="1" lang="ja-JP" altLang="en-US" dirty="0"/>
          </a:p>
        </p:txBody>
      </p:sp>
      <p:sp>
        <p:nvSpPr>
          <p:cNvPr id="10" name="テキスト ボックス 9">
            <a:extLst>
              <a:ext uri="{FF2B5EF4-FFF2-40B4-BE49-F238E27FC236}">
                <a16:creationId xmlns:a16="http://schemas.microsoft.com/office/drawing/2014/main" id="{277591DD-3FFE-413C-A133-0CE765858F80}"/>
              </a:ext>
            </a:extLst>
          </p:cNvPr>
          <p:cNvSpPr txBox="1"/>
          <p:nvPr/>
        </p:nvSpPr>
        <p:spPr>
          <a:xfrm>
            <a:off x="7694317" y="4291588"/>
            <a:ext cx="4162274" cy="2462213"/>
          </a:xfrm>
          <a:prstGeom prst="rect">
            <a:avLst/>
          </a:prstGeom>
          <a:solidFill>
            <a:schemeClr val="bg1"/>
          </a:solid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・年金相談　</a:t>
            </a:r>
            <a:r>
              <a:rPr lang="en-US" altLang="ja-JP" sz="1400">
                <a:latin typeface="メイリオ" panose="020B0604030504040204" pitchFamily="50" charset="-128"/>
                <a:ea typeface="メイリオ" panose="020B0604030504040204" pitchFamily="50" charset="-128"/>
              </a:rPr>
              <a:t>15</a:t>
            </a:r>
            <a:r>
              <a:rPr lang="ja-JP" altLang="en-US" sz="1400">
                <a:latin typeface="メイリオ" panose="020B0604030504040204" pitchFamily="50" charset="-128"/>
                <a:ea typeface="メイリオ" panose="020B0604030504040204" pitchFamily="50" charset="-128"/>
              </a:rPr>
              <a:t>年</a:t>
            </a:r>
            <a:r>
              <a:rPr lang="ja-JP" altLang="en-US" sz="1400" dirty="0">
                <a:latin typeface="メイリオ" panose="020B0604030504040204" pitchFamily="50" charset="-128"/>
                <a:ea typeface="メイリオ" panose="020B0604030504040204" pitchFamily="50" charset="-128"/>
              </a:rPr>
              <a:t>以上従事</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・労務相談顧問</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・労務管理（完全電子申請対応）</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・外国人雇用（ビザ申請）</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・キャリアコンサル</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・是正勧告対応</a:t>
            </a:r>
            <a:endParaRPr kumimoji="1"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・ハラスメント窓口及び社内研修</a:t>
            </a:r>
            <a:endParaRPr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・奨励金・助成金対応</a:t>
            </a:r>
            <a:endParaRPr kumimoji="1"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パパママ育休・介休奨励金</a:t>
            </a:r>
            <a:endParaRPr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雇用関係の助成金</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・各種研修（年金</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労務管理</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ハラスメント）</a:t>
            </a:r>
            <a:endParaRPr kumimoji="1" lang="en-US" altLang="ja-JP" sz="1400" dirty="0">
              <a:latin typeface="メイリオ" panose="020B0604030504040204" pitchFamily="50" charset="-128"/>
              <a:ea typeface="メイリオ" panose="020B0604030504040204" pitchFamily="50" charset="-128"/>
            </a:endParaRPr>
          </a:p>
        </p:txBody>
      </p:sp>
      <p:sp>
        <p:nvSpPr>
          <p:cNvPr id="5" name="タイトル 1">
            <a:extLst>
              <a:ext uri="{FF2B5EF4-FFF2-40B4-BE49-F238E27FC236}">
                <a16:creationId xmlns:a16="http://schemas.microsoft.com/office/drawing/2014/main" id="{D63178D0-BA93-715C-FE68-BA4FFB76A149}"/>
              </a:ext>
            </a:extLst>
          </p:cNvPr>
          <p:cNvSpPr txBox="1">
            <a:spLocks/>
          </p:cNvSpPr>
          <p:nvPr/>
        </p:nvSpPr>
        <p:spPr>
          <a:xfrm>
            <a:off x="703595" y="785191"/>
            <a:ext cx="2009788" cy="6042992"/>
          </a:xfrm>
          <a:prstGeom prst="rect">
            <a:avLst/>
          </a:prstGeom>
          <a:ln>
            <a:solidFill>
              <a:schemeClr val="tx1"/>
            </a:solidFill>
          </a:ln>
        </p:spPr>
        <p:txBody>
          <a:bodyPr vert="horz" lIns="72000" tIns="0" rIns="72000" bIns="0" rtlCol="0" anchor="ctr">
            <a:normAutofit fontScale="70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研修実績　主なもの</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平</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28.9</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月</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,10</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月　</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社会保険実務講座　　　</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平</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29.11</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月</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実践向き労務管理講座</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平</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30.</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５月</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雇用保険実務講座</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平</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30.</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８月</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ハラスメント研修</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平</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31.</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５月</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雇用保険実務講座</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令元</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.11</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月</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,12</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月</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労働基準法実務講座</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令２</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４月</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雇用保険実務講座</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令</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2.</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９月</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ハラスメント研修</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令２</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.11</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月</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,12</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月</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労働基準法実務講座</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令</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3.2</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月</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４月</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雇用保険実務講座</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令</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3.11</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月</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ハラスメント研修</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令３</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.11</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月</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年金法改正セミナー</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令３</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.11</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月</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,12</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月</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労働基準法実務講座</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lang="en-US" altLang="ja-JP" sz="14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70000"/>
              </a:lnSpc>
              <a:spcBef>
                <a:spcPct val="0"/>
              </a:spcBef>
              <a:spcAft>
                <a:spcPts val="0"/>
              </a:spcAft>
              <a:buClrTx/>
              <a:buSzTx/>
              <a:buFontTx/>
              <a:buNone/>
              <a:tabLst/>
              <a:defRPr/>
            </a:pPr>
            <a:r>
              <a:rPr lang="ja-JP" altLang="en-US" sz="1400" dirty="0">
                <a:solidFill>
                  <a:prstClr val="black"/>
                </a:solidFill>
                <a:latin typeface="メイリオ" panose="020B0604030504040204" pitchFamily="50" charset="-128"/>
                <a:ea typeface="メイリオ" panose="020B0604030504040204" pitchFamily="50" charset="-128"/>
              </a:rPr>
              <a:t>令和４年４月</a:t>
            </a:r>
            <a:endParaRPr lang="en-US" altLang="ja-JP" sz="14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雇用保険実務講座</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lang="en-US" altLang="zh-TW" sz="14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70000"/>
              </a:lnSpc>
              <a:spcBef>
                <a:spcPct val="0"/>
              </a:spcBef>
              <a:spcAft>
                <a:spcPts val="0"/>
              </a:spcAft>
              <a:buClrTx/>
              <a:buSzTx/>
              <a:buFontTx/>
              <a:buNone/>
              <a:tabLst/>
              <a:defRPr/>
            </a:pPr>
            <a:r>
              <a:rPr lang="ja-JP" altLang="en-US" sz="1400" dirty="0">
                <a:solidFill>
                  <a:prstClr val="black"/>
                </a:solidFill>
                <a:latin typeface="メイリオ" panose="020B0604030504040204" pitchFamily="50" charset="-128"/>
                <a:ea typeface="メイリオ" panose="020B0604030504040204" pitchFamily="50" charset="-128"/>
              </a:rPr>
              <a:t>令４</a:t>
            </a:r>
            <a:r>
              <a:rPr lang="en-US" altLang="ja-JP" sz="1400" dirty="0">
                <a:solidFill>
                  <a:prstClr val="black"/>
                </a:solidFill>
                <a:latin typeface="メイリオ" panose="020B0604030504040204" pitchFamily="50" charset="-128"/>
                <a:ea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rPr>
              <a:t>２月</a:t>
            </a:r>
            <a:r>
              <a:rPr lang="en-US" altLang="ja-JP" sz="1400" dirty="0">
                <a:solidFill>
                  <a:prstClr val="black"/>
                </a:solidFill>
                <a:latin typeface="メイリオ" panose="020B0604030504040204" pitchFamily="50" charset="-128"/>
                <a:ea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rPr>
              <a:t>６月</a:t>
            </a:r>
            <a:r>
              <a:rPr lang="en-US" altLang="ja-JP" sz="1400" dirty="0">
                <a:solidFill>
                  <a:prstClr val="black"/>
                </a:solidFill>
                <a:latin typeface="メイリオ" panose="020B0604030504040204" pitchFamily="50" charset="-128"/>
                <a:ea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rPr>
              <a:t>７月</a:t>
            </a:r>
            <a:endParaRPr lang="en-US" altLang="ja-JP" sz="14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lang="en-US" altLang="ja-JP" sz="14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70000"/>
              </a:lnSpc>
              <a:spcBef>
                <a:spcPct val="0"/>
              </a:spcBef>
              <a:spcAft>
                <a:spcPts val="0"/>
              </a:spcAft>
              <a:buClrTx/>
              <a:buSzTx/>
              <a:buFontTx/>
              <a:buNone/>
              <a:tabLst/>
              <a:defRPr/>
            </a:pPr>
            <a:r>
              <a:rPr lang="ja-JP" altLang="en-US" sz="1400" dirty="0">
                <a:solidFill>
                  <a:prstClr val="black"/>
                </a:solidFill>
                <a:latin typeface="メイリオ" panose="020B0604030504040204" pitchFamily="50" charset="-128"/>
                <a:ea typeface="メイリオ" panose="020B0604030504040204" pitchFamily="50" charset="-128"/>
              </a:rPr>
              <a:t>法法改正情報等</a:t>
            </a:r>
            <a:endParaRPr lang="en-US" altLang="zh-TW" sz="14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lang="en-US" altLang="zh-TW" sz="14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70000"/>
              </a:lnSpc>
              <a:spcBef>
                <a:spcPct val="0"/>
              </a:spcBef>
              <a:spcAft>
                <a:spcPts val="0"/>
              </a:spcAft>
              <a:buClrTx/>
              <a:buSzTx/>
              <a:buFontTx/>
              <a:buNone/>
              <a:tabLst/>
              <a:defRPr/>
            </a:pPr>
            <a:r>
              <a:rPr lang="zh-TW" altLang="en-US" sz="1400" dirty="0">
                <a:solidFill>
                  <a:prstClr val="black"/>
                </a:solidFill>
                <a:latin typeface="メイリオ" panose="020B0604030504040204" pitchFamily="50" charset="-128"/>
                <a:ea typeface="メイリオ" panose="020B0604030504040204" pitchFamily="50" charset="-128"/>
              </a:rPr>
              <a:t>令</a:t>
            </a:r>
            <a:r>
              <a:rPr lang="ja-JP" altLang="en-US" sz="1400" dirty="0">
                <a:solidFill>
                  <a:prstClr val="black"/>
                </a:solidFill>
                <a:latin typeface="メイリオ" panose="020B0604030504040204" pitchFamily="50" charset="-128"/>
                <a:ea typeface="メイリオ" panose="020B0604030504040204" pitchFamily="50" charset="-128"/>
              </a:rPr>
              <a:t>４</a:t>
            </a:r>
            <a:r>
              <a:rPr lang="en-US" altLang="zh-TW" sz="1400" dirty="0">
                <a:solidFill>
                  <a:prstClr val="black"/>
                </a:solidFill>
                <a:latin typeface="メイリオ" panose="020B0604030504040204" pitchFamily="50" charset="-128"/>
                <a:ea typeface="メイリオ" panose="020B0604030504040204" pitchFamily="50" charset="-128"/>
              </a:rPr>
              <a:t>.11</a:t>
            </a:r>
            <a:r>
              <a:rPr lang="zh-TW" altLang="en-US" sz="1400" dirty="0">
                <a:solidFill>
                  <a:prstClr val="black"/>
                </a:solidFill>
                <a:latin typeface="メイリオ" panose="020B0604030504040204" pitchFamily="50" charset="-128"/>
                <a:ea typeface="メイリオ" panose="020B0604030504040204" pitchFamily="50" charset="-128"/>
              </a:rPr>
              <a:t>月</a:t>
            </a:r>
            <a:r>
              <a:rPr lang="en-US" altLang="zh-TW" sz="1400" dirty="0">
                <a:solidFill>
                  <a:prstClr val="black"/>
                </a:solidFill>
                <a:latin typeface="メイリオ" panose="020B0604030504040204" pitchFamily="50" charset="-128"/>
                <a:ea typeface="メイリオ" panose="020B0604030504040204" pitchFamily="50" charset="-128"/>
              </a:rPr>
              <a:t>,12</a:t>
            </a:r>
            <a:r>
              <a:rPr lang="zh-TW" altLang="en-US" sz="1400" dirty="0">
                <a:solidFill>
                  <a:prstClr val="black"/>
                </a:solidFill>
                <a:latin typeface="メイリオ" panose="020B0604030504040204" pitchFamily="50" charset="-128"/>
                <a:ea typeface="メイリオ" panose="020B0604030504040204" pitchFamily="50" charset="-128"/>
              </a:rPr>
              <a:t>月</a:t>
            </a:r>
          </a:p>
          <a:p>
            <a:pPr marL="0" marR="0" lvl="0" indent="0" algn="l" defTabSz="914400" rtl="0" eaLnBrk="1" fontAlgn="auto" latinLnBrk="0" hangingPunct="1">
              <a:lnSpc>
                <a:spcPct val="70000"/>
              </a:lnSpc>
              <a:spcBef>
                <a:spcPct val="0"/>
              </a:spcBef>
              <a:spcAft>
                <a:spcPts val="0"/>
              </a:spcAft>
              <a:buClrTx/>
              <a:buSzTx/>
              <a:buFontTx/>
              <a:buNone/>
              <a:tabLst/>
              <a:defRPr/>
            </a:pPr>
            <a:endParaRPr lang="en-US" altLang="zh-TW" sz="14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70000"/>
              </a:lnSpc>
              <a:spcBef>
                <a:spcPct val="0"/>
              </a:spcBef>
              <a:spcAft>
                <a:spcPts val="0"/>
              </a:spcAft>
              <a:buClrTx/>
              <a:buSzTx/>
              <a:buFontTx/>
              <a:buNone/>
              <a:tabLst/>
              <a:defRPr/>
            </a:pPr>
            <a:r>
              <a:rPr lang="zh-TW" altLang="en-US" sz="1400" dirty="0">
                <a:solidFill>
                  <a:prstClr val="black"/>
                </a:solidFill>
                <a:latin typeface="メイリオ" panose="020B0604030504040204" pitchFamily="50" charset="-128"/>
                <a:ea typeface="メイリオ" panose="020B0604030504040204" pitchFamily="50" charset="-128"/>
              </a:rPr>
              <a:t>労働基準法実務講座</a:t>
            </a:r>
            <a:endParaRPr lang="en-US" altLang="zh-TW" sz="14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lang="en-US" altLang="zh-TW" sz="14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70000"/>
              </a:lnSpc>
              <a:spcBef>
                <a:spcPct val="0"/>
              </a:spcBef>
              <a:spcAft>
                <a:spcPts val="0"/>
              </a:spcAft>
              <a:buClrTx/>
              <a:buSzTx/>
              <a:buFontTx/>
              <a:buNone/>
              <a:tabLst/>
              <a:defRPr/>
            </a:pPr>
            <a:r>
              <a:rPr lang="zh-TW" altLang="en-US" sz="1400" dirty="0">
                <a:solidFill>
                  <a:prstClr val="black"/>
                </a:solidFill>
                <a:latin typeface="メイリオ" panose="020B0604030504040204" pitchFamily="50" charset="-128"/>
                <a:ea typeface="メイリオ" panose="020B0604030504040204" pitchFamily="50" charset="-128"/>
              </a:rPr>
              <a:t>令和</a:t>
            </a:r>
            <a:r>
              <a:rPr lang="ja-JP" altLang="en-US" sz="1400" dirty="0">
                <a:solidFill>
                  <a:prstClr val="black"/>
                </a:solidFill>
                <a:latin typeface="メイリオ" panose="020B0604030504040204" pitchFamily="50" charset="-128"/>
                <a:ea typeface="メイリオ" panose="020B0604030504040204" pitchFamily="50" charset="-128"/>
              </a:rPr>
              <a:t>５</a:t>
            </a:r>
            <a:r>
              <a:rPr lang="zh-TW" altLang="en-US" sz="1400" dirty="0">
                <a:solidFill>
                  <a:prstClr val="black"/>
                </a:solidFill>
                <a:latin typeface="メイリオ" panose="020B0604030504040204" pitchFamily="50" charset="-128"/>
                <a:ea typeface="メイリオ" panose="020B0604030504040204" pitchFamily="50" charset="-128"/>
              </a:rPr>
              <a:t>年４月</a:t>
            </a:r>
          </a:p>
          <a:p>
            <a:pPr marL="0" marR="0" lvl="0" indent="0" algn="l" defTabSz="914400" rtl="0" eaLnBrk="1" fontAlgn="auto" latinLnBrk="0" hangingPunct="1">
              <a:lnSpc>
                <a:spcPct val="70000"/>
              </a:lnSpc>
              <a:spcBef>
                <a:spcPct val="0"/>
              </a:spcBef>
              <a:spcAft>
                <a:spcPts val="0"/>
              </a:spcAft>
              <a:buClrTx/>
              <a:buSzTx/>
              <a:buFontTx/>
              <a:buNone/>
              <a:tabLst/>
              <a:defRPr/>
            </a:pPr>
            <a:endParaRPr lang="en-US" altLang="zh-TW" sz="14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70000"/>
              </a:lnSpc>
              <a:spcBef>
                <a:spcPct val="0"/>
              </a:spcBef>
              <a:spcAft>
                <a:spcPts val="0"/>
              </a:spcAft>
              <a:buClrTx/>
              <a:buSzTx/>
              <a:buFontTx/>
              <a:buNone/>
              <a:tabLst/>
              <a:defRPr/>
            </a:pPr>
            <a:r>
              <a:rPr lang="zh-TW" altLang="en-US" sz="1400" dirty="0">
                <a:solidFill>
                  <a:prstClr val="black"/>
                </a:solidFill>
                <a:latin typeface="メイリオ" panose="020B0604030504040204" pitchFamily="50" charset="-128"/>
                <a:ea typeface="メイリオ" panose="020B0604030504040204" pitchFamily="50" charset="-128"/>
              </a:rPr>
              <a:t>雇用保険実務講座</a:t>
            </a:r>
            <a:endParaRPr lang="en-US" altLang="zh-TW" sz="14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lang="en-US" altLang="zh-TW" sz="14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令和</a:t>
            </a:r>
            <a:r>
              <a:rPr lang="ja-JP" altLang="en-US" sz="1400" dirty="0">
                <a:solidFill>
                  <a:prstClr val="black"/>
                </a:solidFill>
                <a:latin typeface="メイリオ" panose="020B0604030504040204" pitchFamily="50" charset="-128"/>
                <a:ea typeface="メイリオ" panose="020B0604030504040204" pitchFamily="50" charset="-128"/>
              </a:rPr>
              <a:t>５</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年</a:t>
            </a:r>
            <a:r>
              <a:rPr lang="ja-JP" altLang="en-US" sz="1400" dirty="0">
                <a:solidFill>
                  <a:prstClr val="black"/>
                </a:solidFill>
                <a:latin typeface="メイリオ" panose="020B0604030504040204" pitchFamily="50" charset="-128"/>
                <a:ea typeface="メイリオ" panose="020B0604030504040204" pitchFamily="50" charset="-128"/>
              </a:rPr>
              <a:t>７</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月</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採用担当者研修</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lang="zh-TW" altLang="en-US" sz="1400" dirty="0">
                <a:solidFill>
                  <a:prstClr val="black"/>
                </a:solidFill>
                <a:latin typeface="メイリオ" panose="020B0604030504040204" pitchFamily="50" charset="-128"/>
                <a:ea typeface="メイリオ" panose="020B0604030504040204" pitchFamily="50" charset="-128"/>
              </a:rPr>
              <a:t>令</a:t>
            </a:r>
            <a:r>
              <a:rPr lang="en-US" altLang="ja-JP" sz="1400" dirty="0">
                <a:solidFill>
                  <a:prstClr val="black"/>
                </a:solidFill>
                <a:latin typeface="メイリオ" panose="020B0604030504040204" pitchFamily="50" charset="-128"/>
                <a:ea typeface="メイリオ" panose="020B0604030504040204" pitchFamily="50" charset="-128"/>
              </a:rPr>
              <a:t>6</a:t>
            </a:r>
            <a:r>
              <a:rPr lang="en-US" altLang="zh-TW" sz="1400" dirty="0">
                <a:solidFill>
                  <a:prstClr val="black"/>
                </a:solidFill>
                <a:latin typeface="メイリオ" panose="020B0604030504040204" pitchFamily="50" charset="-128"/>
                <a:ea typeface="メイリオ" panose="020B0604030504040204" pitchFamily="50" charset="-128"/>
              </a:rPr>
              <a:t>.1</a:t>
            </a:r>
            <a:r>
              <a:rPr lang="zh-TW" altLang="en-US" sz="1400" dirty="0">
                <a:solidFill>
                  <a:prstClr val="black"/>
                </a:solidFill>
                <a:latin typeface="メイリオ" panose="020B0604030504040204" pitchFamily="50" charset="-128"/>
                <a:ea typeface="メイリオ" panose="020B0604030504040204" pitchFamily="50" charset="-128"/>
              </a:rPr>
              <a:t>月</a:t>
            </a:r>
          </a:p>
          <a:p>
            <a:pPr marL="0" marR="0" lvl="0" indent="0" algn="l" defTabSz="914400" rtl="0" eaLnBrk="1" fontAlgn="auto" latinLnBrk="0" hangingPunct="1">
              <a:lnSpc>
                <a:spcPct val="70000"/>
              </a:lnSpc>
              <a:spcBef>
                <a:spcPct val="0"/>
              </a:spcBef>
              <a:spcAft>
                <a:spcPts val="0"/>
              </a:spcAft>
              <a:buClrTx/>
              <a:buSzTx/>
              <a:buFontTx/>
              <a:buNone/>
              <a:tabLst/>
              <a:defRPr/>
            </a:pPr>
            <a:endParaRPr lang="en-US" altLang="zh-TW" sz="14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70000"/>
              </a:lnSpc>
              <a:spcBef>
                <a:spcPct val="0"/>
              </a:spcBef>
              <a:spcAft>
                <a:spcPts val="0"/>
              </a:spcAft>
              <a:buClrTx/>
              <a:buSzTx/>
              <a:buFontTx/>
              <a:buNone/>
              <a:tabLst/>
              <a:defRPr/>
            </a:pPr>
            <a:r>
              <a:rPr lang="zh-TW" altLang="en-US" sz="1400" dirty="0">
                <a:solidFill>
                  <a:prstClr val="black"/>
                </a:solidFill>
                <a:latin typeface="メイリオ" panose="020B0604030504040204" pitchFamily="50" charset="-128"/>
                <a:ea typeface="メイリオ" panose="020B0604030504040204" pitchFamily="50" charset="-128"/>
              </a:rPr>
              <a:t>労働基準法実務講座</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p:txBody>
      </p:sp>
      <p:pic>
        <p:nvPicPr>
          <p:cNvPr id="8" name="図 7" descr="スーツを着ている女性&#10;&#10;自動的に生成された説明">
            <a:extLst>
              <a:ext uri="{FF2B5EF4-FFF2-40B4-BE49-F238E27FC236}">
                <a16:creationId xmlns:a16="http://schemas.microsoft.com/office/drawing/2014/main" id="{CC9225C9-FC56-F2C7-E4EC-8BC47D66FE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4036" y="988581"/>
            <a:ext cx="1990590" cy="2248394"/>
          </a:xfrm>
          <a:prstGeom prst="rect">
            <a:avLst/>
          </a:prstGeom>
          <a:ln w="63500" cmpd="dbl">
            <a:solidFill>
              <a:schemeClr val="accent2">
                <a:lumMod val="50000"/>
              </a:schemeClr>
            </a:solidFill>
          </a:ln>
        </p:spPr>
      </p:pic>
    </p:spTree>
    <p:extLst>
      <p:ext uri="{BB962C8B-B14F-4D97-AF65-F5344CB8AC3E}">
        <p14:creationId xmlns:p14="http://schemas.microsoft.com/office/powerpoint/2010/main" val="39668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3857CA9-95F8-CEDD-9943-6F3DC8465573}"/>
              </a:ext>
            </a:extLst>
          </p:cNvPr>
          <p:cNvSpPr>
            <a:spLocks noGrp="1"/>
          </p:cNvSpPr>
          <p:nvPr>
            <p:ph type="sldNum" sz="quarter" idx="12"/>
          </p:nvPr>
        </p:nvSpPr>
        <p:spPr/>
        <p:txBody>
          <a:bodyPr/>
          <a:lstStyle/>
          <a:p>
            <a:fld id="{C9034EB8-48EA-42D3-8780-D7117E8A13EF}" type="slidenum">
              <a:rPr kumimoji="1" lang="ja-JP" altLang="en-US" smtClean="0"/>
              <a:t>3</a:t>
            </a:fld>
            <a:endParaRPr kumimoji="1" lang="ja-JP" altLang="en-US"/>
          </a:p>
        </p:txBody>
      </p:sp>
      <p:cxnSp>
        <p:nvCxnSpPr>
          <p:cNvPr id="5" name="直線コネクタ 4" descr="かやね社会保険労務士事務所">
            <a:extLst>
              <a:ext uri="{FF2B5EF4-FFF2-40B4-BE49-F238E27FC236}">
                <a16:creationId xmlns:a16="http://schemas.microsoft.com/office/drawing/2014/main" id="{59C215AE-E883-9C15-113C-A12352EFD03D}"/>
              </a:ext>
              <a:ext uri="{C183D7F6-B498-43B3-948B-1728B52AA6E4}">
                <adec:decorative xmlns:adec="http://schemas.microsoft.com/office/drawing/2017/decorative" val="0"/>
              </a:ext>
            </a:extLst>
          </p:cNvPr>
          <p:cNvCxnSpPr>
            <a:cxnSpLocks/>
          </p:cNvCxnSpPr>
          <p:nvPr/>
        </p:nvCxnSpPr>
        <p:spPr>
          <a:xfrm>
            <a:off x="72000" y="720000"/>
            <a:ext cx="12096000" cy="38910"/>
          </a:xfrm>
          <a:prstGeom prst="line">
            <a:avLst/>
          </a:prstGeom>
          <a:ln w="127000" cmpd="thickThin">
            <a:gradFill flip="none" rotWithShape="1">
              <a:gsLst>
                <a:gs pos="0">
                  <a:schemeClr val="accent6">
                    <a:lumMod val="5000"/>
                    <a:lumOff val="95000"/>
                  </a:schemeClr>
                </a:gs>
                <a:gs pos="74000">
                  <a:schemeClr val="accent2">
                    <a:lumMod val="40000"/>
                    <a:lumOff val="60000"/>
                  </a:schemeClr>
                </a:gs>
                <a:gs pos="83000">
                  <a:schemeClr val="accent2">
                    <a:lumMod val="60000"/>
                    <a:lumOff val="40000"/>
                  </a:schemeClr>
                </a:gs>
                <a:gs pos="91602">
                  <a:schemeClr val="accent2">
                    <a:lumMod val="75000"/>
                  </a:schemeClr>
                </a:gs>
                <a:gs pos="100000">
                  <a:schemeClr val="accent2">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E5D6F08D-160F-9213-F92D-C670A2F35AF3}"/>
              </a:ext>
            </a:extLst>
          </p:cNvPr>
          <p:cNvSpPr txBox="1"/>
          <p:nvPr/>
        </p:nvSpPr>
        <p:spPr>
          <a:xfrm>
            <a:off x="10440000" y="504000"/>
            <a:ext cx="1688076"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かやね社会保険労務士事務所</a:t>
            </a:r>
          </a:p>
        </p:txBody>
      </p:sp>
      <p:sp>
        <p:nvSpPr>
          <p:cNvPr id="8" name="タイトル 1">
            <a:extLst>
              <a:ext uri="{FF2B5EF4-FFF2-40B4-BE49-F238E27FC236}">
                <a16:creationId xmlns:a16="http://schemas.microsoft.com/office/drawing/2014/main" id="{17E9B539-324E-300F-CCAC-CD724DCF4887}"/>
              </a:ext>
            </a:extLst>
          </p:cNvPr>
          <p:cNvSpPr txBox="1">
            <a:spLocks/>
          </p:cNvSpPr>
          <p:nvPr/>
        </p:nvSpPr>
        <p:spPr>
          <a:xfrm>
            <a:off x="494070" y="196646"/>
            <a:ext cx="8467050" cy="5206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メイリオ" panose="020B0604030504040204" pitchFamily="50" charset="-128"/>
                <a:ea typeface="メイリオ" panose="020B0604030504040204" pitchFamily="50" charset="-128"/>
              </a:rPr>
              <a:t>雇用保険の被保険者になる条件　　　</a:t>
            </a:r>
          </a:p>
        </p:txBody>
      </p:sp>
      <p:sp>
        <p:nvSpPr>
          <p:cNvPr id="2" name="テキスト ボックス 1">
            <a:extLst>
              <a:ext uri="{FF2B5EF4-FFF2-40B4-BE49-F238E27FC236}">
                <a16:creationId xmlns:a16="http://schemas.microsoft.com/office/drawing/2014/main" id="{BEBF79E6-CDE9-A620-C76B-68AF9CFEACEB}"/>
              </a:ext>
            </a:extLst>
          </p:cNvPr>
          <p:cNvSpPr txBox="1"/>
          <p:nvPr/>
        </p:nvSpPr>
        <p:spPr>
          <a:xfrm>
            <a:off x="575998" y="1080000"/>
            <a:ext cx="11616002"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latin typeface="Meiryo UI" panose="020B0604030504040204" pitchFamily="50" charset="-128"/>
                <a:ea typeface="Meiryo UI" panose="020B0604030504040204" pitchFamily="50" charset="-128"/>
              </a:rPr>
              <a:t>１．労働者であること　➡　事業主（社長、役員）等、使用者側に属する人</a:t>
            </a:r>
            <a:endParaRPr lang="en-US" altLang="ja-JP" sz="24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latin typeface="Meiryo UI" panose="020B0604030504040204" pitchFamily="50" charset="-128"/>
                <a:ea typeface="Meiryo UI" panose="020B0604030504040204" pitchFamily="50" charset="-128"/>
              </a:rPr>
              <a:t>　　　　　　　　　　　　　　　　　 業務委託で働く人等、労働者性がない人は被保険者になれない</a:t>
            </a:r>
            <a:endParaRPr lang="en-US" altLang="ja-JP" sz="2400" dirty="0">
              <a:solidFill>
                <a:srgbClr val="FF0000"/>
              </a:solidFill>
              <a:latin typeface="Meiryo UI" panose="020B0604030504040204" pitchFamily="50" charset="-128"/>
              <a:ea typeface="Meiryo UI" panose="020B0604030504040204" pitchFamily="50" charset="-128"/>
            </a:endParaRPr>
          </a:p>
          <a:p>
            <a:endParaRPr lang="en-US" altLang="ja-JP" sz="2400" dirty="0">
              <a:solidFill>
                <a:srgbClr val="FF0000"/>
              </a:solidFill>
              <a:latin typeface="Meiryo UI" panose="020B0604030504040204" pitchFamily="50" charset="-128"/>
              <a:ea typeface="Meiryo UI" panose="020B0604030504040204" pitchFamily="50" charset="-128"/>
            </a:endParaRPr>
          </a:p>
          <a:p>
            <a:r>
              <a:rPr lang="ja-JP" altLang="en-US" sz="2400" dirty="0"/>
              <a:t>２．所定の労働時間　➡　一の事業所にて週所定労働</a:t>
            </a:r>
            <a:r>
              <a:rPr lang="en-US" altLang="ja-JP" sz="2400" dirty="0"/>
              <a:t>20</a:t>
            </a:r>
            <a:r>
              <a:rPr lang="ja-JP" altLang="en-US" sz="2400" dirty="0"/>
              <a:t>時間以上が契約されていること</a:t>
            </a:r>
            <a:endParaRPr lang="en-US" altLang="ja-JP" sz="2400" dirty="0"/>
          </a:p>
          <a:p>
            <a:r>
              <a:rPr lang="ja-JP" altLang="en-US" sz="2400" dirty="0"/>
              <a:t>　　　　　　　　　　　　　　　　　　たまたま残業は含まない</a:t>
            </a:r>
            <a:endParaRPr lang="en-US" altLang="ja-JP" sz="2400" dirty="0"/>
          </a:p>
          <a:p>
            <a:r>
              <a:rPr lang="ja-JP" altLang="en-US" sz="2400" dirty="0"/>
              <a:t>　　　　　　　　　　　　　　　　　　例外：マルチ高年齢被保険者（次のスライド参照）</a:t>
            </a:r>
            <a:endParaRPr lang="en-US" altLang="ja-JP" sz="2400" dirty="0"/>
          </a:p>
          <a:p>
            <a:endParaRPr kumimoji="1" lang="en-US" altLang="ja-JP" sz="2400" dirty="0"/>
          </a:p>
          <a:p>
            <a:r>
              <a:rPr lang="ja-JP" altLang="en-US" sz="2400" dirty="0"/>
              <a:t>３．年齢　➡　上限無し</a:t>
            </a:r>
            <a:endParaRPr lang="en-US" altLang="ja-JP" sz="2400" dirty="0"/>
          </a:p>
          <a:p>
            <a:endParaRPr kumimoji="1" lang="en-US" altLang="ja-JP" sz="2400" dirty="0"/>
          </a:p>
          <a:p>
            <a:r>
              <a:rPr lang="ja-JP" altLang="en-US" sz="2400" dirty="0"/>
              <a:t>４．保険料　➡　使用者とともに負担（ただし折半ではない）</a:t>
            </a:r>
            <a:endParaRPr lang="en-US" altLang="ja-JP" sz="1400" dirty="0">
              <a:solidFill>
                <a:srgbClr val="FF0000"/>
              </a:solidFill>
            </a:endParaRPr>
          </a:p>
          <a:p>
            <a:endParaRPr kumimoji="1" lang="en-US" altLang="ja-JP" sz="2400" dirty="0"/>
          </a:p>
        </p:txBody>
      </p:sp>
      <p:sp>
        <p:nvSpPr>
          <p:cNvPr id="7" name="四角形: 角を丸くする 6">
            <a:extLst>
              <a:ext uri="{FF2B5EF4-FFF2-40B4-BE49-F238E27FC236}">
                <a16:creationId xmlns:a16="http://schemas.microsoft.com/office/drawing/2014/main" id="{DE3DBFA9-C4EB-005C-EA98-C4C972346136}"/>
              </a:ext>
            </a:extLst>
          </p:cNvPr>
          <p:cNvSpPr/>
          <p:nvPr/>
        </p:nvSpPr>
        <p:spPr>
          <a:xfrm>
            <a:off x="815009" y="5007086"/>
            <a:ext cx="10903226" cy="163449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dirty="0">
                <a:solidFill>
                  <a:schemeClr val="tx1"/>
                </a:solidFill>
              </a:rPr>
              <a:t>注意：</a:t>
            </a:r>
            <a:endParaRPr kumimoji="1" lang="en-US" altLang="ja-JP" dirty="0">
              <a:solidFill>
                <a:schemeClr val="tx1"/>
              </a:solidFill>
            </a:endParaRPr>
          </a:p>
          <a:p>
            <a:r>
              <a:rPr kumimoji="1" lang="ja-JP" altLang="en-US" dirty="0">
                <a:solidFill>
                  <a:schemeClr val="tx1"/>
                </a:solidFill>
              </a:rPr>
              <a:t>パート、アルバイトであろうと従業員を雇用した場合は、労災の適用事業所になりますので労災を成立させる手続き（成立届、概算保険料の申告等）が必要になります。</a:t>
            </a:r>
            <a:endParaRPr kumimoji="1" lang="en-US" altLang="ja-JP" dirty="0">
              <a:solidFill>
                <a:schemeClr val="tx1"/>
              </a:solidFill>
            </a:endParaRPr>
          </a:p>
          <a:p>
            <a:r>
              <a:rPr kumimoji="1" lang="ja-JP" altLang="en-US" dirty="0">
                <a:solidFill>
                  <a:schemeClr val="tx1"/>
                </a:solidFill>
              </a:rPr>
              <a:t>また、その雇用した労働者の働き方が雇用保険の被保険者に該当する場合は労災の成立に加え雇用保険の成立（設置届）が必要になります。</a:t>
            </a:r>
          </a:p>
        </p:txBody>
      </p:sp>
    </p:spTree>
    <p:extLst>
      <p:ext uri="{BB962C8B-B14F-4D97-AF65-F5344CB8AC3E}">
        <p14:creationId xmlns:p14="http://schemas.microsoft.com/office/powerpoint/2010/main" val="3848312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73D5C4-388E-4541-9037-B9E0AF436FD8}"/>
              </a:ext>
            </a:extLst>
          </p:cNvPr>
          <p:cNvSpPr>
            <a:spLocks noGrp="1"/>
          </p:cNvSpPr>
          <p:nvPr>
            <p:ph type="title"/>
          </p:nvPr>
        </p:nvSpPr>
        <p:spPr>
          <a:xfrm>
            <a:off x="494070" y="196646"/>
            <a:ext cx="5780999" cy="520648"/>
          </a:xfrm>
        </p:spPr>
        <p:txBody>
          <a:bodyPr anchor="ctr">
            <a:normAutofit fontScale="90000"/>
          </a:bodyPr>
          <a:lstStyle/>
          <a:p>
            <a:r>
              <a:rPr kumimoji="1" lang="ja-JP" altLang="en-US" sz="3200" dirty="0">
                <a:latin typeface="メイリオ" panose="020B0604030504040204" pitchFamily="50" charset="-128"/>
                <a:ea typeface="メイリオ" panose="020B0604030504040204" pitchFamily="50" charset="-128"/>
              </a:rPr>
              <a:t>雇用保険被保険者になる人とは　　　　　</a:t>
            </a:r>
          </a:p>
        </p:txBody>
      </p:sp>
      <p:sp>
        <p:nvSpPr>
          <p:cNvPr id="3" name="コンテンツ プレースホルダー 2">
            <a:extLst>
              <a:ext uri="{FF2B5EF4-FFF2-40B4-BE49-F238E27FC236}">
                <a16:creationId xmlns:a16="http://schemas.microsoft.com/office/drawing/2014/main" id="{68117CCB-7C8C-47B4-A26F-F541790BA6FC}"/>
              </a:ext>
            </a:extLst>
          </p:cNvPr>
          <p:cNvSpPr>
            <a:spLocks noGrp="1"/>
          </p:cNvSpPr>
          <p:nvPr>
            <p:ph idx="1"/>
          </p:nvPr>
        </p:nvSpPr>
        <p:spPr>
          <a:xfrm>
            <a:off x="526773" y="980609"/>
            <a:ext cx="11261035" cy="5362575"/>
          </a:xfrm>
        </p:spPr>
        <p:txBody>
          <a:bodyPr>
            <a:normAutofit fontScale="85000" lnSpcReduction="20000"/>
          </a:bodyPr>
          <a:lstStyle/>
          <a:p>
            <a:pPr marL="0" indent="0">
              <a:buNone/>
            </a:pPr>
            <a:r>
              <a:rPr lang="ja-JP" altLang="en-US" dirty="0">
                <a:latin typeface="メイリオ" panose="020B0604030504040204" pitchFamily="50" charset="-128"/>
                <a:ea typeface="メイリオ" panose="020B0604030504040204" pitchFamily="50" charset="-128"/>
              </a:rPr>
              <a:t>＜本人の意思にかかわらない＞</a:t>
            </a:r>
            <a:br>
              <a:rPr lang="en-US" altLang="ja-JP" dirty="0">
                <a:latin typeface="メイリオ" panose="020B0604030504040204" pitchFamily="50" charset="-128"/>
                <a:ea typeface="メイリオ" panose="020B0604030504040204" pitchFamily="50" charset="-128"/>
              </a:rPr>
            </a:b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事業所に勤務　➡　</a:t>
            </a:r>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週間で</a:t>
            </a:r>
            <a:r>
              <a:rPr lang="en-US" altLang="ja-JP" dirty="0">
                <a:latin typeface="メイリオ" panose="020B0604030504040204" pitchFamily="50" charset="-128"/>
                <a:ea typeface="メイリオ" panose="020B0604030504040204" pitchFamily="50" charset="-128"/>
              </a:rPr>
              <a:t>20</a:t>
            </a:r>
            <a:r>
              <a:rPr lang="ja-JP" altLang="en-US" dirty="0">
                <a:latin typeface="メイリオ" panose="020B0604030504040204" pitchFamily="50" charset="-128"/>
                <a:ea typeface="メイリオ" panose="020B0604030504040204" pitchFamily="50" charset="-128"/>
              </a:rPr>
              <a:t>時間以上勤務</a:t>
            </a:r>
            <a:r>
              <a:rPr lang="ja-JP" altLang="en-US" sz="2600" dirty="0">
                <a:latin typeface="メイリオ" panose="020B0604030504040204" pitchFamily="50" charset="-128"/>
                <a:ea typeface="メイリオ" panose="020B0604030504040204" pitchFamily="50" charset="-128"/>
              </a:rPr>
              <a:t>かつ</a:t>
            </a:r>
            <a:r>
              <a:rPr lang="en-US" altLang="ja-JP" dirty="0">
                <a:latin typeface="メイリオ" panose="020B0604030504040204" pitchFamily="50" charset="-128"/>
                <a:ea typeface="メイリオ" panose="020B0604030504040204" pitchFamily="50" charset="-128"/>
              </a:rPr>
              <a:t>31</a:t>
            </a:r>
            <a:r>
              <a:rPr lang="ja-JP" altLang="en-US" dirty="0">
                <a:latin typeface="メイリオ" panose="020B0604030504040204" pitchFamily="50" charset="-128"/>
                <a:ea typeface="メイリオ" panose="020B0604030504040204" pitchFamily="50" charset="-128"/>
              </a:rPr>
              <a:t>日以上の雇用見込</a:t>
            </a:r>
            <a:r>
              <a:rPr kumimoji="1" lang="ja-JP" altLang="en-US" dirty="0">
                <a:latin typeface="メイリオ" panose="020B0604030504040204" pitchFamily="50" charset="-128"/>
                <a:ea typeface="メイリオ" panose="020B0604030504040204" pitchFamily="50" charset="-128"/>
              </a:rPr>
              <a:t>　　</a:t>
            </a:r>
            <a:endParaRPr kumimoji="1" lang="en-US" altLang="ja-JP" dirty="0">
              <a:latin typeface="メイリオ" panose="020B0604030504040204" pitchFamily="50" charset="-128"/>
              <a:ea typeface="メイリオ" panose="020B0604030504040204" pitchFamily="50" charset="-128"/>
            </a:endParaRPr>
          </a:p>
          <a:p>
            <a:pPr marL="0" indent="0">
              <a:lnSpc>
                <a:spcPct val="120000"/>
              </a:lnSpc>
              <a:buNone/>
            </a:pPr>
            <a:r>
              <a:rPr kumimoji="1" lang="ja-JP" altLang="en-US" sz="1600" dirty="0">
                <a:latin typeface="メイリオ" panose="020B0604030504040204" pitchFamily="50" charset="-128"/>
                <a:ea typeface="メイリオ" panose="020B0604030504040204" pitchFamily="50" charset="-128"/>
              </a:rPr>
              <a:t>☆在日外国人の適用時（在留資格確認）　　　　</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個人事業主でもスタッフを雇用したら手続きを！</a:t>
            </a:r>
            <a:endParaRPr lang="en-US" altLang="ja-JP" sz="1600" dirty="0">
              <a:latin typeface="メイリオ" panose="020B0604030504040204" pitchFamily="50" charset="-128"/>
              <a:ea typeface="メイリオ" panose="020B0604030504040204" pitchFamily="50" charset="-128"/>
            </a:endParaRPr>
          </a:p>
          <a:p>
            <a:pPr marL="0" indent="0">
              <a:lnSpc>
                <a:spcPct val="120000"/>
              </a:lnSpc>
              <a:buNone/>
            </a:pPr>
            <a:r>
              <a:rPr kumimoji="1" lang="ja-JP" altLang="en-US" sz="1600" dirty="0">
                <a:latin typeface="Meiryo UI" panose="020B0604030504040204" pitchFamily="50" charset="-128"/>
                <a:ea typeface="Meiryo UI" panose="020B0604030504040204" pitchFamily="50" charset="-128"/>
              </a:rPr>
              <a:t>令和３年１月１日以降、従業員の方が自営業を営んでいる場合等（</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１）であっても、労働条件が雇用保険の適用要件を満たしている場合は、従業員としての収入と自営業等による収入のどちらが多いかに関わりなく、雇用保険被保険者資格取得届の提出が必要になります。</a:t>
            </a:r>
          </a:p>
          <a:p>
            <a:pPr marL="0" indent="0">
              <a:buNone/>
            </a:pPr>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１）自営業を営む場合のほか、他の事業主の下で委任関係に基づきその事務を処理する場合（雇用関係にない法人の役員等である場合）を含みます。</a:t>
            </a:r>
            <a:endParaRPr kumimoji="1" lang="en-US" altLang="ja-JP" sz="1600" dirty="0">
              <a:latin typeface="Meiryo UI" panose="020B0604030504040204" pitchFamily="50" charset="-128"/>
              <a:ea typeface="Meiryo UI" panose="020B0604030504040204" pitchFamily="50" charset="-128"/>
            </a:endParaRPr>
          </a:p>
          <a:p>
            <a:pPr marL="0" indent="0" algn="ctr">
              <a:buNone/>
            </a:pPr>
            <a:endParaRPr kumimoji="1"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＜原則、被保険者とならない＞　</a:t>
            </a:r>
            <a:br>
              <a:rPr kumimoji="1" lang="en-US" altLang="ja-JP" dirty="0">
                <a:latin typeface="メイリオ" panose="020B0604030504040204" pitchFamily="50" charset="-128"/>
                <a:ea typeface="メイリオ" panose="020B0604030504040204" pitchFamily="50" charset="-128"/>
              </a:rPr>
            </a:br>
            <a:r>
              <a:rPr kumimoji="1" lang="ja-JP" altLang="en-US" dirty="0">
                <a:latin typeface="メイリオ" panose="020B0604030504040204" pitchFamily="50" charset="-128"/>
                <a:ea typeface="メイリオ" panose="020B0604030504040204" pitchFamily="50" charset="-128"/>
              </a:rPr>
              <a:t>　　　　</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・勤務先が個人経営の農林水産業で労働者が</a:t>
            </a:r>
            <a:r>
              <a:rPr lang="en-US" altLang="ja-JP" sz="2400" dirty="0">
                <a:latin typeface="メイリオ" panose="020B0604030504040204" pitchFamily="50" charset="-128"/>
                <a:ea typeface="メイリオ" panose="020B0604030504040204" pitchFamily="50" charset="-128"/>
              </a:rPr>
              <a:t>5</a:t>
            </a:r>
            <a:r>
              <a:rPr lang="ja-JP" altLang="en-US" sz="2400" dirty="0">
                <a:latin typeface="メイリオ" panose="020B0604030504040204" pitchFamily="50" charset="-128"/>
                <a:ea typeface="メイリオ" panose="020B0604030504040204" pitchFamily="50" charset="-128"/>
              </a:rPr>
              <a:t>人未満</a:t>
            </a:r>
            <a:r>
              <a:rPr lang="ja-JP" altLang="en-US" sz="2000" dirty="0">
                <a:latin typeface="メイリオ" panose="020B0604030504040204" pitchFamily="50" charset="-128"/>
                <a:ea typeface="メイリオ" panose="020B0604030504040204" pitchFamily="50" charset="-128"/>
              </a:rPr>
              <a:t>（任意適用）</a:t>
            </a:r>
            <a:endParaRPr lang="en-US" altLang="ja-JP" sz="2000"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a:t>
            </a:r>
            <a:r>
              <a:rPr kumimoji="1" lang="ja-JP" altLang="en-US" sz="2400" dirty="0">
                <a:latin typeface="メイリオ" panose="020B0604030504040204" pitchFamily="50" charset="-128"/>
                <a:ea typeface="メイリオ" panose="020B0604030504040204" pitchFamily="50" charset="-128"/>
              </a:rPr>
              <a:t>短期雇用特例被保険者に該当しない季節的に雇用されるもの</a:t>
            </a:r>
            <a:r>
              <a:rPr kumimoji="1" lang="ja-JP" altLang="en-US" sz="2000" dirty="0">
                <a:latin typeface="メイリオ" panose="020B0604030504040204" pitchFamily="50" charset="-128"/>
                <a:ea typeface="メイリオ" panose="020B0604030504040204" pitchFamily="50" charset="-128"/>
              </a:rPr>
              <a:t>（スキー場）</a:t>
            </a:r>
            <a:endParaRPr kumimoji="1" lang="en-US" altLang="ja-JP" sz="20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・昼間の</a:t>
            </a:r>
            <a:r>
              <a:rPr kumimoji="1" lang="ja-JP" altLang="en-US" sz="2400" dirty="0">
                <a:latin typeface="メイリオ" panose="020B0604030504040204" pitchFamily="50" charset="-128"/>
                <a:ea typeface="メイリオ" panose="020B0604030504040204" pitchFamily="50" charset="-128"/>
              </a:rPr>
              <a:t>学生</a:t>
            </a:r>
            <a:endParaRPr kumimoji="1"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・公務員　　</a:t>
            </a:r>
            <a:endParaRPr lang="en-US" altLang="ja-JP" sz="2400" dirty="0">
              <a:latin typeface="メイリオ" panose="020B0604030504040204" pitchFamily="50" charset="-128"/>
              <a:ea typeface="メイリオ" panose="020B0604030504040204" pitchFamily="50" charset="-128"/>
            </a:endParaRPr>
          </a:p>
          <a:p>
            <a:pPr marL="0" indent="0">
              <a:buNone/>
            </a:pPr>
            <a:r>
              <a:rPr kumimoji="1" lang="ja-JP" altLang="en-US" sz="2400" dirty="0">
                <a:latin typeface="メイリオ" panose="020B0604030504040204" pitchFamily="50" charset="-128"/>
                <a:ea typeface="メイリオ" panose="020B0604030504040204" pitchFamily="50" charset="-128"/>
              </a:rPr>
              <a:t>・使用者、同居の家族　など</a:t>
            </a:r>
            <a:endParaRPr kumimoji="1" lang="en-US" altLang="ja-JP" sz="2400" dirty="0">
              <a:latin typeface="メイリオ" panose="020B0604030504040204" pitchFamily="50" charset="-128"/>
              <a:ea typeface="メイリオ" panose="020B0604030504040204" pitchFamily="50" charset="-128"/>
            </a:endParaRPr>
          </a:p>
          <a:p>
            <a:pPr marL="0" indent="0">
              <a:buNone/>
            </a:pPr>
            <a:endParaRPr kumimoji="1" lang="ja-JP" altLang="en-US" sz="2400"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B766BD95-0880-4955-AB82-9DA0105E32E3}"/>
              </a:ext>
            </a:extLst>
          </p:cNvPr>
          <p:cNvSpPr txBox="1"/>
          <p:nvPr/>
        </p:nvSpPr>
        <p:spPr>
          <a:xfrm>
            <a:off x="4960504" y="930913"/>
            <a:ext cx="1157362"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Ｐ</a:t>
            </a:r>
            <a:r>
              <a:rPr lang="en-US" altLang="ja-JP" dirty="0">
                <a:latin typeface="メイリオ" panose="020B0604030504040204" pitchFamily="50" charset="-128"/>
                <a:ea typeface="メイリオ" panose="020B0604030504040204" pitchFamily="50" charset="-128"/>
              </a:rPr>
              <a:t>29,33</a:t>
            </a:r>
            <a:endParaRPr kumimoji="1" lang="ja-JP" altLang="en-US"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03F8A043-6697-48DF-BA29-6B7FE109E8F0}"/>
              </a:ext>
            </a:extLst>
          </p:cNvPr>
          <p:cNvSpPr txBox="1"/>
          <p:nvPr/>
        </p:nvSpPr>
        <p:spPr>
          <a:xfrm>
            <a:off x="4775980" y="3568229"/>
            <a:ext cx="1609579"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Ｐ</a:t>
            </a:r>
            <a:r>
              <a:rPr kumimoji="1" lang="en-US" altLang="ja-JP" dirty="0">
                <a:latin typeface="メイリオ" panose="020B0604030504040204" pitchFamily="50" charset="-128"/>
                <a:ea typeface="メイリオ" panose="020B0604030504040204" pitchFamily="50" charset="-128"/>
              </a:rPr>
              <a:t>30,</a:t>
            </a:r>
            <a:r>
              <a:rPr lang="en-US" altLang="ja-JP" dirty="0">
                <a:latin typeface="メイリオ" panose="020B0604030504040204" pitchFamily="50" charset="-128"/>
                <a:ea typeface="メイリオ" panose="020B0604030504040204" pitchFamily="50" charset="-128"/>
              </a:rPr>
              <a:t>33</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34</a:t>
            </a:r>
            <a:endParaRPr kumimoji="1" lang="ja-JP" altLang="en-US" dirty="0">
              <a:latin typeface="メイリオ" panose="020B0604030504040204" pitchFamily="50" charset="-128"/>
              <a:ea typeface="メイリオ" panose="020B0604030504040204" pitchFamily="50" charset="-128"/>
            </a:endParaRPr>
          </a:p>
        </p:txBody>
      </p:sp>
      <p:sp>
        <p:nvSpPr>
          <p:cNvPr id="5" name="スライド番号プレースホルダー 4">
            <a:extLst>
              <a:ext uri="{FF2B5EF4-FFF2-40B4-BE49-F238E27FC236}">
                <a16:creationId xmlns:a16="http://schemas.microsoft.com/office/drawing/2014/main" id="{D41D35E1-E87C-4E98-BF3E-6C41D5D97739}"/>
              </a:ext>
            </a:extLst>
          </p:cNvPr>
          <p:cNvSpPr>
            <a:spLocks noGrp="1"/>
          </p:cNvSpPr>
          <p:nvPr>
            <p:ph type="sldNum" sz="quarter" idx="12"/>
          </p:nvPr>
        </p:nvSpPr>
        <p:spPr/>
        <p:txBody>
          <a:bodyPr/>
          <a:lstStyle/>
          <a:p>
            <a:fld id="{C9034EB8-48EA-42D3-8780-D7117E8A13EF}" type="slidenum">
              <a:rPr kumimoji="1" lang="ja-JP" altLang="en-US" smtClean="0"/>
              <a:t>4</a:t>
            </a:fld>
            <a:endParaRPr kumimoji="1" lang="ja-JP" altLang="en-US"/>
          </a:p>
        </p:txBody>
      </p:sp>
      <p:cxnSp>
        <p:nvCxnSpPr>
          <p:cNvPr id="8" name="直線コネクタ 7" descr="かやね社会保険労務士事務所">
            <a:extLst>
              <a:ext uri="{FF2B5EF4-FFF2-40B4-BE49-F238E27FC236}">
                <a16:creationId xmlns:a16="http://schemas.microsoft.com/office/drawing/2014/main" id="{5DA5063E-ECF7-448E-8C2E-7150CCABDBC1}"/>
              </a:ext>
              <a:ext uri="{C183D7F6-B498-43B3-948B-1728B52AA6E4}">
                <adec:decorative xmlns:adec="http://schemas.microsoft.com/office/drawing/2017/decorative" val="0"/>
              </a:ext>
            </a:extLst>
          </p:cNvPr>
          <p:cNvCxnSpPr>
            <a:cxnSpLocks/>
          </p:cNvCxnSpPr>
          <p:nvPr/>
        </p:nvCxnSpPr>
        <p:spPr>
          <a:xfrm>
            <a:off x="72000" y="720000"/>
            <a:ext cx="12096000" cy="38910"/>
          </a:xfrm>
          <a:prstGeom prst="line">
            <a:avLst/>
          </a:prstGeom>
          <a:ln w="127000" cmpd="thickThin">
            <a:gradFill flip="none" rotWithShape="1">
              <a:gsLst>
                <a:gs pos="0">
                  <a:schemeClr val="accent6">
                    <a:lumMod val="5000"/>
                    <a:lumOff val="95000"/>
                  </a:schemeClr>
                </a:gs>
                <a:gs pos="74000">
                  <a:schemeClr val="accent2">
                    <a:lumMod val="40000"/>
                    <a:lumOff val="60000"/>
                  </a:schemeClr>
                </a:gs>
                <a:gs pos="83000">
                  <a:schemeClr val="accent2">
                    <a:lumMod val="60000"/>
                    <a:lumOff val="40000"/>
                  </a:schemeClr>
                </a:gs>
                <a:gs pos="91602">
                  <a:schemeClr val="accent2">
                    <a:lumMod val="75000"/>
                  </a:schemeClr>
                </a:gs>
                <a:gs pos="100000">
                  <a:schemeClr val="accent2">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E745570C-5EFB-497C-847B-A206A013AEBF}"/>
              </a:ext>
            </a:extLst>
          </p:cNvPr>
          <p:cNvSpPr txBox="1"/>
          <p:nvPr/>
        </p:nvSpPr>
        <p:spPr>
          <a:xfrm>
            <a:off x="10440000" y="504000"/>
            <a:ext cx="1688076"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かやね社会保険労務士事務所</a:t>
            </a:r>
          </a:p>
        </p:txBody>
      </p:sp>
    </p:spTree>
    <p:extLst>
      <p:ext uri="{BB962C8B-B14F-4D97-AF65-F5344CB8AC3E}">
        <p14:creationId xmlns:p14="http://schemas.microsoft.com/office/powerpoint/2010/main" val="2039461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C4FEDF8-BB47-45DB-AFF5-C3C36BD2D7A8}"/>
              </a:ext>
            </a:extLst>
          </p:cNvPr>
          <p:cNvSpPr>
            <a:spLocks noGrp="1"/>
          </p:cNvSpPr>
          <p:nvPr>
            <p:ph type="sldNum" sz="quarter" idx="12"/>
          </p:nvPr>
        </p:nvSpPr>
        <p:spPr>
          <a:xfrm>
            <a:off x="8610599" y="6492874"/>
            <a:ext cx="3317789" cy="228601"/>
          </a:xfrm>
        </p:spPr>
        <p:txBody>
          <a:bodyPr/>
          <a:lstStyle/>
          <a:p>
            <a:fld id="{C9034EB8-48EA-42D3-8780-D7117E8A13EF}" type="slidenum">
              <a:rPr kumimoji="1" lang="ja-JP" altLang="en-US" smtClean="0"/>
              <a:t>5</a:t>
            </a:fld>
            <a:endParaRPr kumimoji="1" lang="ja-JP" altLang="en-US"/>
          </a:p>
        </p:txBody>
      </p:sp>
      <p:cxnSp>
        <p:nvCxnSpPr>
          <p:cNvPr id="10" name="直線コネクタ 9" descr="かやね社会保険労務士事務所">
            <a:extLst>
              <a:ext uri="{FF2B5EF4-FFF2-40B4-BE49-F238E27FC236}">
                <a16:creationId xmlns:a16="http://schemas.microsoft.com/office/drawing/2014/main" id="{E0A99C9A-4DCA-4451-9CD6-67E7026821AF}"/>
              </a:ext>
              <a:ext uri="{C183D7F6-B498-43B3-948B-1728B52AA6E4}">
                <adec:decorative xmlns:adec="http://schemas.microsoft.com/office/drawing/2017/decorative" val="0"/>
              </a:ext>
            </a:extLst>
          </p:cNvPr>
          <p:cNvCxnSpPr>
            <a:cxnSpLocks/>
          </p:cNvCxnSpPr>
          <p:nvPr/>
        </p:nvCxnSpPr>
        <p:spPr>
          <a:xfrm>
            <a:off x="72000" y="720000"/>
            <a:ext cx="12096000" cy="38910"/>
          </a:xfrm>
          <a:prstGeom prst="line">
            <a:avLst/>
          </a:prstGeom>
          <a:ln w="127000" cmpd="thickThin">
            <a:gradFill flip="none" rotWithShape="1">
              <a:gsLst>
                <a:gs pos="0">
                  <a:schemeClr val="accent6">
                    <a:lumMod val="5000"/>
                    <a:lumOff val="95000"/>
                  </a:schemeClr>
                </a:gs>
                <a:gs pos="74000">
                  <a:schemeClr val="accent2">
                    <a:lumMod val="40000"/>
                    <a:lumOff val="60000"/>
                  </a:schemeClr>
                </a:gs>
                <a:gs pos="83000">
                  <a:schemeClr val="accent2">
                    <a:lumMod val="60000"/>
                    <a:lumOff val="40000"/>
                  </a:schemeClr>
                </a:gs>
                <a:gs pos="91602">
                  <a:schemeClr val="accent2">
                    <a:lumMod val="75000"/>
                  </a:schemeClr>
                </a:gs>
                <a:gs pos="100000">
                  <a:schemeClr val="accent2">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1" name="タイトル 1">
            <a:extLst>
              <a:ext uri="{FF2B5EF4-FFF2-40B4-BE49-F238E27FC236}">
                <a16:creationId xmlns:a16="http://schemas.microsoft.com/office/drawing/2014/main" id="{C2A8D7C4-0AA3-4C90-8312-8AE5140B56FF}"/>
              </a:ext>
            </a:extLst>
          </p:cNvPr>
          <p:cNvSpPr txBox="1">
            <a:spLocks/>
          </p:cNvSpPr>
          <p:nvPr/>
        </p:nvSpPr>
        <p:spPr>
          <a:xfrm>
            <a:off x="494070" y="196646"/>
            <a:ext cx="9495750" cy="520648"/>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latin typeface="メイリオ" panose="020B0604030504040204" pitchFamily="50" charset="-128"/>
                <a:ea typeface="メイリオ" panose="020B0604030504040204" pitchFamily="50" charset="-128"/>
              </a:rPr>
              <a:t>雇用保険マルチジョブフォルダー制度　令和</a:t>
            </a:r>
            <a:r>
              <a:rPr lang="en-US" altLang="ja-JP" sz="3200" dirty="0">
                <a:latin typeface="メイリオ" panose="020B0604030504040204" pitchFamily="50" charset="-128"/>
                <a:ea typeface="メイリオ" panose="020B0604030504040204" pitchFamily="50" charset="-128"/>
              </a:rPr>
              <a:t>4</a:t>
            </a:r>
            <a:r>
              <a:rPr lang="ja-JP" altLang="en-US" sz="3200" dirty="0">
                <a:latin typeface="メイリオ" panose="020B0604030504040204" pitchFamily="50" charset="-128"/>
                <a:ea typeface="メイリオ" panose="020B0604030504040204" pitchFamily="50" charset="-128"/>
              </a:rPr>
              <a:t>年</a:t>
            </a:r>
            <a:r>
              <a:rPr lang="en-US" altLang="ja-JP" sz="3200" dirty="0">
                <a:latin typeface="メイリオ" panose="020B0604030504040204" pitchFamily="50" charset="-128"/>
                <a:ea typeface="メイリオ" panose="020B0604030504040204" pitchFamily="50" charset="-128"/>
              </a:rPr>
              <a:t>1</a:t>
            </a:r>
            <a:r>
              <a:rPr lang="ja-JP" altLang="en-US" sz="3200" dirty="0">
                <a:latin typeface="メイリオ" panose="020B0604030504040204" pitchFamily="50" charset="-128"/>
                <a:ea typeface="メイリオ" panose="020B0604030504040204" pitchFamily="50" charset="-128"/>
              </a:rPr>
              <a:t>月～　　　　</a:t>
            </a:r>
          </a:p>
        </p:txBody>
      </p:sp>
      <p:sp>
        <p:nvSpPr>
          <p:cNvPr id="12" name="テキスト ボックス 11">
            <a:extLst>
              <a:ext uri="{FF2B5EF4-FFF2-40B4-BE49-F238E27FC236}">
                <a16:creationId xmlns:a16="http://schemas.microsoft.com/office/drawing/2014/main" id="{511F6307-D1B4-4DD6-B5CF-259F1B91E623}"/>
              </a:ext>
            </a:extLst>
          </p:cNvPr>
          <p:cNvSpPr txBox="1"/>
          <p:nvPr/>
        </p:nvSpPr>
        <p:spPr>
          <a:xfrm>
            <a:off x="10440000" y="504000"/>
            <a:ext cx="1688076"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かやね社会保険労務士事務所</a:t>
            </a:r>
          </a:p>
        </p:txBody>
      </p:sp>
      <p:sp>
        <p:nvSpPr>
          <p:cNvPr id="14" name="テキスト ボックス 13">
            <a:extLst>
              <a:ext uri="{FF2B5EF4-FFF2-40B4-BE49-F238E27FC236}">
                <a16:creationId xmlns:a16="http://schemas.microsoft.com/office/drawing/2014/main" id="{C5F4F96B-7BD8-45D7-AB69-3DE0010B60A9}"/>
              </a:ext>
            </a:extLst>
          </p:cNvPr>
          <p:cNvSpPr txBox="1"/>
          <p:nvPr/>
        </p:nvSpPr>
        <p:spPr>
          <a:xfrm>
            <a:off x="720000" y="1080000"/>
            <a:ext cx="10904310" cy="3207032"/>
          </a:xfrm>
          <a:prstGeom prst="rect">
            <a:avLst/>
          </a:prstGeom>
          <a:noFill/>
        </p:spPr>
        <p:txBody>
          <a:bodyPr wrap="square" rtlCol="0">
            <a:spAutoFit/>
          </a:bodyPr>
          <a:lstStyle/>
          <a:p>
            <a:pPr marL="0" indent="0">
              <a:buNone/>
            </a:pPr>
            <a:r>
              <a:rPr lang="ja-JP" altLang="en-US" sz="2200" b="0" i="0" dirty="0">
                <a:effectLst/>
                <a:latin typeface="Meiryo UI" panose="020B0604030504040204" pitchFamily="50" charset="-128"/>
                <a:ea typeface="Meiryo UI" panose="020B0604030504040204" pitchFamily="50" charset="-128"/>
              </a:rPr>
              <a:t>■マルチ高年齢被保険者　創設</a:t>
            </a:r>
            <a:endParaRPr lang="en-US" altLang="ja-JP" sz="2200" b="0" i="0" dirty="0">
              <a:effectLst/>
              <a:latin typeface="Meiryo UI" panose="020B0604030504040204" pitchFamily="50" charset="-128"/>
              <a:ea typeface="Meiryo UI" panose="020B0604030504040204" pitchFamily="50" charset="-128"/>
            </a:endParaRPr>
          </a:p>
          <a:p>
            <a:pPr marL="0" indent="0">
              <a:lnSpc>
                <a:spcPct val="20000"/>
              </a:lnSpc>
              <a:buNone/>
            </a:pPr>
            <a:endParaRPr lang="en-US" altLang="ja-JP" sz="2200" b="0" i="0" dirty="0">
              <a:solidFill>
                <a:srgbClr val="000000"/>
              </a:solidFill>
              <a:effectLst/>
              <a:latin typeface="Meiryo UI" panose="020B0604030504040204" pitchFamily="50" charset="-128"/>
              <a:ea typeface="Meiryo UI" panose="020B0604030504040204" pitchFamily="50" charset="-128"/>
            </a:endParaRPr>
          </a:p>
          <a:p>
            <a:pPr marL="0" indent="0">
              <a:lnSpc>
                <a:spcPct val="100000"/>
              </a:lnSpc>
              <a:buNone/>
            </a:pPr>
            <a:r>
              <a:rPr lang="ja-JP" altLang="en-US" sz="2200" b="0" i="0" dirty="0">
                <a:solidFill>
                  <a:srgbClr val="000000"/>
                </a:solidFill>
                <a:effectLst/>
                <a:latin typeface="Meiryo UI" panose="020B0604030504040204" pitchFamily="50" charset="-128"/>
                <a:ea typeface="Meiryo UI" panose="020B0604030504040204" pitchFamily="50" charset="-128"/>
              </a:rPr>
              <a:t>下記の加入要件を満たす場合に、</a:t>
            </a:r>
            <a:r>
              <a:rPr lang="ja-JP" altLang="en-US" sz="2200" b="0" i="0" u="sng" dirty="0">
                <a:solidFill>
                  <a:srgbClr val="000000"/>
                </a:solidFill>
                <a:effectLst/>
                <a:latin typeface="Meiryo UI" panose="020B0604030504040204" pitchFamily="50" charset="-128"/>
                <a:ea typeface="Meiryo UI" panose="020B0604030504040204" pitchFamily="50" charset="-128"/>
              </a:rPr>
              <a:t>本人からハローワークに申出</a:t>
            </a:r>
            <a:r>
              <a:rPr lang="ja-JP" altLang="en-US" sz="2200" b="0" i="0" dirty="0">
                <a:solidFill>
                  <a:srgbClr val="000000"/>
                </a:solidFill>
                <a:effectLst/>
                <a:latin typeface="Meiryo UI" panose="020B0604030504040204" pitchFamily="50" charset="-128"/>
                <a:ea typeface="Meiryo UI" panose="020B0604030504040204" pitchFamily="50" charset="-128"/>
              </a:rPr>
              <a:t>を行うことで、申出を行った日から、特例的に雇用保険の被保険者になれます　 </a:t>
            </a:r>
            <a:r>
              <a:rPr lang="en-US" altLang="ja-JP" b="0" i="0" dirty="0">
                <a:solidFill>
                  <a:srgbClr val="000000"/>
                </a:solidFill>
                <a:effectLst/>
                <a:latin typeface="Meiryo UI" panose="020B0604030504040204" pitchFamily="50" charset="-128"/>
                <a:ea typeface="Meiryo UI" panose="020B0604030504040204" pitchFamily="50" charset="-128"/>
              </a:rPr>
              <a:t>※</a:t>
            </a:r>
            <a:r>
              <a:rPr lang="ja-JP" altLang="en-US" b="0" i="0" dirty="0">
                <a:solidFill>
                  <a:srgbClr val="000000"/>
                </a:solidFill>
                <a:effectLst/>
                <a:latin typeface="Meiryo UI" panose="020B0604030504040204" pitchFamily="50" charset="-128"/>
                <a:ea typeface="Meiryo UI" panose="020B0604030504040204" pitchFamily="50" charset="-128"/>
              </a:rPr>
              <a:t>事業所は勤務を証明し、保険料の控除と納付を行います</a:t>
            </a:r>
            <a:endParaRPr lang="en-US" altLang="ja-JP" b="0" i="0" dirty="0">
              <a:solidFill>
                <a:srgbClr val="000000"/>
              </a:solidFill>
              <a:effectLst/>
              <a:latin typeface="Meiryo UI" panose="020B0604030504040204" pitchFamily="50" charset="-128"/>
              <a:ea typeface="Meiryo UI" panose="020B0604030504040204" pitchFamily="50" charset="-128"/>
            </a:endParaRPr>
          </a:p>
          <a:p>
            <a:pPr marL="0" indent="0">
              <a:buNone/>
            </a:pPr>
            <a:endParaRPr lang="en-US" altLang="ja-JP" sz="2200" b="0" i="0" dirty="0">
              <a:solidFill>
                <a:srgbClr val="000000"/>
              </a:solidFill>
              <a:effectLst/>
              <a:latin typeface="Meiryo UI" panose="020B0604030504040204" pitchFamily="50" charset="-128"/>
              <a:ea typeface="Meiryo UI" panose="020B0604030504040204" pitchFamily="50" charset="-128"/>
            </a:endParaRPr>
          </a:p>
          <a:p>
            <a:pPr marL="0" indent="0">
              <a:buNone/>
            </a:pPr>
            <a:r>
              <a:rPr lang="ja-JP" altLang="en-US" sz="2200" b="0" i="0" dirty="0">
                <a:solidFill>
                  <a:srgbClr val="000000"/>
                </a:solidFill>
                <a:effectLst/>
                <a:latin typeface="Meiryo UI" panose="020B0604030504040204" pitchFamily="50" charset="-128"/>
                <a:ea typeface="Meiryo UI" panose="020B0604030504040204" pitchFamily="50" charset="-128"/>
              </a:rPr>
              <a:t>（１）複数の事業所に雇用される</a:t>
            </a:r>
            <a:r>
              <a:rPr lang="en-US" altLang="ja-JP" sz="2200" b="0" i="0" dirty="0">
                <a:solidFill>
                  <a:srgbClr val="000000"/>
                </a:solidFill>
                <a:effectLst/>
                <a:latin typeface="Meiryo UI" panose="020B0604030504040204" pitchFamily="50" charset="-128"/>
                <a:ea typeface="Meiryo UI" panose="020B0604030504040204" pitchFamily="50" charset="-128"/>
              </a:rPr>
              <a:t>65</a:t>
            </a:r>
            <a:r>
              <a:rPr lang="ja-JP" altLang="en-US" sz="2200" b="0" i="0" dirty="0">
                <a:solidFill>
                  <a:srgbClr val="000000"/>
                </a:solidFill>
                <a:effectLst/>
                <a:latin typeface="Meiryo UI" panose="020B0604030504040204" pitchFamily="50" charset="-128"/>
                <a:ea typeface="Meiryo UI" panose="020B0604030504040204" pitchFamily="50" charset="-128"/>
              </a:rPr>
              <a:t>歳以上の労働者であること</a:t>
            </a:r>
            <a:endParaRPr lang="en-US" altLang="ja-JP" sz="2200" b="0" i="0" dirty="0">
              <a:solidFill>
                <a:srgbClr val="000000"/>
              </a:solidFill>
              <a:effectLst/>
              <a:latin typeface="Meiryo UI" panose="020B0604030504040204" pitchFamily="50" charset="-128"/>
              <a:ea typeface="Meiryo UI" panose="020B0604030504040204" pitchFamily="50" charset="-128"/>
            </a:endParaRPr>
          </a:p>
          <a:p>
            <a:pPr marL="0" indent="0">
              <a:buNone/>
            </a:pPr>
            <a:r>
              <a:rPr lang="ja-JP" altLang="en-US" sz="2200" dirty="0">
                <a:solidFill>
                  <a:srgbClr val="000000"/>
                </a:solidFill>
                <a:latin typeface="Meiryo UI" panose="020B0604030504040204" pitchFamily="50" charset="-128"/>
                <a:ea typeface="Meiryo UI" panose="020B0604030504040204" pitchFamily="50" charset="-128"/>
              </a:rPr>
              <a:t>（２）</a:t>
            </a:r>
            <a:r>
              <a:rPr lang="ja-JP" altLang="en-US" sz="2200" b="0" i="0" dirty="0">
                <a:solidFill>
                  <a:srgbClr val="000000"/>
                </a:solidFill>
                <a:effectLst/>
                <a:latin typeface="Meiryo UI" panose="020B0604030504040204" pitchFamily="50" charset="-128"/>
                <a:ea typeface="Meiryo UI" panose="020B0604030504040204" pitchFamily="50" charset="-128"/>
              </a:rPr>
              <a:t>２つの事業所（１週間の所定労働時間が</a:t>
            </a:r>
            <a:r>
              <a:rPr lang="en-US" altLang="ja-JP" sz="2200" b="0" i="0" dirty="0">
                <a:solidFill>
                  <a:srgbClr val="000000"/>
                </a:solidFill>
                <a:effectLst/>
                <a:latin typeface="Meiryo UI" panose="020B0604030504040204" pitchFamily="50" charset="-128"/>
                <a:ea typeface="Meiryo UI" panose="020B0604030504040204" pitchFamily="50" charset="-128"/>
              </a:rPr>
              <a:t>5</a:t>
            </a:r>
            <a:r>
              <a:rPr lang="ja-JP" altLang="en-US" sz="2200" b="0" i="0" dirty="0">
                <a:solidFill>
                  <a:srgbClr val="000000"/>
                </a:solidFill>
                <a:effectLst/>
                <a:latin typeface="Meiryo UI" panose="020B0604030504040204" pitchFamily="50" charset="-128"/>
                <a:ea typeface="Meiryo UI" panose="020B0604030504040204" pitchFamily="50" charset="-128"/>
              </a:rPr>
              <a:t>時間以上</a:t>
            </a:r>
            <a:r>
              <a:rPr lang="en-US" altLang="ja-JP" sz="2200" b="0" i="0" dirty="0">
                <a:solidFill>
                  <a:srgbClr val="000000"/>
                </a:solidFill>
                <a:effectLst/>
                <a:latin typeface="Meiryo UI" panose="020B0604030504040204" pitchFamily="50" charset="-128"/>
                <a:ea typeface="Meiryo UI" panose="020B0604030504040204" pitchFamily="50" charset="-128"/>
              </a:rPr>
              <a:t>20</a:t>
            </a:r>
            <a:r>
              <a:rPr lang="ja-JP" altLang="en-US" sz="2200" b="0" i="0" dirty="0">
                <a:solidFill>
                  <a:srgbClr val="000000"/>
                </a:solidFill>
                <a:effectLst/>
                <a:latin typeface="Meiryo UI" panose="020B0604030504040204" pitchFamily="50" charset="-128"/>
                <a:ea typeface="Meiryo UI" panose="020B0604030504040204" pitchFamily="50" charset="-128"/>
              </a:rPr>
              <a:t>時間未満であるものに限る）</a:t>
            </a:r>
            <a:br>
              <a:rPr lang="en-US" altLang="ja-JP" sz="2200" b="0" i="0" dirty="0">
                <a:solidFill>
                  <a:srgbClr val="000000"/>
                </a:solidFill>
                <a:effectLst/>
                <a:latin typeface="Meiryo UI" panose="020B0604030504040204" pitchFamily="50" charset="-128"/>
                <a:ea typeface="Meiryo UI" panose="020B0604030504040204" pitchFamily="50" charset="-128"/>
              </a:rPr>
            </a:br>
            <a:r>
              <a:rPr lang="en-US" altLang="ja-JP" sz="2200" b="0" i="0" dirty="0">
                <a:solidFill>
                  <a:srgbClr val="000000"/>
                </a:solidFill>
                <a:effectLst/>
                <a:latin typeface="Meiryo UI" panose="020B0604030504040204" pitchFamily="50" charset="-128"/>
                <a:ea typeface="Meiryo UI" panose="020B0604030504040204" pitchFamily="50" charset="-128"/>
              </a:rPr>
              <a:t>         </a:t>
            </a:r>
            <a:r>
              <a:rPr lang="ja-JP" altLang="en-US" sz="2200" b="0" i="0" dirty="0">
                <a:solidFill>
                  <a:srgbClr val="000000"/>
                </a:solidFill>
                <a:effectLst/>
                <a:latin typeface="Meiryo UI" panose="020B0604030504040204" pitchFamily="50" charset="-128"/>
                <a:ea typeface="Meiryo UI" panose="020B0604030504040204" pitchFamily="50" charset="-128"/>
              </a:rPr>
              <a:t>の労働時間を</a:t>
            </a:r>
            <a:r>
              <a:rPr lang="ja-JP" altLang="en-US" sz="2200" b="0" i="0" dirty="0">
                <a:solidFill>
                  <a:srgbClr val="FF0000"/>
                </a:solidFill>
                <a:effectLst/>
                <a:latin typeface="Meiryo UI" panose="020B0604030504040204" pitchFamily="50" charset="-128"/>
                <a:ea typeface="Meiryo UI" panose="020B0604030504040204" pitchFamily="50" charset="-128"/>
              </a:rPr>
              <a:t>合計して１週間の所定労働時間が</a:t>
            </a:r>
            <a:r>
              <a:rPr lang="en-US" altLang="ja-JP" sz="2200" b="0" i="0" dirty="0">
                <a:solidFill>
                  <a:srgbClr val="FF0000"/>
                </a:solidFill>
                <a:effectLst/>
                <a:latin typeface="Meiryo UI" panose="020B0604030504040204" pitchFamily="50" charset="-128"/>
                <a:ea typeface="Meiryo UI" panose="020B0604030504040204" pitchFamily="50" charset="-128"/>
              </a:rPr>
              <a:t>20</a:t>
            </a:r>
            <a:r>
              <a:rPr lang="ja-JP" altLang="en-US" sz="2200" b="0" i="0" dirty="0">
                <a:solidFill>
                  <a:srgbClr val="FF0000"/>
                </a:solidFill>
                <a:effectLst/>
                <a:latin typeface="Meiryo UI" panose="020B0604030504040204" pitchFamily="50" charset="-128"/>
                <a:ea typeface="Meiryo UI" panose="020B0604030504040204" pitchFamily="50" charset="-128"/>
              </a:rPr>
              <a:t>時間以上</a:t>
            </a:r>
            <a:r>
              <a:rPr lang="ja-JP" altLang="en-US" sz="2200" b="0" i="0" dirty="0">
                <a:solidFill>
                  <a:srgbClr val="000000"/>
                </a:solidFill>
                <a:effectLst/>
                <a:latin typeface="Meiryo UI" panose="020B0604030504040204" pitchFamily="50" charset="-128"/>
                <a:ea typeface="Meiryo UI" panose="020B0604030504040204" pitchFamily="50" charset="-128"/>
              </a:rPr>
              <a:t>であること</a:t>
            </a:r>
            <a:endParaRPr lang="en-US" altLang="ja-JP" sz="2200" b="0" i="0" dirty="0">
              <a:solidFill>
                <a:srgbClr val="000000"/>
              </a:solidFill>
              <a:effectLst/>
              <a:latin typeface="Meiryo UI" panose="020B0604030504040204" pitchFamily="50" charset="-128"/>
              <a:ea typeface="Meiryo UI" panose="020B0604030504040204" pitchFamily="50" charset="-128"/>
            </a:endParaRPr>
          </a:p>
          <a:p>
            <a:pPr marL="0" indent="0">
              <a:buNone/>
            </a:pPr>
            <a:r>
              <a:rPr lang="ja-JP" altLang="en-US" sz="2200" b="0" i="0" dirty="0">
                <a:solidFill>
                  <a:srgbClr val="000000"/>
                </a:solidFill>
                <a:effectLst/>
                <a:latin typeface="Meiryo UI" panose="020B0604030504040204" pitchFamily="50" charset="-128"/>
                <a:ea typeface="Meiryo UI" panose="020B0604030504040204" pitchFamily="50" charset="-128"/>
              </a:rPr>
              <a:t>（３）２つの事業所のそれぞれの雇用見込みが</a:t>
            </a:r>
            <a:r>
              <a:rPr lang="en-US" altLang="ja-JP" sz="2200" b="0" i="0" dirty="0">
                <a:solidFill>
                  <a:srgbClr val="000000"/>
                </a:solidFill>
                <a:effectLst/>
                <a:latin typeface="Meiryo UI" panose="020B0604030504040204" pitchFamily="50" charset="-128"/>
                <a:ea typeface="Meiryo UI" panose="020B0604030504040204" pitchFamily="50" charset="-128"/>
              </a:rPr>
              <a:t>31</a:t>
            </a:r>
            <a:r>
              <a:rPr lang="ja-JP" altLang="en-US" sz="2200" b="0" i="0" dirty="0">
                <a:solidFill>
                  <a:srgbClr val="000000"/>
                </a:solidFill>
                <a:effectLst/>
                <a:latin typeface="Meiryo UI" panose="020B0604030504040204" pitchFamily="50" charset="-128"/>
                <a:ea typeface="Meiryo UI" panose="020B0604030504040204" pitchFamily="50" charset="-128"/>
              </a:rPr>
              <a:t>日以上であること。なお、雇用保険に加入で</a:t>
            </a:r>
            <a:br>
              <a:rPr lang="en-US" altLang="ja-JP" sz="2200" b="0" i="0" dirty="0">
                <a:solidFill>
                  <a:srgbClr val="000000"/>
                </a:solidFill>
                <a:effectLst/>
                <a:latin typeface="Meiryo UI" panose="020B0604030504040204" pitchFamily="50" charset="-128"/>
                <a:ea typeface="Meiryo UI" panose="020B0604030504040204" pitchFamily="50" charset="-128"/>
              </a:rPr>
            </a:br>
            <a:r>
              <a:rPr lang="en-US" altLang="ja-JP" sz="2200" b="0" i="0" dirty="0">
                <a:solidFill>
                  <a:srgbClr val="000000"/>
                </a:solidFill>
                <a:effectLst/>
                <a:latin typeface="Meiryo UI" panose="020B0604030504040204" pitchFamily="50" charset="-128"/>
                <a:ea typeface="Meiryo UI" panose="020B0604030504040204" pitchFamily="50" charset="-128"/>
              </a:rPr>
              <a:t>         </a:t>
            </a:r>
            <a:r>
              <a:rPr lang="ja-JP" altLang="en-US" sz="2200" b="0" i="0" dirty="0">
                <a:solidFill>
                  <a:srgbClr val="000000"/>
                </a:solidFill>
                <a:effectLst/>
                <a:latin typeface="Meiryo UI" panose="020B0604030504040204" pitchFamily="50" charset="-128"/>
                <a:ea typeface="Meiryo UI" panose="020B0604030504040204" pitchFamily="50" charset="-128"/>
              </a:rPr>
              <a:t>きるのは２つの事業所（異なる事業主）までです</a:t>
            </a:r>
            <a:endParaRPr lang="en-US" altLang="ja-JP" sz="2200" dirty="0">
              <a:latin typeface="Meiryo UI" panose="020B0604030504040204" pitchFamily="50" charset="-128"/>
              <a:ea typeface="Meiryo UI" panose="020B0604030504040204" pitchFamily="50" charset="-128"/>
            </a:endParaRPr>
          </a:p>
        </p:txBody>
      </p:sp>
      <p:sp>
        <p:nvSpPr>
          <p:cNvPr id="2" name="スクロール: 横 1">
            <a:extLst>
              <a:ext uri="{FF2B5EF4-FFF2-40B4-BE49-F238E27FC236}">
                <a16:creationId xmlns:a16="http://schemas.microsoft.com/office/drawing/2014/main" id="{25EEB5FD-C62C-FA43-F168-F5667AE9D824}"/>
              </a:ext>
            </a:extLst>
          </p:cNvPr>
          <p:cNvSpPr/>
          <p:nvPr/>
        </p:nvSpPr>
        <p:spPr>
          <a:xfrm>
            <a:off x="1182757" y="4723369"/>
            <a:ext cx="9889435" cy="1297464"/>
          </a:xfrm>
          <a:prstGeom prst="horizontalScroll">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lIns="72000" tIns="72000" rIns="72000" bIns="72000" spcCol="144000" rtlCol="0" anchor="ctr" anchorCtr="0">
            <a:spAutoFit/>
          </a:bodyPr>
          <a:lstStyle/>
          <a:p>
            <a:pPr algn="ctr"/>
            <a:r>
              <a:rPr lang="ja-JP" altLang="en-US" sz="1800" b="0" i="0" dirty="0">
                <a:solidFill>
                  <a:srgbClr val="000000"/>
                </a:solidFill>
                <a:effectLst/>
                <a:latin typeface="Meiryo UI" panose="020B0604030504040204" pitchFamily="50" charset="-128"/>
                <a:ea typeface="Meiryo UI" panose="020B0604030504040204" pitchFamily="50" charset="-128"/>
              </a:rPr>
              <a:t>マルチ高年齢被保険者であった方が失業した場合には、一定の要件を満たせば、高年齢求職者給付金（被保険期間に応じて基本手当日額の</a:t>
            </a:r>
            <a:r>
              <a:rPr lang="en-US" altLang="ja-JP" sz="1800" b="0" i="0" dirty="0">
                <a:solidFill>
                  <a:srgbClr val="000000"/>
                </a:solidFill>
                <a:effectLst/>
                <a:latin typeface="Meiryo UI" panose="020B0604030504040204" pitchFamily="50" charset="-128"/>
                <a:ea typeface="Meiryo UI" panose="020B0604030504040204" pitchFamily="50" charset="-128"/>
              </a:rPr>
              <a:t>30</a:t>
            </a:r>
            <a:r>
              <a:rPr lang="ja-JP" altLang="en-US" sz="1800" b="0" i="0" dirty="0">
                <a:solidFill>
                  <a:srgbClr val="000000"/>
                </a:solidFill>
                <a:effectLst/>
                <a:latin typeface="Meiryo UI" panose="020B0604030504040204" pitchFamily="50" charset="-128"/>
                <a:ea typeface="Meiryo UI" panose="020B0604030504040204" pitchFamily="50" charset="-128"/>
              </a:rPr>
              <a:t>日分または</a:t>
            </a:r>
            <a:r>
              <a:rPr lang="en-US" altLang="ja-JP" sz="1800" b="0" i="0" dirty="0">
                <a:solidFill>
                  <a:srgbClr val="000000"/>
                </a:solidFill>
                <a:effectLst/>
                <a:latin typeface="Meiryo UI" panose="020B0604030504040204" pitchFamily="50" charset="-128"/>
                <a:ea typeface="Meiryo UI" panose="020B0604030504040204" pitchFamily="50" charset="-128"/>
              </a:rPr>
              <a:t>50</a:t>
            </a:r>
            <a:r>
              <a:rPr lang="ja-JP" altLang="en-US" sz="1800" b="0" i="0" dirty="0">
                <a:solidFill>
                  <a:srgbClr val="000000"/>
                </a:solidFill>
                <a:effectLst/>
                <a:latin typeface="Meiryo UI" panose="020B0604030504040204" pitchFamily="50" charset="-128"/>
                <a:ea typeface="Meiryo UI" panose="020B0604030504040204" pitchFamily="50" charset="-128"/>
              </a:rPr>
              <a:t>日分）を一時金で受給することが可能</a:t>
            </a:r>
            <a:r>
              <a:rPr lang="ja-JP" altLang="en-US" sz="1800" dirty="0">
                <a:solidFill>
                  <a:srgbClr val="000000"/>
                </a:solidFill>
                <a:latin typeface="Meiryo UI" panose="020B0604030504040204" pitchFamily="50" charset="-128"/>
                <a:ea typeface="Meiryo UI" panose="020B0604030504040204" pitchFamily="50" charset="-128"/>
              </a:rPr>
              <a:t>です</a:t>
            </a:r>
            <a:r>
              <a:rPr lang="ja-JP" altLang="en-US" dirty="0">
                <a:solidFill>
                  <a:srgbClr val="000000"/>
                </a:solidFill>
                <a:latin typeface="Meiryo UI" panose="020B0604030504040204" pitchFamily="50" charset="-128"/>
                <a:ea typeface="Meiryo UI" panose="020B0604030504040204" pitchFamily="50" charset="-128"/>
              </a:rPr>
              <a:t>。</a:t>
            </a:r>
            <a:endParaRPr lang="en-US" altLang="ja-JP" dirty="0">
              <a:solidFill>
                <a:srgbClr val="000000"/>
              </a:solidFill>
              <a:latin typeface="Meiryo UI" panose="020B0604030504040204" pitchFamily="50" charset="-128"/>
              <a:ea typeface="Meiryo UI" panose="020B0604030504040204" pitchFamily="50" charset="-128"/>
            </a:endParaRPr>
          </a:p>
          <a:p>
            <a:pPr algn="ctr"/>
            <a:r>
              <a:rPr kumimoji="1" lang="ja-JP" altLang="en-US" sz="1800" u="sng" dirty="0">
                <a:solidFill>
                  <a:srgbClr val="000000"/>
                </a:solidFill>
                <a:latin typeface="Meiryo UI" panose="020B0604030504040204" pitchFamily="50" charset="-128"/>
                <a:ea typeface="Meiryo UI" panose="020B0604030504040204" pitchFamily="50" charset="-128"/>
              </a:rPr>
              <a:t>資格喪失届は本人</a:t>
            </a:r>
            <a:r>
              <a:rPr kumimoji="1" lang="ja-JP" altLang="en-US" sz="1800" dirty="0">
                <a:solidFill>
                  <a:srgbClr val="000000"/>
                </a:solidFill>
                <a:latin typeface="Meiryo UI" panose="020B0604030504040204" pitchFamily="50" charset="-128"/>
                <a:ea typeface="Meiryo UI" panose="020B0604030504040204" pitchFamily="50" charset="-128"/>
              </a:rPr>
              <a:t>が行いますが、</a:t>
            </a:r>
            <a:r>
              <a:rPr kumimoji="1" lang="ja-JP" altLang="en-US" sz="1800" u="sng" dirty="0">
                <a:solidFill>
                  <a:srgbClr val="000000"/>
                </a:solidFill>
                <a:latin typeface="Meiryo UI" panose="020B0604030504040204" pitchFamily="50" charset="-128"/>
                <a:ea typeface="Meiryo UI" panose="020B0604030504040204" pitchFamily="50" charset="-128"/>
              </a:rPr>
              <a:t>事業所は求めに応じて離職票を作成する必要があります。</a:t>
            </a:r>
            <a:endParaRPr kumimoji="1" lang="ja-JP" altLang="en-US" dirty="0"/>
          </a:p>
        </p:txBody>
      </p:sp>
    </p:spTree>
    <p:extLst>
      <p:ext uri="{BB962C8B-B14F-4D97-AF65-F5344CB8AC3E}">
        <p14:creationId xmlns:p14="http://schemas.microsoft.com/office/powerpoint/2010/main" val="3584452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73D5C4-388E-4541-9037-B9E0AF436FD8}"/>
              </a:ext>
            </a:extLst>
          </p:cNvPr>
          <p:cNvSpPr>
            <a:spLocks noGrp="1"/>
          </p:cNvSpPr>
          <p:nvPr>
            <p:ph type="title"/>
          </p:nvPr>
        </p:nvSpPr>
        <p:spPr>
          <a:xfrm>
            <a:off x="494070" y="196646"/>
            <a:ext cx="4832309" cy="520648"/>
          </a:xfrm>
        </p:spPr>
        <p:txBody>
          <a:bodyPr anchor="ctr">
            <a:normAutofit fontScale="90000"/>
          </a:bodyPr>
          <a:lstStyle/>
          <a:p>
            <a:r>
              <a:rPr kumimoji="1" lang="ja-JP" altLang="en-US" sz="3200" dirty="0">
                <a:latin typeface="メイリオ" panose="020B0604030504040204" pitchFamily="50" charset="-128"/>
                <a:ea typeface="メイリオ" panose="020B0604030504040204" pitchFamily="50" charset="-128"/>
              </a:rPr>
              <a:t>雇用保険料率の変更　　　　　</a:t>
            </a:r>
          </a:p>
        </p:txBody>
      </p:sp>
      <p:sp>
        <p:nvSpPr>
          <p:cNvPr id="5" name="スライド番号プレースホルダー 4">
            <a:extLst>
              <a:ext uri="{FF2B5EF4-FFF2-40B4-BE49-F238E27FC236}">
                <a16:creationId xmlns:a16="http://schemas.microsoft.com/office/drawing/2014/main" id="{D41D35E1-E87C-4E98-BF3E-6C41D5D97739}"/>
              </a:ext>
            </a:extLst>
          </p:cNvPr>
          <p:cNvSpPr>
            <a:spLocks noGrp="1"/>
          </p:cNvSpPr>
          <p:nvPr>
            <p:ph type="sldNum" sz="quarter" idx="12"/>
          </p:nvPr>
        </p:nvSpPr>
        <p:spPr/>
        <p:txBody>
          <a:bodyPr/>
          <a:lstStyle/>
          <a:p>
            <a:fld id="{C9034EB8-48EA-42D3-8780-D7117E8A13EF}" type="slidenum">
              <a:rPr kumimoji="1" lang="ja-JP" altLang="en-US" smtClean="0"/>
              <a:t>6</a:t>
            </a:fld>
            <a:endParaRPr kumimoji="1" lang="ja-JP" altLang="en-US" dirty="0"/>
          </a:p>
        </p:txBody>
      </p:sp>
      <p:cxnSp>
        <p:nvCxnSpPr>
          <p:cNvPr id="8" name="直線コネクタ 7" descr="かやね社会保険労務士事務所">
            <a:extLst>
              <a:ext uri="{FF2B5EF4-FFF2-40B4-BE49-F238E27FC236}">
                <a16:creationId xmlns:a16="http://schemas.microsoft.com/office/drawing/2014/main" id="{5DA5063E-ECF7-448E-8C2E-7150CCABDBC1}"/>
              </a:ext>
              <a:ext uri="{C183D7F6-B498-43B3-948B-1728B52AA6E4}">
                <adec:decorative xmlns:adec="http://schemas.microsoft.com/office/drawing/2017/decorative" val="0"/>
              </a:ext>
            </a:extLst>
          </p:cNvPr>
          <p:cNvCxnSpPr>
            <a:cxnSpLocks/>
          </p:cNvCxnSpPr>
          <p:nvPr/>
        </p:nvCxnSpPr>
        <p:spPr>
          <a:xfrm>
            <a:off x="72000" y="720000"/>
            <a:ext cx="12096000" cy="38910"/>
          </a:xfrm>
          <a:prstGeom prst="line">
            <a:avLst/>
          </a:prstGeom>
          <a:ln w="127000" cmpd="thickThin">
            <a:gradFill flip="none" rotWithShape="1">
              <a:gsLst>
                <a:gs pos="0">
                  <a:schemeClr val="accent6">
                    <a:lumMod val="5000"/>
                    <a:lumOff val="95000"/>
                  </a:schemeClr>
                </a:gs>
                <a:gs pos="74000">
                  <a:schemeClr val="accent2">
                    <a:lumMod val="40000"/>
                    <a:lumOff val="60000"/>
                  </a:schemeClr>
                </a:gs>
                <a:gs pos="83000">
                  <a:schemeClr val="accent2">
                    <a:lumMod val="60000"/>
                    <a:lumOff val="40000"/>
                  </a:schemeClr>
                </a:gs>
                <a:gs pos="91602">
                  <a:schemeClr val="accent2">
                    <a:lumMod val="75000"/>
                  </a:schemeClr>
                </a:gs>
                <a:gs pos="100000">
                  <a:schemeClr val="accent2">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E745570C-5EFB-497C-847B-A206A013AEBF}"/>
              </a:ext>
            </a:extLst>
          </p:cNvPr>
          <p:cNvSpPr txBox="1"/>
          <p:nvPr/>
        </p:nvSpPr>
        <p:spPr>
          <a:xfrm>
            <a:off x="10440000" y="504000"/>
            <a:ext cx="1688076"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かやね社会保険労務士事務所</a:t>
            </a:r>
          </a:p>
        </p:txBody>
      </p:sp>
      <p:sp>
        <p:nvSpPr>
          <p:cNvPr id="7" name="テキスト ボックス 6">
            <a:extLst>
              <a:ext uri="{FF2B5EF4-FFF2-40B4-BE49-F238E27FC236}">
                <a16:creationId xmlns:a16="http://schemas.microsoft.com/office/drawing/2014/main" id="{8A78D974-C896-4FC2-9EFA-5BD8F4C0872E}"/>
              </a:ext>
            </a:extLst>
          </p:cNvPr>
          <p:cNvSpPr txBox="1"/>
          <p:nvPr/>
        </p:nvSpPr>
        <p:spPr>
          <a:xfrm>
            <a:off x="8478051" y="368071"/>
            <a:ext cx="1688075"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Ｐ</a:t>
            </a:r>
            <a:r>
              <a:rPr lang="en-US" altLang="ja-JP" dirty="0">
                <a:latin typeface="メイリオ" panose="020B0604030504040204" pitchFamily="50" charset="-128"/>
                <a:ea typeface="メイリオ" panose="020B0604030504040204" pitchFamily="50" charset="-128"/>
              </a:rPr>
              <a:t>89</a:t>
            </a:r>
            <a:endParaRPr kumimoji="1" lang="ja-JP" altLang="en-US" dirty="0">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0F7A1602-E0F4-FB6C-272D-236EDA91EDAC}"/>
              </a:ext>
            </a:extLst>
          </p:cNvPr>
          <p:cNvPicPr>
            <a:picLocks noChangeAspect="1"/>
          </p:cNvPicPr>
          <p:nvPr/>
        </p:nvPicPr>
        <p:blipFill>
          <a:blip r:embed="rId2"/>
          <a:stretch>
            <a:fillRect/>
          </a:stretch>
        </p:blipFill>
        <p:spPr>
          <a:xfrm>
            <a:off x="2003978" y="928182"/>
            <a:ext cx="8203510" cy="5777831"/>
          </a:xfrm>
          <a:prstGeom prst="rect">
            <a:avLst/>
          </a:prstGeom>
        </p:spPr>
      </p:pic>
    </p:spTree>
    <p:extLst>
      <p:ext uri="{BB962C8B-B14F-4D97-AF65-F5344CB8AC3E}">
        <p14:creationId xmlns:p14="http://schemas.microsoft.com/office/powerpoint/2010/main" val="477483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1">
            <a:extLst>
              <a:ext uri="{FF2B5EF4-FFF2-40B4-BE49-F238E27FC236}">
                <a16:creationId xmlns:a16="http://schemas.microsoft.com/office/drawing/2014/main" id="{934355B2-2F98-432A-A55B-5771EA36FE98}"/>
              </a:ext>
            </a:extLst>
          </p:cNvPr>
          <p:cNvSpPr/>
          <p:nvPr/>
        </p:nvSpPr>
        <p:spPr>
          <a:xfrm>
            <a:off x="838200" y="2914028"/>
            <a:ext cx="7609600" cy="2150340"/>
          </a:xfrm>
          <a:prstGeom prst="roundRect">
            <a:avLst/>
          </a:prstGeom>
          <a:pattFill prst="smGrid">
            <a:fgClr>
              <a:schemeClr val="bg2"/>
            </a:fgClr>
            <a:bgClr>
              <a:schemeClr val="bg2">
                <a:lumMod val="90000"/>
              </a:schemeClr>
            </a:bgClr>
          </a:patt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a:extLst>
              <a:ext uri="{FF2B5EF4-FFF2-40B4-BE49-F238E27FC236}">
                <a16:creationId xmlns:a16="http://schemas.microsoft.com/office/drawing/2014/main" id="{39A9111E-89D8-4410-94C4-6DFA5F2FD537}"/>
              </a:ext>
            </a:extLst>
          </p:cNvPr>
          <p:cNvSpPr>
            <a:spLocks noGrp="1"/>
          </p:cNvSpPr>
          <p:nvPr>
            <p:ph idx="1"/>
          </p:nvPr>
        </p:nvSpPr>
        <p:spPr>
          <a:xfrm>
            <a:off x="720000" y="1080000"/>
            <a:ext cx="11451877" cy="5286374"/>
          </a:xfrm>
        </p:spPr>
        <p:txBody>
          <a:bodyPr/>
          <a:lstStyle/>
          <a:p>
            <a:pPr marL="0" indent="0">
              <a:buNone/>
            </a:pPr>
            <a:r>
              <a:rPr lang="ja-JP" altLang="en-US" sz="2200" dirty="0">
                <a:latin typeface="Meiryo UI" panose="020B0604030504040204" pitchFamily="50" charset="-128"/>
                <a:ea typeface="Meiryo UI" panose="020B0604030504040204" pitchFamily="50" charset="-128"/>
              </a:rPr>
              <a:t>雇用保険上の賃金－（</a:t>
            </a:r>
            <a:r>
              <a:rPr lang="en-US" altLang="ja-JP" sz="2200" dirty="0">
                <a:latin typeface="Meiryo UI" panose="020B0604030504040204" pitchFamily="50" charset="-128"/>
                <a:ea typeface="Meiryo UI" panose="020B0604030504040204" pitchFamily="50" charset="-128"/>
              </a:rPr>
              <a:t>『</a:t>
            </a:r>
            <a:r>
              <a:rPr lang="ja-JP" altLang="en-US" sz="2200" dirty="0">
                <a:latin typeface="Meiryo UI" panose="020B0604030504040204" pitchFamily="50" charset="-128"/>
                <a:ea typeface="Meiryo UI" panose="020B0604030504040204" pitchFamily="50" charset="-128"/>
              </a:rPr>
              <a:t>臨時に支払われる賃金</a:t>
            </a:r>
            <a:r>
              <a:rPr lang="en-US" altLang="ja-JP" sz="2200" dirty="0">
                <a:latin typeface="Meiryo UI" panose="020B0604030504040204" pitchFamily="50" charset="-128"/>
                <a:ea typeface="Meiryo UI" panose="020B0604030504040204" pitchFamily="50" charset="-128"/>
              </a:rPr>
              <a:t>』</a:t>
            </a:r>
            <a:r>
              <a:rPr lang="ja-JP" altLang="en-US" sz="2200" dirty="0">
                <a:latin typeface="Meiryo UI" panose="020B0604030504040204" pitchFamily="50" charset="-128"/>
                <a:ea typeface="Meiryo UI" panose="020B0604030504040204" pitchFamily="50" charset="-128"/>
              </a:rPr>
              <a:t>＋</a:t>
            </a:r>
            <a:r>
              <a:rPr lang="en-US" altLang="ja-JP" sz="2200" dirty="0">
                <a:latin typeface="Meiryo UI" panose="020B0604030504040204" pitchFamily="50" charset="-128"/>
                <a:ea typeface="Meiryo UI" panose="020B0604030504040204" pitchFamily="50" charset="-128"/>
              </a:rPr>
              <a:t>『3</a:t>
            </a:r>
            <a:r>
              <a:rPr lang="ja-JP" altLang="en-US" sz="2200" dirty="0">
                <a:latin typeface="Meiryo UI" panose="020B0604030504040204" pitchFamily="50" charset="-128"/>
                <a:ea typeface="Meiryo UI" panose="020B0604030504040204" pitchFamily="50" charset="-128"/>
              </a:rPr>
              <a:t>ヶ月を超える期間ごとに支払われる賃金</a:t>
            </a:r>
            <a:r>
              <a:rPr lang="en-US" altLang="ja-JP" sz="2200" dirty="0">
                <a:latin typeface="Meiryo UI" panose="020B0604030504040204" pitchFamily="50" charset="-128"/>
                <a:ea typeface="Meiryo UI" panose="020B0604030504040204" pitchFamily="50" charset="-128"/>
              </a:rPr>
              <a:t>』</a:t>
            </a:r>
            <a:r>
              <a:rPr lang="ja-JP" altLang="en-US" sz="2200" dirty="0">
                <a:latin typeface="Meiryo UI" panose="020B0604030504040204" pitchFamily="50" charset="-128"/>
                <a:ea typeface="Meiryo UI" panose="020B0604030504040204" pitchFamily="50" charset="-128"/>
              </a:rPr>
              <a:t>）　</a:t>
            </a:r>
            <a:br>
              <a:rPr lang="en-US" altLang="ja-JP" sz="2200" dirty="0">
                <a:latin typeface="Meiryo UI" panose="020B0604030504040204" pitchFamily="50" charset="-128"/>
                <a:ea typeface="Meiryo UI" panose="020B0604030504040204" pitchFamily="50" charset="-128"/>
              </a:rPr>
            </a:br>
            <a:r>
              <a:rPr lang="ja-JP" altLang="en-US" sz="2200" dirty="0">
                <a:latin typeface="Meiryo UI" panose="020B0604030504040204" pitchFamily="50" charset="-128"/>
                <a:ea typeface="Meiryo UI" panose="020B0604030504040204" pitchFamily="50" charset="-128"/>
              </a:rPr>
              <a:t>　➡　離職証明書等に記載できる賃金</a:t>
            </a:r>
            <a:endParaRPr lang="en-US" altLang="ja-JP" sz="2200" dirty="0">
              <a:latin typeface="Meiryo UI" panose="020B0604030504040204" pitchFamily="50" charset="-128"/>
              <a:ea typeface="Meiryo UI" panose="020B0604030504040204" pitchFamily="50" charset="-128"/>
            </a:endParaRPr>
          </a:p>
          <a:p>
            <a:pPr marL="0" indent="0">
              <a:buNone/>
            </a:pPr>
            <a:endParaRPr kumimoji="1" lang="ja-JP" altLang="en-US" dirty="0">
              <a:latin typeface="メイリオ" panose="020B0604030504040204" pitchFamily="50" charset="-128"/>
              <a:ea typeface="メイリオ" panose="020B0604030504040204" pitchFamily="50" charset="-128"/>
            </a:endParaRPr>
          </a:p>
        </p:txBody>
      </p:sp>
      <p:sp>
        <p:nvSpPr>
          <p:cNvPr id="6" name="四角形: 角を丸くする 5">
            <a:extLst>
              <a:ext uri="{FF2B5EF4-FFF2-40B4-BE49-F238E27FC236}">
                <a16:creationId xmlns:a16="http://schemas.microsoft.com/office/drawing/2014/main" id="{4CD81A26-95B0-467B-8D1E-1247B20B4F5A}"/>
              </a:ext>
            </a:extLst>
          </p:cNvPr>
          <p:cNvSpPr/>
          <p:nvPr/>
        </p:nvSpPr>
        <p:spPr>
          <a:xfrm>
            <a:off x="5343425" y="3352066"/>
            <a:ext cx="3068083" cy="120982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EB39AB5F-14BF-4E59-AA20-0D4365B01ECE}"/>
              </a:ext>
            </a:extLst>
          </p:cNvPr>
          <p:cNvSpPr txBox="1"/>
          <p:nvPr/>
        </p:nvSpPr>
        <p:spPr>
          <a:xfrm>
            <a:off x="5788425" y="3657047"/>
            <a:ext cx="2283859" cy="646331"/>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臨時、</a:t>
            </a:r>
            <a:r>
              <a:rPr lang="ja-JP" altLang="en-US" dirty="0">
                <a:latin typeface="メイリオ" panose="020B0604030504040204" pitchFamily="50" charset="-128"/>
                <a:ea typeface="メイリオ" panose="020B0604030504040204" pitchFamily="50" charset="-128"/>
              </a:rPr>
              <a:t>年</a:t>
            </a:r>
            <a:r>
              <a:rPr lang="en-US" altLang="ja-JP" dirty="0">
                <a:latin typeface="メイリオ" panose="020B0604030504040204" pitchFamily="50" charset="-128"/>
                <a:ea typeface="メイリオ" panose="020B0604030504040204" pitchFamily="50" charset="-128"/>
              </a:rPr>
              <a:t>3</a:t>
            </a:r>
            <a:r>
              <a:rPr lang="ja-JP" altLang="en-US" dirty="0">
                <a:latin typeface="メイリオ" panose="020B0604030504040204" pitchFamily="50" charset="-128"/>
                <a:ea typeface="メイリオ" panose="020B0604030504040204" pitchFamily="50" charset="-128"/>
              </a:rPr>
              <a:t>回までの賞与等は</a:t>
            </a:r>
            <a:r>
              <a:rPr kumimoji="1" lang="ja-JP" altLang="en-US" dirty="0">
                <a:latin typeface="メイリオ" panose="020B0604030504040204" pitchFamily="50" charset="-128"/>
                <a:ea typeface="メイリオ" panose="020B0604030504040204" pitchFamily="50" charset="-128"/>
              </a:rPr>
              <a:t>記載対象外</a:t>
            </a:r>
          </a:p>
        </p:txBody>
      </p:sp>
      <p:sp>
        <p:nvSpPr>
          <p:cNvPr id="8" name="テキスト ボックス 7">
            <a:extLst>
              <a:ext uri="{FF2B5EF4-FFF2-40B4-BE49-F238E27FC236}">
                <a16:creationId xmlns:a16="http://schemas.microsoft.com/office/drawing/2014/main" id="{4C96DFC4-4749-4AE8-BD66-DE38C060B605}"/>
              </a:ext>
            </a:extLst>
          </p:cNvPr>
          <p:cNvSpPr txBox="1"/>
          <p:nvPr/>
        </p:nvSpPr>
        <p:spPr>
          <a:xfrm>
            <a:off x="889966" y="3712198"/>
            <a:ext cx="5160161" cy="461665"/>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離職証明書等に記載できる賃金</a:t>
            </a:r>
            <a:endParaRPr kumimoji="1" lang="ja-JP" altLang="en-US" sz="240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282F2C8F-7805-4FCF-B418-285215C8E044}"/>
              </a:ext>
            </a:extLst>
          </p:cNvPr>
          <p:cNvSpPr txBox="1"/>
          <p:nvPr/>
        </p:nvSpPr>
        <p:spPr>
          <a:xfrm>
            <a:off x="9561497" y="3696376"/>
            <a:ext cx="2164381"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雇用保険上の賃金</a:t>
            </a:r>
          </a:p>
        </p:txBody>
      </p:sp>
      <p:sp>
        <p:nvSpPr>
          <p:cNvPr id="14" name="右中かっこ 13">
            <a:extLst>
              <a:ext uri="{FF2B5EF4-FFF2-40B4-BE49-F238E27FC236}">
                <a16:creationId xmlns:a16="http://schemas.microsoft.com/office/drawing/2014/main" id="{2E9E679F-FA7F-4E44-92D9-168FB6F28901}"/>
              </a:ext>
            </a:extLst>
          </p:cNvPr>
          <p:cNvSpPr/>
          <p:nvPr/>
        </p:nvSpPr>
        <p:spPr>
          <a:xfrm>
            <a:off x="8713507" y="3134388"/>
            <a:ext cx="740595" cy="1709619"/>
          </a:xfrm>
          <a:prstGeom prst="righ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6F6EE936-B2AD-4079-BD0A-DBEB4CE0EEEA}"/>
              </a:ext>
            </a:extLst>
          </p:cNvPr>
          <p:cNvSpPr/>
          <p:nvPr/>
        </p:nvSpPr>
        <p:spPr>
          <a:xfrm>
            <a:off x="838200" y="5626232"/>
            <a:ext cx="4407587" cy="644637"/>
          </a:xfrm>
          <a:prstGeom prst="round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120011FF-CBEC-41B2-8BE6-E02965FD9E6A}"/>
              </a:ext>
            </a:extLst>
          </p:cNvPr>
          <p:cNvSpPr txBox="1"/>
          <p:nvPr/>
        </p:nvSpPr>
        <p:spPr>
          <a:xfrm>
            <a:off x="1006630" y="5806392"/>
            <a:ext cx="4021835" cy="461665"/>
          </a:xfrm>
          <a:prstGeom prst="rect">
            <a:avLst/>
          </a:prstGeom>
          <a:noFill/>
        </p:spPr>
        <p:txBody>
          <a:bodyPr wrap="square" rtlCol="0">
            <a:spAutoFit/>
          </a:bodyPr>
          <a:lstStyle/>
          <a:p>
            <a:pPr algn="ctr"/>
            <a:r>
              <a:rPr kumimoji="1" lang="ja-JP" altLang="en-US" sz="2400" dirty="0">
                <a:latin typeface="メイリオ" panose="020B0604030504040204" pitchFamily="50" charset="-128"/>
                <a:ea typeface="メイリオ" panose="020B0604030504040204" pitchFamily="50" charset="-128"/>
              </a:rPr>
              <a:t>実質弁償的、恩恵的なもの</a:t>
            </a:r>
          </a:p>
        </p:txBody>
      </p:sp>
      <p:sp>
        <p:nvSpPr>
          <p:cNvPr id="18" name="テキスト ボックス 17">
            <a:extLst>
              <a:ext uri="{FF2B5EF4-FFF2-40B4-BE49-F238E27FC236}">
                <a16:creationId xmlns:a16="http://schemas.microsoft.com/office/drawing/2014/main" id="{80F45E51-319F-42C5-9107-09131DF8F1AB}"/>
              </a:ext>
            </a:extLst>
          </p:cNvPr>
          <p:cNvSpPr txBox="1"/>
          <p:nvPr/>
        </p:nvSpPr>
        <p:spPr>
          <a:xfrm>
            <a:off x="5190360" y="5740829"/>
            <a:ext cx="4547277" cy="461665"/>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雇用保険上の賃金ではない</a:t>
            </a:r>
          </a:p>
        </p:txBody>
      </p:sp>
      <p:sp>
        <p:nvSpPr>
          <p:cNvPr id="19" name="テキスト ボックス 18">
            <a:extLst>
              <a:ext uri="{FF2B5EF4-FFF2-40B4-BE49-F238E27FC236}">
                <a16:creationId xmlns:a16="http://schemas.microsoft.com/office/drawing/2014/main" id="{ECE2FDFA-A2CE-4790-880C-2E6503875929}"/>
              </a:ext>
            </a:extLst>
          </p:cNvPr>
          <p:cNvSpPr txBox="1"/>
          <p:nvPr/>
        </p:nvSpPr>
        <p:spPr>
          <a:xfrm>
            <a:off x="9166425" y="4016547"/>
            <a:ext cx="3025575" cy="830997"/>
          </a:xfrm>
          <a:prstGeom prst="rect">
            <a:avLst/>
          </a:prstGeom>
          <a:noFill/>
        </p:spPr>
        <p:txBody>
          <a:bodyPr wrap="square" rtlCol="0">
            <a:spAutoFit/>
          </a:bodyPr>
          <a:lstStyle/>
          <a:p>
            <a:r>
              <a:rPr kumimoji="1" lang="ja-JP" altLang="en-US" sz="1600" dirty="0">
                <a:latin typeface="メイリオ" panose="020B0604030504040204" pitchFamily="50" charset="-128"/>
                <a:ea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rPr>
              <a:t>15</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５</a:t>
            </a:r>
            <a:r>
              <a:rPr kumimoji="1" lang="en-US" altLang="ja-JP" sz="1600" dirty="0">
                <a:latin typeface="メイリオ" panose="020B0604030504040204" pitchFamily="50" charset="-128"/>
                <a:ea typeface="メイリオ" panose="020B0604030504040204" pitchFamily="50" charset="-128"/>
              </a:rPr>
              <a:t>/1000</a:t>
            </a:r>
            <a:r>
              <a:rPr kumimoji="1" lang="ja-JP" altLang="en-US" sz="1600" dirty="0">
                <a:latin typeface="メイリオ" panose="020B0604030504040204" pitchFamily="50" charset="-128"/>
                <a:ea typeface="メイリオ" panose="020B0604030504040204" pitchFamily="50" charset="-128"/>
              </a:rPr>
              <a:t>　一般の事業</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　（</a:t>
            </a:r>
            <a:r>
              <a:rPr kumimoji="1" lang="en-US" altLang="ja-JP" sz="1600" dirty="0">
                <a:latin typeface="メイリオ" panose="020B0604030504040204" pitchFamily="50" charset="-128"/>
                <a:ea typeface="メイリオ" panose="020B0604030504040204" pitchFamily="50" charset="-128"/>
              </a:rPr>
              <a:t>6/1000</a:t>
            </a:r>
            <a:r>
              <a:rPr lang="ja-JP" altLang="en-US" sz="1600" dirty="0">
                <a:latin typeface="メイリオ" panose="020B0604030504040204" pitchFamily="50" charset="-128"/>
                <a:ea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rPr>
              <a:t>9</a:t>
            </a:r>
            <a:r>
              <a:rPr kumimoji="1" lang="en-US" altLang="ja-JP" sz="1600" dirty="0">
                <a:latin typeface="メイリオ" panose="020B0604030504040204" pitchFamily="50" charset="-128"/>
                <a:ea typeface="メイリオ" panose="020B0604030504040204" pitchFamily="50" charset="-128"/>
              </a:rPr>
              <a:t>.5/1000</a:t>
            </a:r>
            <a:r>
              <a:rPr kumimoji="1" lang="ja-JP" altLang="en-US" sz="1600" dirty="0">
                <a:latin typeface="メイリオ" panose="020B0604030504040204" pitchFamily="50" charset="-128"/>
                <a:ea typeface="メイリオ" panose="020B0604030504040204" pitchFamily="50" charset="-128"/>
              </a:rPr>
              <a:t>）　　</a:t>
            </a:r>
            <a:endParaRPr kumimoji="1"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a:t>
            </a:r>
            <a:endParaRPr kumimoji="1" lang="ja-JP" altLang="en-US" sz="160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96DC7DFF-C87B-488A-A48C-6856C56F16AF}"/>
              </a:ext>
            </a:extLst>
          </p:cNvPr>
          <p:cNvSpPr txBox="1"/>
          <p:nvPr/>
        </p:nvSpPr>
        <p:spPr>
          <a:xfrm>
            <a:off x="10438228" y="843240"/>
            <a:ext cx="1287650"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Ｐ</a:t>
            </a:r>
            <a:r>
              <a:rPr lang="en-US" altLang="ja-JP" dirty="0">
                <a:latin typeface="メイリオ" panose="020B0604030504040204" pitchFamily="50" charset="-128"/>
                <a:ea typeface="メイリオ" panose="020B0604030504040204" pitchFamily="50" charset="-128"/>
              </a:rPr>
              <a:t>86</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88</a:t>
            </a:r>
            <a:endParaRPr kumimoji="1"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82424E16-4298-4DB3-8F07-ABE8CC67F98B}"/>
              </a:ext>
            </a:extLst>
          </p:cNvPr>
          <p:cNvSpPr>
            <a:spLocks noGrp="1"/>
          </p:cNvSpPr>
          <p:nvPr>
            <p:ph type="sldNum" sz="quarter" idx="12"/>
          </p:nvPr>
        </p:nvSpPr>
        <p:spPr/>
        <p:txBody>
          <a:bodyPr/>
          <a:lstStyle/>
          <a:p>
            <a:fld id="{C9034EB8-48EA-42D3-8780-D7117E8A13EF}" type="slidenum">
              <a:rPr kumimoji="1" lang="ja-JP" altLang="en-US" smtClean="0"/>
              <a:t>7</a:t>
            </a:fld>
            <a:endParaRPr kumimoji="1" lang="ja-JP" altLang="en-US"/>
          </a:p>
        </p:txBody>
      </p:sp>
      <p:sp>
        <p:nvSpPr>
          <p:cNvPr id="5" name="正方形/長方形 4">
            <a:extLst>
              <a:ext uri="{FF2B5EF4-FFF2-40B4-BE49-F238E27FC236}">
                <a16:creationId xmlns:a16="http://schemas.microsoft.com/office/drawing/2014/main" id="{32E1BF3F-5160-4AD7-8B2A-1DEAAE55614F}"/>
              </a:ext>
            </a:extLst>
          </p:cNvPr>
          <p:cNvSpPr/>
          <p:nvPr/>
        </p:nvSpPr>
        <p:spPr>
          <a:xfrm>
            <a:off x="2938385" y="2740174"/>
            <a:ext cx="3409229" cy="46166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F5E37D70-A8F3-40F7-B5EC-27D30E569F07}"/>
              </a:ext>
            </a:extLst>
          </p:cNvPr>
          <p:cNvSpPr txBox="1"/>
          <p:nvPr/>
        </p:nvSpPr>
        <p:spPr>
          <a:xfrm>
            <a:off x="3390165" y="2784873"/>
            <a:ext cx="3276600" cy="461665"/>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雇用保険上の賃金</a:t>
            </a:r>
          </a:p>
        </p:txBody>
      </p:sp>
      <p:sp>
        <p:nvSpPr>
          <p:cNvPr id="22" name="テキスト ボックス 21">
            <a:extLst>
              <a:ext uri="{FF2B5EF4-FFF2-40B4-BE49-F238E27FC236}">
                <a16:creationId xmlns:a16="http://schemas.microsoft.com/office/drawing/2014/main" id="{1D5DE295-9C96-4C07-9100-4DC9AFD1B7D4}"/>
              </a:ext>
            </a:extLst>
          </p:cNvPr>
          <p:cNvSpPr txBox="1"/>
          <p:nvPr/>
        </p:nvSpPr>
        <p:spPr>
          <a:xfrm>
            <a:off x="9307516" y="4919555"/>
            <a:ext cx="2631858" cy="1169551"/>
          </a:xfrm>
          <a:custGeom>
            <a:avLst/>
            <a:gdLst>
              <a:gd name="connsiteX0" fmla="*/ 0 w 2631858"/>
              <a:gd name="connsiteY0" fmla="*/ 0 h 1169551"/>
              <a:gd name="connsiteX1" fmla="*/ 500053 w 2631858"/>
              <a:gd name="connsiteY1" fmla="*/ 0 h 1169551"/>
              <a:gd name="connsiteX2" fmla="*/ 947469 w 2631858"/>
              <a:gd name="connsiteY2" fmla="*/ 0 h 1169551"/>
              <a:gd name="connsiteX3" fmla="*/ 1526478 w 2631858"/>
              <a:gd name="connsiteY3" fmla="*/ 0 h 1169551"/>
              <a:gd name="connsiteX4" fmla="*/ 2026531 w 2631858"/>
              <a:gd name="connsiteY4" fmla="*/ 0 h 1169551"/>
              <a:gd name="connsiteX5" fmla="*/ 2631858 w 2631858"/>
              <a:gd name="connsiteY5" fmla="*/ 0 h 1169551"/>
              <a:gd name="connsiteX6" fmla="*/ 2631858 w 2631858"/>
              <a:gd name="connsiteY6" fmla="*/ 608167 h 1169551"/>
              <a:gd name="connsiteX7" fmla="*/ 2631858 w 2631858"/>
              <a:gd name="connsiteY7" fmla="*/ 1169551 h 1169551"/>
              <a:gd name="connsiteX8" fmla="*/ 2105486 w 2631858"/>
              <a:gd name="connsiteY8" fmla="*/ 1169551 h 1169551"/>
              <a:gd name="connsiteX9" fmla="*/ 1658071 w 2631858"/>
              <a:gd name="connsiteY9" fmla="*/ 1169551 h 1169551"/>
              <a:gd name="connsiteX10" fmla="*/ 1131699 w 2631858"/>
              <a:gd name="connsiteY10" fmla="*/ 1169551 h 1169551"/>
              <a:gd name="connsiteX11" fmla="*/ 605327 w 2631858"/>
              <a:gd name="connsiteY11" fmla="*/ 1169551 h 1169551"/>
              <a:gd name="connsiteX12" fmla="*/ 0 w 2631858"/>
              <a:gd name="connsiteY12" fmla="*/ 1169551 h 1169551"/>
              <a:gd name="connsiteX13" fmla="*/ 0 w 2631858"/>
              <a:gd name="connsiteY13" fmla="*/ 561384 h 1169551"/>
              <a:gd name="connsiteX14" fmla="*/ 0 w 2631858"/>
              <a:gd name="connsiteY14" fmla="*/ 0 h 116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31858" h="1169551" extrusionOk="0">
                <a:moveTo>
                  <a:pt x="0" y="0"/>
                </a:moveTo>
                <a:cubicBezTo>
                  <a:pt x="158098" y="-47562"/>
                  <a:pt x="363738" y="10850"/>
                  <a:pt x="500053" y="0"/>
                </a:cubicBezTo>
                <a:cubicBezTo>
                  <a:pt x="636368" y="-10850"/>
                  <a:pt x="838877" y="44439"/>
                  <a:pt x="947469" y="0"/>
                </a:cubicBezTo>
                <a:cubicBezTo>
                  <a:pt x="1056061" y="-44439"/>
                  <a:pt x="1275369" y="45371"/>
                  <a:pt x="1526478" y="0"/>
                </a:cubicBezTo>
                <a:cubicBezTo>
                  <a:pt x="1777587" y="-45371"/>
                  <a:pt x="1797773" y="8681"/>
                  <a:pt x="2026531" y="0"/>
                </a:cubicBezTo>
                <a:cubicBezTo>
                  <a:pt x="2255289" y="-8681"/>
                  <a:pt x="2393376" y="46961"/>
                  <a:pt x="2631858" y="0"/>
                </a:cubicBezTo>
                <a:cubicBezTo>
                  <a:pt x="2670972" y="204061"/>
                  <a:pt x="2602848" y="372047"/>
                  <a:pt x="2631858" y="608167"/>
                </a:cubicBezTo>
                <a:cubicBezTo>
                  <a:pt x="2660868" y="844287"/>
                  <a:pt x="2616739" y="1028222"/>
                  <a:pt x="2631858" y="1169551"/>
                </a:cubicBezTo>
                <a:cubicBezTo>
                  <a:pt x="2525292" y="1217128"/>
                  <a:pt x="2248843" y="1167981"/>
                  <a:pt x="2105486" y="1169551"/>
                </a:cubicBezTo>
                <a:cubicBezTo>
                  <a:pt x="1962129" y="1171121"/>
                  <a:pt x="1839362" y="1121837"/>
                  <a:pt x="1658071" y="1169551"/>
                </a:cubicBezTo>
                <a:cubicBezTo>
                  <a:pt x="1476780" y="1217265"/>
                  <a:pt x="1343404" y="1125603"/>
                  <a:pt x="1131699" y="1169551"/>
                </a:cubicBezTo>
                <a:cubicBezTo>
                  <a:pt x="919994" y="1213499"/>
                  <a:pt x="777628" y="1126853"/>
                  <a:pt x="605327" y="1169551"/>
                </a:cubicBezTo>
                <a:cubicBezTo>
                  <a:pt x="433026" y="1212249"/>
                  <a:pt x="248647" y="1108160"/>
                  <a:pt x="0" y="1169551"/>
                </a:cubicBezTo>
                <a:cubicBezTo>
                  <a:pt x="-26984" y="979932"/>
                  <a:pt x="23845" y="817146"/>
                  <a:pt x="0" y="561384"/>
                </a:cubicBezTo>
                <a:cubicBezTo>
                  <a:pt x="-23845" y="305622"/>
                  <a:pt x="3087" y="259886"/>
                  <a:pt x="0" y="0"/>
                </a:cubicBezTo>
                <a:close/>
              </a:path>
            </a:pathLst>
          </a:custGeom>
          <a:noFill/>
          <a:ln>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a:spAutoFit/>
          </a:bodyPr>
          <a:lstStyle/>
          <a:p>
            <a:r>
              <a:rPr lang="ja-JP" altLang="en-US" sz="1400" b="0" i="0" dirty="0">
                <a:solidFill>
                  <a:srgbClr val="0A0A03"/>
                </a:solidFill>
                <a:effectLst/>
                <a:latin typeface="Meiryo" panose="020B0604030504040204" pitchFamily="50" charset="-128"/>
                <a:ea typeface="Meiryo" panose="020B0604030504040204" pitchFamily="50" charset="-128"/>
              </a:rPr>
              <a:t>事業主負担分のうち</a:t>
            </a:r>
            <a:r>
              <a:rPr lang="en-US" altLang="ja-JP" sz="1400" b="0" i="0" dirty="0">
                <a:solidFill>
                  <a:srgbClr val="FF0000"/>
                </a:solidFill>
                <a:effectLst/>
                <a:latin typeface="Meiryo" panose="020B0604030504040204" pitchFamily="50" charset="-128"/>
                <a:ea typeface="Meiryo" panose="020B0604030504040204" pitchFamily="50" charset="-128"/>
              </a:rPr>
              <a:t>3.5</a:t>
            </a:r>
            <a:r>
              <a:rPr lang="en-US" altLang="ja-JP" sz="1400" b="0" i="0" dirty="0">
                <a:solidFill>
                  <a:srgbClr val="0A0A03"/>
                </a:solidFill>
                <a:effectLst/>
                <a:latin typeface="Meiryo" panose="020B0604030504040204" pitchFamily="50" charset="-128"/>
                <a:ea typeface="Meiryo" panose="020B0604030504040204" pitchFamily="50" charset="-128"/>
              </a:rPr>
              <a:t>/1000</a:t>
            </a:r>
            <a:r>
              <a:rPr lang="ja-JP" altLang="en-US" sz="1400" b="0" i="0" dirty="0">
                <a:solidFill>
                  <a:srgbClr val="0A0A03"/>
                </a:solidFill>
                <a:effectLst/>
                <a:latin typeface="Meiryo" panose="020B0604030504040204" pitchFamily="50" charset="-128"/>
                <a:ea typeface="Meiryo" panose="020B0604030504040204" pitchFamily="50" charset="-128"/>
              </a:rPr>
              <a:t>は雇用保険二事業の費用。</a:t>
            </a:r>
            <a:br>
              <a:rPr lang="en-US" altLang="ja-JP" sz="1400" b="0" i="0" dirty="0">
                <a:solidFill>
                  <a:srgbClr val="0A0A03"/>
                </a:solidFill>
                <a:effectLst/>
                <a:latin typeface="Meiryo" panose="020B0604030504040204" pitchFamily="50" charset="-128"/>
                <a:ea typeface="Meiryo" panose="020B0604030504040204" pitchFamily="50" charset="-128"/>
              </a:rPr>
            </a:br>
            <a:r>
              <a:rPr lang="ja-JP" altLang="en-US" sz="1400" b="0" i="0" dirty="0">
                <a:solidFill>
                  <a:srgbClr val="0A0A03"/>
                </a:solidFill>
                <a:effectLst/>
                <a:latin typeface="Meiryo" panose="020B0604030504040204" pitchFamily="50" charset="-128"/>
                <a:ea typeface="Meiryo" panose="020B0604030504040204" pitchFamily="50" charset="-128"/>
              </a:rPr>
              <a:t>令和</a:t>
            </a:r>
            <a:r>
              <a:rPr lang="en-US" altLang="ja-JP" sz="1400" b="0" i="0" dirty="0">
                <a:solidFill>
                  <a:srgbClr val="0A0A03"/>
                </a:solidFill>
                <a:effectLst/>
                <a:latin typeface="Meiryo" panose="020B0604030504040204" pitchFamily="50" charset="-128"/>
                <a:ea typeface="Meiryo" panose="020B0604030504040204" pitchFamily="50" charset="-128"/>
              </a:rPr>
              <a:t>7</a:t>
            </a:r>
            <a:r>
              <a:rPr lang="ja-JP" altLang="en-US" sz="1400" b="0" i="0" dirty="0">
                <a:solidFill>
                  <a:srgbClr val="0A0A03"/>
                </a:solidFill>
                <a:effectLst/>
                <a:latin typeface="Meiryo" panose="020B0604030504040204" pitchFamily="50" charset="-128"/>
                <a:ea typeface="Meiryo" panose="020B0604030504040204" pitchFamily="50" charset="-128"/>
              </a:rPr>
              <a:t>年度から更なる保険料のアップが予定されています。。</a:t>
            </a:r>
            <a:endParaRPr lang="en-US" altLang="ja-JP" sz="1400" b="0" i="0" dirty="0">
              <a:solidFill>
                <a:srgbClr val="0A0A03"/>
              </a:solidFill>
              <a:effectLst/>
              <a:latin typeface="Meiryo" panose="020B0604030504040204" pitchFamily="50" charset="-128"/>
              <a:ea typeface="Meiryo" panose="020B0604030504040204" pitchFamily="50" charset="-128"/>
            </a:endParaRPr>
          </a:p>
          <a:p>
            <a:r>
              <a:rPr lang="en-US" altLang="ja-JP" sz="1400" b="1" dirty="0">
                <a:solidFill>
                  <a:srgbClr val="FF0000"/>
                </a:solidFill>
                <a:highlight>
                  <a:srgbClr val="FFFF00"/>
                </a:highlight>
                <a:latin typeface="Meiryo" panose="020B0604030504040204" pitchFamily="50" charset="-128"/>
                <a:ea typeface="Meiryo" panose="020B0604030504040204" pitchFamily="50" charset="-128"/>
              </a:rPr>
              <a:t>※2023.1.29</a:t>
            </a:r>
            <a:r>
              <a:rPr lang="ja-JP" altLang="en-US" sz="1400" b="1" dirty="0">
                <a:solidFill>
                  <a:srgbClr val="FF0000"/>
                </a:solidFill>
                <a:highlight>
                  <a:srgbClr val="FFFF00"/>
                </a:highlight>
                <a:latin typeface="Meiryo" panose="020B0604030504040204" pitchFamily="50" charset="-128"/>
                <a:ea typeface="Meiryo" panose="020B0604030504040204" pitchFamily="50" charset="-128"/>
              </a:rPr>
              <a:t>産経記事</a:t>
            </a:r>
            <a:endParaRPr lang="ja-JP" altLang="en-US" sz="1400" b="1" dirty="0">
              <a:solidFill>
                <a:srgbClr val="FF0000"/>
              </a:solidFill>
              <a:highlight>
                <a:srgbClr val="FFFF00"/>
              </a:highlight>
            </a:endParaRPr>
          </a:p>
        </p:txBody>
      </p:sp>
      <p:cxnSp>
        <p:nvCxnSpPr>
          <p:cNvPr id="23" name="直線コネクタ 22" descr="かやね社会保険労務士事務所">
            <a:extLst>
              <a:ext uri="{FF2B5EF4-FFF2-40B4-BE49-F238E27FC236}">
                <a16:creationId xmlns:a16="http://schemas.microsoft.com/office/drawing/2014/main" id="{00B49797-C7A4-4E6D-8054-2D919B946F56}"/>
              </a:ext>
              <a:ext uri="{C183D7F6-B498-43B3-948B-1728B52AA6E4}">
                <adec:decorative xmlns:adec="http://schemas.microsoft.com/office/drawing/2017/decorative" val="0"/>
              </a:ext>
            </a:extLst>
          </p:cNvPr>
          <p:cNvCxnSpPr>
            <a:cxnSpLocks/>
          </p:cNvCxnSpPr>
          <p:nvPr/>
        </p:nvCxnSpPr>
        <p:spPr>
          <a:xfrm>
            <a:off x="72000" y="720000"/>
            <a:ext cx="12096000" cy="38910"/>
          </a:xfrm>
          <a:prstGeom prst="line">
            <a:avLst/>
          </a:prstGeom>
          <a:ln w="127000" cmpd="thickThin">
            <a:gradFill flip="none" rotWithShape="1">
              <a:gsLst>
                <a:gs pos="0">
                  <a:schemeClr val="accent6">
                    <a:lumMod val="5000"/>
                    <a:lumOff val="95000"/>
                  </a:schemeClr>
                </a:gs>
                <a:gs pos="74000">
                  <a:schemeClr val="accent2">
                    <a:lumMod val="40000"/>
                    <a:lumOff val="60000"/>
                  </a:schemeClr>
                </a:gs>
                <a:gs pos="83000">
                  <a:schemeClr val="accent2">
                    <a:lumMod val="60000"/>
                    <a:lumOff val="40000"/>
                  </a:schemeClr>
                </a:gs>
                <a:gs pos="91602">
                  <a:schemeClr val="accent2">
                    <a:lumMod val="75000"/>
                  </a:schemeClr>
                </a:gs>
                <a:gs pos="100000">
                  <a:schemeClr val="accent2">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4" name="タイトル 1">
            <a:extLst>
              <a:ext uri="{FF2B5EF4-FFF2-40B4-BE49-F238E27FC236}">
                <a16:creationId xmlns:a16="http://schemas.microsoft.com/office/drawing/2014/main" id="{75906A2F-4661-4D0F-B509-9CB3B9871268}"/>
              </a:ext>
            </a:extLst>
          </p:cNvPr>
          <p:cNvSpPr txBox="1">
            <a:spLocks/>
          </p:cNvSpPr>
          <p:nvPr/>
        </p:nvSpPr>
        <p:spPr>
          <a:xfrm>
            <a:off x="494070" y="196646"/>
            <a:ext cx="8467050" cy="5206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メイリオ" panose="020B0604030504040204" pitchFamily="50" charset="-128"/>
                <a:ea typeface="メイリオ" panose="020B0604030504040204" pitchFamily="50" charset="-128"/>
              </a:rPr>
              <a:t>雇用保険上の賃金と離職証明書等に記載できる賃金　　　　</a:t>
            </a:r>
          </a:p>
        </p:txBody>
      </p:sp>
      <p:sp>
        <p:nvSpPr>
          <p:cNvPr id="25" name="テキスト ボックス 24">
            <a:extLst>
              <a:ext uri="{FF2B5EF4-FFF2-40B4-BE49-F238E27FC236}">
                <a16:creationId xmlns:a16="http://schemas.microsoft.com/office/drawing/2014/main" id="{E6EA49B3-6614-4AC3-A022-3F782016C31F}"/>
              </a:ext>
            </a:extLst>
          </p:cNvPr>
          <p:cNvSpPr txBox="1"/>
          <p:nvPr/>
        </p:nvSpPr>
        <p:spPr>
          <a:xfrm>
            <a:off x="10440000" y="504000"/>
            <a:ext cx="1688076"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かやね社会保険労務士事務所</a:t>
            </a:r>
          </a:p>
        </p:txBody>
      </p:sp>
      <p:sp>
        <p:nvSpPr>
          <p:cNvPr id="2" name="テキスト ボックス 1">
            <a:extLst>
              <a:ext uri="{FF2B5EF4-FFF2-40B4-BE49-F238E27FC236}">
                <a16:creationId xmlns:a16="http://schemas.microsoft.com/office/drawing/2014/main" id="{90B0BC8E-8F19-462F-9B10-C0D40BAFD3EA}"/>
              </a:ext>
            </a:extLst>
          </p:cNvPr>
          <p:cNvSpPr txBox="1"/>
          <p:nvPr/>
        </p:nvSpPr>
        <p:spPr>
          <a:xfrm>
            <a:off x="8411508" y="1825774"/>
            <a:ext cx="3314370" cy="646331"/>
          </a:xfrm>
          <a:prstGeom prst="rect">
            <a:avLst/>
          </a:prstGeom>
          <a:noFill/>
          <a:ln w="12700">
            <a:solidFill>
              <a:schemeClr val="tx1"/>
            </a:solidFill>
          </a:ln>
        </p:spPr>
        <p:txBody>
          <a:bodyPr wrap="square" rtlCol="0">
            <a:spAutoFit/>
          </a:bodyPr>
          <a:lstStyle/>
          <a:p>
            <a:r>
              <a:rPr kumimoji="1" lang="en-US" altLang="ja-JP" dirty="0"/>
              <a:t>※</a:t>
            </a:r>
            <a:r>
              <a:rPr kumimoji="1" lang="ja-JP" altLang="en-US" dirty="0"/>
              <a:t>令和６年度</a:t>
            </a:r>
            <a:r>
              <a:rPr lang="ja-JP" altLang="en-US" dirty="0"/>
              <a:t>の</a:t>
            </a:r>
            <a:r>
              <a:rPr kumimoji="1" lang="ja-JP" altLang="en-US" dirty="0"/>
              <a:t>雇用保険料率は　　</a:t>
            </a:r>
            <a:endParaRPr kumimoji="1" lang="en-US" altLang="ja-JP" dirty="0"/>
          </a:p>
          <a:p>
            <a:r>
              <a:rPr lang="ja-JP" altLang="en-US" dirty="0"/>
              <a:t>　 </a:t>
            </a:r>
            <a:r>
              <a:rPr kumimoji="1" lang="ja-JP" altLang="en-US" dirty="0"/>
              <a:t>令和</a:t>
            </a:r>
            <a:r>
              <a:rPr lang="en-US" altLang="ja-JP" dirty="0"/>
              <a:t>5</a:t>
            </a:r>
            <a:r>
              <a:rPr lang="ja-JP" altLang="en-US" dirty="0"/>
              <a:t>年度と同じです</a:t>
            </a:r>
            <a:endParaRPr kumimoji="1" lang="ja-JP" altLang="en-US" dirty="0"/>
          </a:p>
        </p:txBody>
      </p:sp>
    </p:spTree>
    <p:extLst>
      <p:ext uri="{BB962C8B-B14F-4D97-AF65-F5344CB8AC3E}">
        <p14:creationId xmlns:p14="http://schemas.microsoft.com/office/powerpoint/2010/main" val="1414616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73D5C4-388E-4541-9037-B9E0AF436FD8}"/>
              </a:ext>
            </a:extLst>
          </p:cNvPr>
          <p:cNvSpPr>
            <a:spLocks noGrp="1"/>
          </p:cNvSpPr>
          <p:nvPr>
            <p:ph type="title"/>
          </p:nvPr>
        </p:nvSpPr>
        <p:spPr>
          <a:xfrm>
            <a:off x="494070" y="196646"/>
            <a:ext cx="5780999" cy="520648"/>
          </a:xfrm>
        </p:spPr>
        <p:txBody>
          <a:bodyPr anchor="ctr">
            <a:normAutofit fontScale="90000"/>
          </a:bodyPr>
          <a:lstStyle/>
          <a:p>
            <a:r>
              <a:rPr kumimoji="1" lang="ja-JP" altLang="en-US" sz="3200" dirty="0">
                <a:latin typeface="メイリオ" panose="020B0604030504040204" pitchFamily="50" charset="-128"/>
                <a:ea typeface="メイリオ" panose="020B0604030504040204" pitchFamily="50" charset="-128"/>
              </a:rPr>
              <a:t>雇用保険被保険者資格取得　　　　　</a:t>
            </a:r>
          </a:p>
        </p:txBody>
      </p:sp>
      <p:sp>
        <p:nvSpPr>
          <p:cNvPr id="5" name="スライド番号プレースホルダー 4">
            <a:extLst>
              <a:ext uri="{FF2B5EF4-FFF2-40B4-BE49-F238E27FC236}">
                <a16:creationId xmlns:a16="http://schemas.microsoft.com/office/drawing/2014/main" id="{D41D35E1-E87C-4E98-BF3E-6C41D5D97739}"/>
              </a:ext>
            </a:extLst>
          </p:cNvPr>
          <p:cNvSpPr>
            <a:spLocks noGrp="1"/>
          </p:cNvSpPr>
          <p:nvPr>
            <p:ph type="sldNum" sz="quarter" idx="12"/>
          </p:nvPr>
        </p:nvSpPr>
        <p:spPr/>
        <p:txBody>
          <a:bodyPr/>
          <a:lstStyle/>
          <a:p>
            <a:fld id="{C9034EB8-48EA-42D3-8780-D7117E8A13EF}" type="slidenum">
              <a:rPr kumimoji="1" lang="ja-JP" altLang="en-US" smtClean="0"/>
              <a:t>8</a:t>
            </a:fld>
            <a:endParaRPr kumimoji="1" lang="ja-JP" altLang="en-US"/>
          </a:p>
        </p:txBody>
      </p:sp>
      <p:cxnSp>
        <p:nvCxnSpPr>
          <p:cNvPr id="8" name="直線コネクタ 7" descr="かやね社会保険労務士事務所">
            <a:extLst>
              <a:ext uri="{FF2B5EF4-FFF2-40B4-BE49-F238E27FC236}">
                <a16:creationId xmlns:a16="http://schemas.microsoft.com/office/drawing/2014/main" id="{5DA5063E-ECF7-448E-8C2E-7150CCABDBC1}"/>
              </a:ext>
              <a:ext uri="{C183D7F6-B498-43B3-948B-1728B52AA6E4}">
                <adec:decorative xmlns:adec="http://schemas.microsoft.com/office/drawing/2017/decorative" val="0"/>
              </a:ext>
            </a:extLst>
          </p:cNvPr>
          <p:cNvCxnSpPr>
            <a:cxnSpLocks/>
          </p:cNvCxnSpPr>
          <p:nvPr/>
        </p:nvCxnSpPr>
        <p:spPr>
          <a:xfrm>
            <a:off x="72000" y="720000"/>
            <a:ext cx="12096000" cy="38910"/>
          </a:xfrm>
          <a:prstGeom prst="line">
            <a:avLst/>
          </a:prstGeom>
          <a:ln w="127000" cmpd="thickThin">
            <a:gradFill flip="none" rotWithShape="1">
              <a:gsLst>
                <a:gs pos="0">
                  <a:schemeClr val="accent6">
                    <a:lumMod val="5000"/>
                    <a:lumOff val="95000"/>
                  </a:schemeClr>
                </a:gs>
                <a:gs pos="74000">
                  <a:schemeClr val="accent2">
                    <a:lumMod val="40000"/>
                    <a:lumOff val="60000"/>
                  </a:schemeClr>
                </a:gs>
                <a:gs pos="83000">
                  <a:schemeClr val="accent2">
                    <a:lumMod val="60000"/>
                    <a:lumOff val="40000"/>
                  </a:schemeClr>
                </a:gs>
                <a:gs pos="91602">
                  <a:schemeClr val="accent2">
                    <a:lumMod val="75000"/>
                  </a:schemeClr>
                </a:gs>
                <a:gs pos="100000">
                  <a:schemeClr val="accent2">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E745570C-5EFB-497C-847B-A206A013AEBF}"/>
              </a:ext>
            </a:extLst>
          </p:cNvPr>
          <p:cNvSpPr txBox="1"/>
          <p:nvPr/>
        </p:nvSpPr>
        <p:spPr>
          <a:xfrm>
            <a:off x="10440000" y="504000"/>
            <a:ext cx="1688076"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かやね社会保険労務士事務所</a:t>
            </a:r>
          </a:p>
        </p:txBody>
      </p:sp>
      <p:sp>
        <p:nvSpPr>
          <p:cNvPr id="10" name="コンテンツ プレースホルダー 2">
            <a:extLst>
              <a:ext uri="{FF2B5EF4-FFF2-40B4-BE49-F238E27FC236}">
                <a16:creationId xmlns:a16="http://schemas.microsoft.com/office/drawing/2014/main" id="{CB415159-23BD-4563-B52D-8D56975252B9}"/>
              </a:ext>
            </a:extLst>
          </p:cNvPr>
          <p:cNvSpPr>
            <a:spLocks noGrp="1"/>
          </p:cNvSpPr>
          <p:nvPr>
            <p:ph idx="1"/>
          </p:nvPr>
        </p:nvSpPr>
        <p:spPr>
          <a:xfrm>
            <a:off x="719999" y="1080000"/>
            <a:ext cx="10941569" cy="5362575"/>
          </a:xfrm>
        </p:spPr>
        <p:txBody>
          <a:bodyPr>
            <a:normAutofit fontScale="92500" lnSpcReduction="10000"/>
          </a:bodyPr>
          <a:lstStyle/>
          <a:p>
            <a:pPr marL="0" indent="0">
              <a:buNone/>
            </a:pPr>
            <a:r>
              <a:rPr kumimoji="1" lang="ja-JP" altLang="en-US" dirty="0">
                <a:latin typeface="メイリオ" panose="020B0604030504040204" pitchFamily="50" charset="-128"/>
                <a:ea typeface="メイリオ" panose="020B0604030504040204" pitchFamily="50" charset="-128"/>
              </a:rPr>
              <a:t>・マイナンバーを記載</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・再取得の場合は「被保険者番号」を、新規であれば未記入で</a:t>
            </a:r>
            <a:endParaRPr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・資格取得日の翌月</a:t>
            </a:r>
            <a:r>
              <a:rPr kumimoji="1" lang="en-US" altLang="ja-JP" dirty="0">
                <a:latin typeface="メイリオ" panose="020B0604030504040204" pitchFamily="50" charset="-128"/>
                <a:ea typeface="メイリオ" panose="020B0604030504040204" pitchFamily="50" charset="-128"/>
              </a:rPr>
              <a:t>10</a:t>
            </a:r>
            <a:r>
              <a:rPr kumimoji="1" lang="ja-JP" altLang="en-US" dirty="0">
                <a:latin typeface="メイリオ" panose="020B0604030504040204" pitchFamily="50" charset="-128"/>
                <a:ea typeface="メイリオ" panose="020B0604030504040204" pitchFamily="50" charset="-128"/>
              </a:rPr>
              <a:t>日までに届出</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・電子申請が便利</a:t>
            </a:r>
            <a:endParaRPr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　</a:t>
            </a:r>
            <a:endParaRPr kumimoji="1" lang="en-US" altLang="ja-JP" dirty="0">
              <a:latin typeface="メイリオ" panose="020B0604030504040204" pitchFamily="50" charset="-128"/>
              <a:ea typeface="メイリオ" panose="020B0604030504040204" pitchFamily="50" charset="-128"/>
            </a:endParaRPr>
          </a:p>
          <a:p>
            <a:pPr marL="0" indent="0">
              <a:buNone/>
            </a:pPr>
            <a:r>
              <a:rPr kumimoji="1" lang="ja-JP" altLang="en-US" sz="2400" dirty="0">
                <a:latin typeface="メイリオ" panose="020B0604030504040204" pitchFamily="50" charset="-128"/>
                <a:ea typeface="メイリオ" panose="020B0604030504040204" pitchFamily="50" charset="-128"/>
              </a:rPr>
              <a:t>＜電子申請に必要なもの＞</a:t>
            </a:r>
            <a:endParaRPr kumimoji="1" lang="en-US" altLang="ja-JP" sz="2400" dirty="0">
              <a:latin typeface="メイリオ" panose="020B0604030504040204" pitchFamily="50" charset="-128"/>
              <a:ea typeface="メイリオ" panose="020B0604030504040204" pitchFamily="50" charset="-128"/>
            </a:endParaRPr>
          </a:p>
          <a:p>
            <a:pPr marL="0" indent="0">
              <a:buNone/>
            </a:pPr>
            <a:r>
              <a:rPr kumimoji="1" lang="ja-JP" altLang="en-US" sz="2400" dirty="0">
                <a:latin typeface="メイリオ" panose="020B0604030504040204" pitchFamily="50" charset="-128"/>
                <a:ea typeface="メイリオ" panose="020B0604030504040204" pitchFamily="50" charset="-128"/>
              </a:rPr>
              <a:t>　　パソコン、ネット接続環境、ＯＳ（</a:t>
            </a:r>
            <a:r>
              <a:rPr kumimoji="1" lang="en-US" altLang="ja-JP" sz="2400" dirty="0">
                <a:latin typeface="メイリオ" panose="020B0604030504040204" pitchFamily="50" charset="-128"/>
                <a:ea typeface="メイリオ" panose="020B0604030504040204" pitchFamily="50" charset="-128"/>
              </a:rPr>
              <a:t>Windows8.1,10</a:t>
            </a:r>
            <a:r>
              <a:rPr lang="en-US" altLang="ja-JP" sz="2400" dirty="0">
                <a:latin typeface="メイリオ" panose="020B0604030504040204" pitchFamily="50" charset="-128"/>
                <a:ea typeface="メイリオ" panose="020B0604030504040204" pitchFamily="50" charset="-128"/>
              </a:rPr>
              <a:t>,</a:t>
            </a:r>
            <a:r>
              <a:rPr kumimoji="1" lang="en-US" altLang="ja-JP" sz="2400" dirty="0">
                <a:latin typeface="メイリオ" panose="020B0604030504040204" pitchFamily="50" charset="-128"/>
                <a:ea typeface="メイリオ" panose="020B0604030504040204" pitchFamily="50" charset="-128"/>
              </a:rPr>
              <a:t>11</a:t>
            </a:r>
            <a:r>
              <a:rPr kumimoji="1" lang="ja-JP" altLang="en-US" sz="2400" dirty="0">
                <a:latin typeface="メイリオ" panose="020B0604030504040204" pitchFamily="50" charset="-128"/>
                <a:ea typeface="メイリオ" panose="020B0604030504040204" pitchFamily="50" charset="-128"/>
              </a:rPr>
              <a:t>）</a:t>
            </a:r>
            <a:endParaRPr kumimoji="1"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　　電子申請用プログラム（ダウンロードして使用）</a:t>
            </a:r>
            <a:endParaRPr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　　電子証明書（参考：</a:t>
            </a:r>
            <a:r>
              <a:rPr lang="en-US" altLang="ja-JP" sz="2400" dirty="0">
                <a:latin typeface="メイリオ" panose="020B0604030504040204" pitchFamily="50" charset="-128"/>
                <a:ea typeface="メイリオ" panose="020B0604030504040204" pitchFamily="50" charset="-128"/>
              </a:rPr>
              <a:t>3</a:t>
            </a:r>
            <a:r>
              <a:rPr lang="ja-JP" altLang="en-US" sz="2400" dirty="0">
                <a:latin typeface="メイリオ" panose="020B0604030504040204" pitchFamily="50" charset="-128"/>
                <a:ea typeface="メイリオ" panose="020B0604030504040204" pitchFamily="50" charset="-128"/>
              </a:rPr>
              <a:t>年間用で</a:t>
            </a:r>
            <a:r>
              <a:rPr lang="en-US" altLang="ja-JP" sz="2400" dirty="0">
                <a:latin typeface="メイリオ" panose="020B0604030504040204" pitchFamily="50" charset="-128"/>
                <a:ea typeface="メイリオ" panose="020B0604030504040204" pitchFamily="50" charset="-128"/>
              </a:rPr>
              <a:t>26,250</a:t>
            </a:r>
            <a:r>
              <a:rPr lang="ja-JP" altLang="en-US" sz="2400" dirty="0">
                <a:latin typeface="メイリオ" panose="020B0604030504040204" pitchFamily="50" charset="-128"/>
                <a:ea typeface="メイリオ" panose="020B0604030504040204" pitchFamily="50" charset="-128"/>
              </a:rPr>
              <a:t>円）</a:t>
            </a:r>
            <a:endParaRPr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ＧビズＩＤ利用なら電子証明書不要に</a:t>
            </a:r>
            <a:r>
              <a:rPr lang="ja-JP" altLang="en-US" sz="1900" dirty="0">
                <a:latin typeface="メイリオ" panose="020B0604030504040204" pitchFamily="50" charset="-128"/>
                <a:ea typeface="メイリオ" panose="020B0604030504040204" pitchFamily="50" charset="-128"/>
              </a:rPr>
              <a:t>（届書作成プログラム使用で一部の手続き）</a:t>
            </a:r>
            <a:endParaRPr kumimoji="1" lang="en-US" altLang="ja-JP" sz="19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　　電子申請サイト：</a:t>
            </a:r>
            <a:r>
              <a:rPr lang="en-US" altLang="ja-JP" sz="2400" dirty="0">
                <a:latin typeface="メイリオ" panose="020B0604030504040204" pitchFamily="50" charset="-128"/>
                <a:ea typeface="メイリオ" panose="020B0604030504040204" pitchFamily="50" charset="-128"/>
                <a:hlinkClick r:id="rId2"/>
              </a:rPr>
              <a:t>http://www.e-gov.go.jp/</a:t>
            </a:r>
            <a:r>
              <a:rPr lang="ja-JP" altLang="en-US" sz="2400" dirty="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e-Gov:</a:t>
            </a:r>
            <a:r>
              <a:rPr lang="ja-JP" altLang="en-US" sz="2400" dirty="0">
                <a:latin typeface="メイリオ" panose="020B0604030504040204" pitchFamily="50" charset="-128"/>
                <a:ea typeface="メイリオ" panose="020B0604030504040204" pitchFamily="50" charset="-128"/>
              </a:rPr>
              <a:t>イーガブ</a:t>
            </a:r>
            <a:r>
              <a:rPr lang="en-US" altLang="ja-JP" sz="2400" dirty="0">
                <a:latin typeface="メイリオ" panose="020B0604030504040204" pitchFamily="50" charset="-128"/>
                <a:ea typeface="メイリオ" panose="020B0604030504040204" pitchFamily="50" charset="-128"/>
              </a:rPr>
              <a:t>)</a:t>
            </a:r>
          </a:p>
          <a:p>
            <a:pPr marL="0" indent="0">
              <a:buNone/>
            </a:pPr>
            <a:r>
              <a:rPr kumimoji="1" lang="ja-JP" altLang="en-US" sz="2400" dirty="0">
                <a:latin typeface="メイリオ" panose="020B0604030504040204" pitchFamily="50" charset="-128"/>
                <a:ea typeface="メイリオ" panose="020B0604030504040204" pitchFamily="50" charset="-128"/>
              </a:rPr>
              <a:t>　　ＧビズＩＤ　</a:t>
            </a:r>
            <a:r>
              <a:rPr kumimoji="1" lang="en-US" altLang="ja-JP" sz="2400" dirty="0">
                <a:latin typeface="メイリオ" panose="020B0604030504040204" pitchFamily="50" charset="-128"/>
                <a:ea typeface="メイリオ" panose="020B0604030504040204" pitchFamily="50" charset="-128"/>
              </a:rPr>
              <a:t>https://gbiz-id.go.jp/top/</a:t>
            </a:r>
          </a:p>
          <a:p>
            <a:pPr marL="0" indent="0">
              <a:buNone/>
            </a:pPr>
            <a:endParaRPr kumimoji="1" lang="ja-JP" altLang="en-US" sz="24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C6DAD822-609E-41CD-8872-C58EE7FAC2F6}"/>
              </a:ext>
            </a:extLst>
          </p:cNvPr>
          <p:cNvSpPr txBox="1"/>
          <p:nvPr/>
        </p:nvSpPr>
        <p:spPr>
          <a:xfrm>
            <a:off x="7533027" y="2131147"/>
            <a:ext cx="3831021" cy="646331"/>
          </a:xfrm>
          <a:custGeom>
            <a:avLst/>
            <a:gdLst>
              <a:gd name="connsiteX0" fmla="*/ 0 w 3831021"/>
              <a:gd name="connsiteY0" fmla="*/ 0 h 646331"/>
              <a:gd name="connsiteX1" fmla="*/ 508979 w 3831021"/>
              <a:gd name="connsiteY1" fmla="*/ 0 h 646331"/>
              <a:gd name="connsiteX2" fmla="*/ 941337 w 3831021"/>
              <a:gd name="connsiteY2" fmla="*/ 0 h 646331"/>
              <a:gd name="connsiteX3" fmla="*/ 1565246 w 3831021"/>
              <a:gd name="connsiteY3" fmla="*/ 0 h 646331"/>
              <a:gd name="connsiteX4" fmla="*/ 2074224 w 3831021"/>
              <a:gd name="connsiteY4" fmla="*/ 0 h 646331"/>
              <a:gd name="connsiteX5" fmla="*/ 2583203 w 3831021"/>
              <a:gd name="connsiteY5" fmla="*/ 0 h 646331"/>
              <a:gd name="connsiteX6" fmla="*/ 3207112 w 3831021"/>
              <a:gd name="connsiteY6" fmla="*/ 0 h 646331"/>
              <a:gd name="connsiteX7" fmla="*/ 3831021 w 3831021"/>
              <a:gd name="connsiteY7" fmla="*/ 0 h 646331"/>
              <a:gd name="connsiteX8" fmla="*/ 3831021 w 3831021"/>
              <a:gd name="connsiteY8" fmla="*/ 336092 h 646331"/>
              <a:gd name="connsiteX9" fmla="*/ 3831021 w 3831021"/>
              <a:gd name="connsiteY9" fmla="*/ 646331 h 646331"/>
              <a:gd name="connsiteX10" fmla="*/ 3360353 w 3831021"/>
              <a:gd name="connsiteY10" fmla="*/ 646331 h 646331"/>
              <a:gd name="connsiteX11" fmla="*/ 2813064 w 3831021"/>
              <a:gd name="connsiteY11" fmla="*/ 646331 h 646331"/>
              <a:gd name="connsiteX12" fmla="*/ 2304085 w 3831021"/>
              <a:gd name="connsiteY12" fmla="*/ 646331 h 646331"/>
              <a:gd name="connsiteX13" fmla="*/ 1680176 w 3831021"/>
              <a:gd name="connsiteY13" fmla="*/ 646331 h 646331"/>
              <a:gd name="connsiteX14" fmla="*/ 1056267 w 3831021"/>
              <a:gd name="connsiteY14" fmla="*/ 646331 h 646331"/>
              <a:gd name="connsiteX15" fmla="*/ 585599 w 3831021"/>
              <a:gd name="connsiteY15" fmla="*/ 646331 h 646331"/>
              <a:gd name="connsiteX16" fmla="*/ 0 w 3831021"/>
              <a:gd name="connsiteY16" fmla="*/ 646331 h 646331"/>
              <a:gd name="connsiteX17" fmla="*/ 0 w 3831021"/>
              <a:gd name="connsiteY17" fmla="*/ 310239 h 646331"/>
              <a:gd name="connsiteX18" fmla="*/ 0 w 3831021"/>
              <a:gd name="connsiteY18"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31021" h="646331" extrusionOk="0">
                <a:moveTo>
                  <a:pt x="0" y="0"/>
                </a:moveTo>
                <a:cubicBezTo>
                  <a:pt x="182047" y="-60914"/>
                  <a:pt x="342071" y="47498"/>
                  <a:pt x="508979" y="0"/>
                </a:cubicBezTo>
                <a:cubicBezTo>
                  <a:pt x="675887" y="-47498"/>
                  <a:pt x="774514" y="48576"/>
                  <a:pt x="941337" y="0"/>
                </a:cubicBezTo>
                <a:cubicBezTo>
                  <a:pt x="1108160" y="-48576"/>
                  <a:pt x="1262173" y="21988"/>
                  <a:pt x="1565246" y="0"/>
                </a:cubicBezTo>
                <a:cubicBezTo>
                  <a:pt x="1868319" y="-21988"/>
                  <a:pt x="1869987" y="1275"/>
                  <a:pt x="2074224" y="0"/>
                </a:cubicBezTo>
                <a:cubicBezTo>
                  <a:pt x="2278461" y="-1275"/>
                  <a:pt x="2331385" y="4058"/>
                  <a:pt x="2583203" y="0"/>
                </a:cubicBezTo>
                <a:cubicBezTo>
                  <a:pt x="2835021" y="-4058"/>
                  <a:pt x="3006840" y="24425"/>
                  <a:pt x="3207112" y="0"/>
                </a:cubicBezTo>
                <a:cubicBezTo>
                  <a:pt x="3407384" y="-24425"/>
                  <a:pt x="3656714" y="2884"/>
                  <a:pt x="3831021" y="0"/>
                </a:cubicBezTo>
                <a:cubicBezTo>
                  <a:pt x="3859002" y="150841"/>
                  <a:pt x="3803339" y="187854"/>
                  <a:pt x="3831021" y="336092"/>
                </a:cubicBezTo>
                <a:cubicBezTo>
                  <a:pt x="3858703" y="484330"/>
                  <a:pt x="3806974" y="513455"/>
                  <a:pt x="3831021" y="646331"/>
                </a:cubicBezTo>
                <a:cubicBezTo>
                  <a:pt x="3603313" y="657324"/>
                  <a:pt x="3516232" y="637036"/>
                  <a:pt x="3360353" y="646331"/>
                </a:cubicBezTo>
                <a:cubicBezTo>
                  <a:pt x="3204474" y="655626"/>
                  <a:pt x="3062129" y="582716"/>
                  <a:pt x="2813064" y="646331"/>
                </a:cubicBezTo>
                <a:cubicBezTo>
                  <a:pt x="2563999" y="709946"/>
                  <a:pt x="2483360" y="587872"/>
                  <a:pt x="2304085" y="646331"/>
                </a:cubicBezTo>
                <a:cubicBezTo>
                  <a:pt x="2124810" y="704790"/>
                  <a:pt x="1947155" y="617975"/>
                  <a:pt x="1680176" y="646331"/>
                </a:cubicBezTo>
                <a:cubicBezTo>
                  <a:pt x="1413197" y="674687"/>
                  <a:pt x="1357719" y="573496"/>
                  <a:pt x="1056267" y="646331"/>
                </a:cubicBezTo>
                <a:cubicBezTo>
                  <a:pt x="754815" y="719166"/>
                  <a:pt x="712180" y="645813"/>
                  <a:pt x="585599" y="646331"/>
                </a:cubicBezTo>
                <a:cubicBezTo>
                  <a:pt x="459018" y="646849"/>
                  <a:pt x="222922" y="621293"/>
                  <a:pt x="0" y="646331"/>
                </a:cubicBezTo>
                <a:cubicBezTo>
                  <a:pt x="-27191" y="490181"/>
                  <a:pt x="9927" y="438138"/>
                  <a:pt x="0" y="310239"/>
                </a:cubicBezTo>
                <a:cubicBezTo>
                  <a:pt x="-9927" y="182340"/>
                  <a:pt x="16951" y="132664"/>
                  <a:pt x="0" y="0"/>
                </a:cubicBezTo>
                <a:close/>
              </a:path>
            </a:pathLst>
          </a:custGeom>
          <a:noFill/>
          <a:ln>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kumimoji="1" lang="ja-JP" altLang="en-US" dirty="0"/>
              <a:t>再取得で№不明は</a:t>
            </a:r>
            <a:r>
              <a:rPr kumimoji="1" lang="en-US" altLang="ja-JP" dirty="0"/>
              <a:t>9999</a:t>
            </a:r>
            <a:r>
              <a:rPr kumimoji="1" lang="ja-JP" altLang="en-US" dirty="0"/>
              <a:t>～、前職の会社名と所在地を備考欄に記載</a:t>
            </a:r>
          </a:p>
        </p:txBody>
      </p:sp>
      <p:sp>
        <p:nvSpPr>
          <p:cNvPr id="12" name="テキスト ボックス 11">
            <a:extLst>
              <a:ext uri="{FF2B5EF4-FFF2-40B4-BE49-F238E27FC236}">
                <a16:creationId xmlns:a16="http://schemas.microsoft.com/office/drawing/2014/main" id="{03E2104D-13DF-4AED-BE40-FB5600B70D96}"/>
              </a:ext>
            </a:extLst>
          </p:cNvPr>
          <p:cNvSpPr txBox="1"/>
          <p:nvPr/>
        </p:nvSpPr>
        <p:spPr>
          <a:xfrm>
            <a:off x="8208000" y="288000"/>
            <a:ext cx="787791"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Ｐ</a:t>
            </a:r>
            <a:r>
              <a:rPr lang="en-US" altLang="ja-JP" dirty="0">
                <a:latin typeface="メイリオ" panose="020B0604030504040204" pitchFamily="50" charset="-128"/>
                <a:ea typeface="メイリオ" panose="020B0604030504040204" pitchFamily="50" charset="-128"/>
              </a:rPr>
              <a:t>35</a:t>
            </a:r>
            <a:endParaRPr kumimoji="1" lang="ja-JP" altLang="en-US"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C102DEED-AB94-477D-8BF9-6705F2FFD482}"/>
              </a:ext>
            </a:extLst>
          </p:cNvPr>
          <p:cNvSpPr txBox="1"/>
          <p:nvPr/>
        </p:nvSpPr>
        <p:spPr>
          <a:xfrm>
            <a:off x="4402894" y="3244334"/>
            <a:ext cx="1597856"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Ｐ</a:t>
            </a:r>
            <a:r>
              <a:rPr lang="en-US" altLang="ja-JP" dirty="0">
                <a:latin typeface="メイリオ" panose="020B0604030504040204" pitchFamily="50" charset="-128"/>
                <a:ea typeface="メイリオ" panose="020B0604030504040204" pitchFamily="50" charset="-128"/>
              </a:rPr>
              <a:t>211</a:t>
            </a:r>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214</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17481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9281F8-54A9-49F6-A073-1DB2D3490A08}"/>
              </a:ext>
            </a:extLst>
          </p:cNvPr>
          <p:cNvSpPr>
            <a:spLocks noGrp="1"/>
          </p:cNvSpPr>
          <p:nvPr>
            <p:ph type="title"/>
          </p:nvPr>
        </p:nvSpPr>
        <p:spPr>
          <a:xfrm>
            <a:off x="494070" y="904400"/>
            <a:ext cx="11175960" cy="1234146"/>
          </a:xfrm>
        </p:spPr>
        <p:txBody>
          <a:bodyPr>
            <a:normAutofit/>
          </a:bodyPr>
          <a:lstStyle/>
          <a:p>
            <a:pPr lvl="0">
              <a:spcBef>
                <a:spcPts val="1000"/>
              </a:spcBef>
            </a:pPr>
            <a:r>
              <a:rPr lang="en-US" altLang="ja-JP" sz="2400" dirty="0">
                <a:latin typeface="メイリオ" panose="020B0604030504040204" pitchFamily="50" charset="-128"/>
                <a:ea typeface="メイリオ" panose="020B0604030504040204" pitchFamily="50" charset="-128"/>
              </a:rPr>
              <a:t>2020</a:t>
            </a:r>
            <a:r>
              <a:rPr lang="ja-JP" altLang="en-US" sz="2400" dirty="0">
                <a:latin typeface="メイリオ" panose="020B0604030504040204" pitchFamily="50" charset="-128"/>
                <a:ea typeface="メイリオ" panose="020B0604030504040204" pitchFamily="50" charset="-128"/>
              </a:rPr>
              <a:t>年</a:t>
            </a:r>
            <a:r>
              <a:rPr lang="en-US" altLang="ja-JP" sz="2400" dirty="0">
                <a:latin typeface="メイリオ" panose="020B0604030504040204" pitchFamily="50" charset="-128"/>
                <a:ea typeface="メイリオ" panose="020B0604030504040204" pitchFamily="50" charset="-128"/>
              </a:rPr>
              <a:t>4</a:t>
            </a:r>
            <a:r>
              <a:rPr lang="ja-JP" altLang="en-US" sz="2400" dirty="0">
                <a:latin typeface="メイリオ" panose="020B0604030504040204" pitchFamily="50" charset="-128"/>
                <a:ea typeface="メイリオ" panose="020B0604030504040204" pitchFamily="50" charset="-128"/>
              </a:rPr>
              <a:t>月より大企業の労働保険・社会保険の手続きは電子申請が義務化されています　</a:t>
            </a:r>
            <a:r>
              <a:rPr lang="ja-JP" altLang="en-US" sz="1600" dirty="0">
                <a:solidFill>
                  <a:prstClr val="black"/>
                </a:solidFill>
                <a:latin typeface="メイリオ" panose="020B0604030504040204" pitchFamily="50" charset="-128"/>
                <a:ea typeface="メイリオ" panose="020B0604030504040204" pitchFamily="50" charset="-128"/>
                <a:cs typeface="+mn-cs"/>
              </a:rPr>
              <a:t>資本金の額または出資金の額が</a:t>
            </a:r>
            <a:r>
              <a:rPr lang="en-US" altLang="ja-JP" sz="1600" dirty="0">
                <a:solidFill>
                  <a:prstClr val="black"/>
                </a:solidFill>
                <a:latin typeface="メイリオ" panose="020B0604030504040204" pitchFamily="50" charset="-128"/>
                <a:ea typeface="メイリオ" panose="020B0604030504040204" pitchFamily="50" charset="-128"/>
                <a:cs typeface="+mn-cs"/>
              </a:rPr>
              <a:t>1</a:t>
            </a:r>
            <a:r>
              <a:rPr lang="ja-JP" altLang="en-US" sz="1600" dirty="0">
                <a:solidFill>
                  <a:prstClr val="black"/>
                </a:solidFill>
                <a:latin typeface="メイリオ" panose="020B0604030504040204" pitchFamily="50" charset="-128"/>
                <a:ea typeface="メイリオ" panose="020B0604030504040204" pitchFamily="50" charset="-128"/>
                <a:cs typeface="+mn-cs"/>
              </a:rPr>
              <a:t>億円を超える法人等（</a:t>
            </a:r>
            <a:r>
              <a:rPr lang="en-US" altLang="ja-JP" sz="1600" dirty="0">
                <a:solidFill>
                  <a:prstClr val="black"/>
                </a:solidFill>
                <a:latin typeface="メイリオ" panose="020B0604030504040204" pitchFamily="50" charset="-128"/>
                <a:ea typeface="メイリオ" panose="020B0604030504040204" pitchFamily="50" charset="-128"/>
                <a:cs typeface="+mn-cs"/>
              </a:rPr>
              <a:t>2020</a:t>
            </a:r>
            <a:r>
              <a:rPr lang="ja-JP" altLang="en-US" sz="1600" dirty="0">
                <a:solidFill>
                  <a:prstClr val="black"/>
                </a:solidFill>
                <a:latin typeface="メイリオ" panose="020B0604030504040204" pitchFamily="50" charset="-128"/>
                <a:ea typeface="メイリオ" panose="020B0604030504040204" pitchFamily="50" charset="-128"/>
                <a:cs typeface="+mn-cs"/>
              </a:rPr>
              <a:t>年</a:t>
            </a:r>
            <a:r>
              <a:rPr lang="en-US" altLang="ja-JP" sz="1600" dirty="0">
                <a:solidFill>
                  <a:prstClr val="black"/>
                </a:solidFill>
                <a:latin typeface="メイリオ" panose="020B0604030504040204" pitchFamily="50" charset="-128"/>
                <a:ea typeface="メイリオ" panose="020B0604030504040204" pitchFamily="50" charset="-128"/>
                <a:cs typeface="+mn-cs"/>
              </a:rPr>
              <a:t>4</a:t>
            </a:r>
            <a:r>
              <a:rPr lang="ja-JP" altLang="en-US" sz="1600" dirty="0">
                <a:solidFill>
                  <a:prstClr val="black"/>
                </a:solidFill>
                <a:latin typeface="メイリオ" panose="020B0604030504040204" pitchFamily="50" charset="-128"/>
                <a:ea typeface="メイリオ" panose="020B0604030504040204" pitchFamily="50" charset="-128"/>
                <a:cs typeface="+mn-cs"/>
              </a:rPr>
              <a:t>月</a:t>
            </a:r>
            <a:r>
              <a:rPr lang="en-US" altLang="ja-JP" sz="1600" dirty="0">
                <a:solidFill>
                  <a:prstClr val="black"/>
                </a:solidFill>
                <a:latin typeface="メイリオ" panose="020B0604030504040204" pitchFamily="50" charset="-128"/>
                <a:ea typeface="メイリオ" panose="020B0604030504040204" pitchFamily="50" charset="-128"/>
                <a:cs typeface="+mn-cs"/>
              </a:rPr>
              <a:t>1</a:t>
            </a:r>
            <a:r>
              <a:rPr lang="ja-JP" altLang="en-US" sz="1600" dirty="0">
                <a:solidFill>
                  <a:prstClr val="black"/>
                </a:solidFill>
                <a:latin typeface="メイリオ" panose="020B0604030504040204" pitchFamily="50" charset="-128"/>
                <a:ea typeface="メイリオ" panose="020B0604030504040204" pitchFamily="50" charset="-128"/>
                <a:cs typeface="+mn-cs"/>
              </a:rPr>
              <a:t>日以後に開始する事業年度から）</a:t>
            </a:r>
            <a:br>
              <a:rPr lang="en-US" altLang="ja-JP" sz="1600" dirty="0">
                <a:solidFill>
                  <a:prstClr val="black"/>
                </a:solidFill>
                <a:latin typeface="メイリオ" panose="020B0604030504040204" pitchFamily="50" charset="-128"/>
                <a:ea typeface="メイリオ" panose="020B0604030504040204" pitchFamily="50" charset="-128"/>
                <a:cs typeface="+mn-cs"/>
              </a:rPr>
            </a:br>
            <a:r>
              <a:rPr lang="ja-JP" altLang="en-US" sz="1600" dirty="0">
                <a:solidFill>
                  <a:prstClr val="black"/>
                </a:solidFill>
                <a:latin typeface="メイリオ" panose="020B0604030504040204" pitchFamily="50" charset="-128"/>
                <a:ea typeface="メイリオ" panose="020B0604030504040204" pitchFamily="50" charset="-128"/>
                <a:cs typeface="+mn-cs"/>
              </a:rPr>
              <a:t>　　　　　　　　</a:t>
            </a:r>
            <a:r>
              <a:rPr lang="en-US" altLang="ja-JP" sz="1400" dirty="0">
                <a:solidFill>
                  <a:prstClr val="black"/>
                </a:solidFill>
                <a:latin typeface="メイリオ" panose="020B0604030504040204" pitchFamily="50" charset="-128"/>
                <a:ea typeface="メイリオ" panose="020B0604030504040204" pitchFamily="50" charset="-128"/>
                <a:cs typeface="+mn-cs"/>
              </a:rPr>
              <a:t>※</a:t>
            </a:r>
            <a:r>
              <a:rPr lang="ja-JP" altLang="en-US" sz="1400" dirty="0">
                <a:solidFill>
                  <a:prstClr val="black"/>
                </a:solidFill>
                <a:latin typeface="メイリオ" panose="020B0604030504040204" pitchFamily="50" charset="-128"/>
                <a:ea typeface="メイリオ" panose="020B0604030504040204" pitchFamily="50" charset="-128"/>
                <a:cs typeface="+mn-cs"/>
              </a:rPr>
              <a:t>社会保険労務士等が大企業に代わって手続きを行う場合も、同様に電子申請で行うこと</a:t>
            </a:r>
            <a:endParaRPr kumimoji="1" lang="ja-JP" altLang="en-US" dirty="0">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D09A8140-8022-4CE1-8F88-C2E8A87C578C}"/>
              </a:ext>
            </a:extLst>
          </p:cNvPr>
          <p:cNvSpPr>
            <a:spLocks noGrp="1"/>
          </p:cNvSpPr>
          <p:nvPr>
            <p:ph idx="1"/>
          </p:nvPr>
        </p:nvSpPr>
        <p:spPr>
          <a:xfrm>
            <a:off x="802445" y="2224532"/>
            <a:ext cx="4584564" cy="4453059"/>
          </a:xfrm>
          <a:ln>
            <a:solidFill>
              <a:schemeClr val="tx1"/>
            </a:solidFill>
          </a:ln>
        </p:spPr>
        <p:txBody>
          <a:bodyPr>
            <a:noAutofit/>
          </a:bodyPr>
          <a:lstStyle/>
          <a:p>
            <a:pPr marL="0" lvl="0" indent="0">
              <a:buNone/>
            </a:pPr>
            <a:r>
              <a:rPr lang="en-US" altLang="ja-JP" sz="2000" b="1" dirty="0">
                <a:solidFill>
                  <a:prstClr val="black"/>
                </a:solidFill>
                <a:latin typeface="MeiryoUI,Bold"/>
              </a:rPr>
              <a:t>1.</a:t>
            </a:r>
            <a:r>
              <a:rPr lang="ja-JP" altLang="en-US" sz="2000" b="1" dirty="0">
                <a:solidFill>
                  <a:prstClr val="black"/>
                </a:solidFill>
                <a:latin typeface="MeiryoUI,Bold"/>
              </a:rPr>
              <a:t>労働保険</a:t>
            </a:r>
          </a:p>
          <a:p>
            <a:pPr marL="0" lvl="0" indent="0">
              <a:buNone/>
            </a:pPr>
            <a:r>
              <a:rPr lang="ja-JP" altLang="en-US" sz="2000" dirty="0">
                <a:solidFill>
                  <a:prstClr val="black"/>
                </a:solidFill>
                <a:latin typeface="MeiryoUI"/>
              </a:rPr>
              <a:t>・労働保険概算・増加概算・確定</a:t>
            </a:r>
            <a:endParaRPr lang="en-US" altLang="ja-JP" sz="2000" dirty="0">
              <a:solidFill>
                <a:prstClr val="black"/>
              </a:solidFill>
              <a:latin typeface="MeiryoUI"/>
            </a:endParaRPr>
          </a:p>
          <a:p>
            <a:pPr marL="0" lvl="0" indent="0">
              <a:buNone/>
            </a:pPr>
            <a:r>
              <a:rPr lang="en-US" altLang="ja-JP" sz="2000" dirty="0">
                <a:solidFill>
                  <a:prstClr val="black"/>
                </a:solidFill>
                <a:latin typeface="MeiryoUI"/>
              </a:rPr>
              <a:t>    </a:t>
            </a:r>
            <a:r>
              <a:rPr lang="ja-JP" altLang="en-US" sz="2000" dirty="0">
                <a:solidFill>
                  <a:prstClr val="black"/>
                </a:solidFill>
                <a:latin typeface="MeiryoUI"/>
              </a:rPr>
              <a:t>保険料申告書</a:t>
            </a:r>
          </a:p>
          <a:p>
            <a:pPr marL="0" lvl="0" indent="0">
              <a:buNone/>
            </a:pPr>
            <a:r>
              <a:rPr lang="ja-JP" altLang="en-US" sz="2000" dirty="0">
                <a:solidFill>
                  <a:prstClr val="black"/>
                </a:solidFill>
                <a:latin typeface="MeiryoUI"/>
              </a:rPr>
              <a:t>・⽯綿健康被害救済法⼀般拠出⾦</a:t>
            </a:r>
            <a:endParaRPr lang="en-US" altLang="ja-JP" sz="2000" dirty="0">
              <a:solidFill>
                <a:prstClr val="black"/>
              </a:solidFill>
              <a:latin typeface="MeiryoUI"/>
            </a:endParaRPr>
          </a:p>
          <a:p>
            <a:pPr marL="0" lvl="0" indent="0">
              <a:buNone/>
            </a:pPr>
            <a:r>
              <a:rPr lang="en-US" altLang="ja-JP" sz="2000" dirty="0">
                <a:solidFill>
                  <a:prstClr val="black"/>
                </a:solidFill>
                <a:latin typeface="MeiryoUI"/>
              </a:rPr>
              <a:t>    </a:t>
            </a:r>
            <a:r>
              <a:rPr lang="ja-JP" altLang="en-US" sz="2000" dirty="0">
                <a:solidFill>
                  <a:prstClr val="black"/>
                </a:solidFill>
                <a:latin typeface="MeiryoUI"/>
              </a:rPr>
              <a:t>申告書</a:t>
            </a:r>
          </a:p>
          <a:p>
            <a:pPr marL="0" lvl="0" indent="0">
              <a:buNone/>
            </a:pPr>
            <a:r>
              <a:rPr lang="en-US" altLang="ja-JP" sz="2000" b="1" dirty="0">
                <a:solidFill>
                  <a:prstClr val="black"/>
                </a:solidFill>
                <a:latin typeface="MeiryoUI,Bold"/>
              </a:rPr>
              <a:t>2.</a:t>
            </a:r>
            <a:r>
              <a:rPr lang="ja-JP" altLang="en-US" sz="2000" b="1" dirty="0">
                <a:solidFill>
                  <a:prstClr val="black"/>
                </a:solidFill>
                <a:latin typeface="MeiryoUI,Bold"/>
              </a:rPr>
              <a:t>雇用保険</a:t>
            </a:r>
          </a:p>
          <a:p>
            <a:pPr marL="0" lvl="0" indent="0">
              <a:buNone/>
            </a:pPr>
            <a:r>
              <a:rPr lang="ja-JP" altLang="en-US" sz="2000" dirty="0">
                <a:solidFill>
                  <a:srgbClr val="FF0000"/>
                </a:solidFill>
                <a:latin typeface="MeiryoUI"/>
              </a:rPr>
              <a:t>・雇用保険被保険者資格取得届</a:t>
            </a:r>
          </a:p>
          <a:p>
            <a:pPr marL="0" lvl="0" indent="0">
              <a:buNone/>
            </a:pPr>
            <a:r>
              <a:rPr lang="ja-JP" altLang="en-US" sz="2000" dirty="0">
                <a:solidFill>
                  <a:srgbClr val="FF0000"/>
                </a:solidFill>
                <a:latin typeface="MeiryoUI"/>
              </a:rPr>
              <a:t>・雇用保険被保険者資格喪失届</a:t>
            </a:r>
          </a:p>
          <a:p>
            <a:pPr marL="0" lvl="0" indent="0">
              <a:buNone/>
            </a:pPr>
            <a:r>
              <a:rPr lang="ja-JP" altLang="en-US" sz="2000" dirty="0">
                <a:solidFill>
                  <a:srgbClr val="FF0000"/>
                </a:solidFill>
                <a:latin typeface="MeiryoUI"/>
              </a:rPr>
              <a:t>・⾼年齢雇用継続給付支給申請</a:t>
            </a:r>
          </a:p>
          <a:p>
            <a:pPr marL="0" lvl="0" indent="0">
              <a:buNone/>
            </a:pPr>
            <a:r>
              <a:rPr lang="ja-JP" altLang="en-US" sz="2000" dirty="0">
                <a:solidFill>
                  <a:prstClr val="black"/>
                </a:solidFill>
                <a:latin typeface="MeiryoUI"/>
              </a:rPr>
              <a:t>・雇用保険被保険者転勤届</a:t>
            </a:r>
          </a:p>
          <a:p>
            <a:pPr marL="0" lvl="0" indent="0">
              <a:buNone/>
            </a:pPr>
            <a:r>
              <a:rPr lang="ja-JP" altLang="en-US" sz="2000" dirty="0">
                <a:solidFill>
                  <a:prstClr val="black"/>
                </a:solidFill>
                <a:latin typeface="MeiryoUI"/>
              </a:rPr>
              <a:t>・育児休業給付支給申請</a:t>
            </a:r>
            <a:endParaRPr kumimoji="1" lang="ja-JP" altLang="en-US" sz="2000" dirty="0"/>
          </a:p>
        </p:txBody>
      </p:sp>
      <p:sp>
        <p:nvSpPr>
          <p:cNvPr id="5" name="テキスト ボックス 4">
            <a:extLst>
              <a:ext uri="{FF2B5EF4-FFF2-40B4-BE49-F238E27FC236}">
                <a16:creationId xmlns:a16="http://schemas.microsoft.com/office/drawing/2014/main" id="{DEA0BEAA-DBA1-4839-8772-721A5F83D3EF}"/>
              </a:ext>
            </a:extLst>
          </p:cNvPr>
          <p:cNvSpPr txBox="1"/>
          <p:nvPr/>
        </p:nvSpPr>
        <p:spPr>
          <a:xfrm>
            <a:off x="5726127" y="2280651"/>
            <a:ext cx="5557911" cy="3368871"/>
          </a:xfrm>
          <a:prstGeom prst="rect">
            <a:avLst/>
          </a:prstGeom>
          <a:noFill/>
          <a:ln>
            <a:solidFill>
              <a:schemeClr val="tx1"/>
            </a:solidFill>
          </a:ln>
        </p:spPr>
        <p:txBody>
          <a:bodyPr wrap="square" rtlCol="0">
            <a:spAutoFit/>
          </a:bodyPr>
          <a:lstStyle/>
          <a:p>
            <a:pPr lvl="0">
              <a:lnSpc>
                <a:spcPct val="90000"/>
              </a:lnSpc>
              <a:spcBef>
                <a:spcPts val="1000"/>
              </a:spcBef>
            </a:pPr>
            <a:r>
              <a:rPr lang="en-US" altLang="ja-JP" b="1" dirty="0">
                <a:solidFill>
                  <a:prstClr val="black"/>
                </a:solidFill>
                <a:latin typeface="メイリオ" panose="020B0604030504040204" pitchFamily="50" charset="-128"/>
                <a:ea typeface="メイリオ" panose="020B0604030504040204" pitchFamily="50" charset="-128"/>
              </a:rPr>
              <a:t>3.</a:t>
            </a:r>
            <a:r>
              <a:rPr lang="ja-JP" altLang="en-US" b="1" dirty="0">
                <a:solidFill>
                  <a:prstClr val="black"/>
                </a:solidFill>
                <a:latin typeface="メイリオ" panose="020B0604030504040204" pitchFamily="50" charset="-128"/>
                <a:ea typeface="メイリオ" panose="020B0604030504040204" pitchFamily="50" charset="-128"/>
              </a:rPr>
              <a:t>厚⽣年⾦保険</a:t>
            </a:r>
            <a:endParaRPr lang="en-US" altLang="ja-JP" b="1" dirty="0">
              <a:solidFill>
                <a:prstClr val="black"/>
              </a:solidFill>
              <a:latin typeface="メイリオ" panose="020B0604030504040204" pitchFamily="50" charset="-128"/>
              <a:ea typeface="メイリオ" panose="020B0604030504040204" pitchFamily="50" charset="-128"/>
            </a:endParaRPr>
          </a:p>
          <a:p>
            <a:pPr lvl="0">
              <a:lnSpc>
                <a:spcPct val="90000"/>
              </a:lnSpc>
              <a:spcBef>
                <a:spcPts val="1000"/>
              </a:spcBef>
            </a:pPr>
            <a:r>
              <a:rPr lang="ja-JP" altLang="en-US" dirty="0">
                <a:solidFill>
                  <a:prstClr val="black"/>
                </a:solidFill>
                <a:latin typeface="メイリオ" panose="020B0604030504040204" pitchFamily="50" charset="-128"/>
                <a:ea typeface="メイリオ" panose="020B0604030504040204" pitchFamily="50" charset="-128"/>
              </a:rPr>
              <a:t>・被保険者報酬月額算定基礎届</a:t>
            </a:r>
          </a:p>
          <a:p>
            <a:pPr lvl="0">
              <a:lnSpc>
                <a:spcPct val="90000"/>
              </a:lnSpc>
              <a:spcBef>
                <a:spcPts val="1000"/>
              </a:spcBef>
            </a:pPr>
            <a:r>
              <a:rPr lang="ja-JP" altLang="en-US" dirty="0">
                <a:solidFill>
                  <a:prstClr val="black"/>
                </a:solidFill>
                <a:latin typeface="メイリオ" panose="020B0604030504040204" pitchFamily="50" charset="-128"/>
                <a:ea typeface="メイリオ" panose="020B0604030504040204" pitchFamily="50" charset="-128"/>
              </a:rPr>
              <a:t>・被保険者報酬月額変更届</a:t>
            </a:r>
          </a:p>
          <a:p>
            <a:pPr lvl="0">
              <a:lnSpc>
                <a:spcPct val="90000"/>
              </a:lnSpc>
              <a:spcBef>
                <a:spcPts val="1000"/>
              </a:spcBef>
            </a:pPr>
            <a:r>
              <a:rPr lang="ja-JP" altLang="en-US" dirty="0">
                <a:solidFill>
                  <a:prstClr val="black"/>
                </a:solidFill>
                <a:latin typeface="メイリオ" panose="020B0604030504040204" pitchFamily="50" charset="-128"/>
                <a:ea typeface="メイリオ" panose="020B0604030504040204" pitchFamily="50" charset="-128"/>
              </a:rPr>
              <a:t>・被保険者賞与支払届</a:t>
            </a:r>
          </a:p>
          <a:p>
            <a:pPr lvl="0">
              <a:lnSpc>
                <a:spcPct val="90000"/>
              </a:lnSpc>
              <a:spcBef>
                <a:spcPts val="1000"/>
              </a:spcBef>
            </a:pPr>
            <a:r>
              <a:rPr lang="ja-JP" altLang="en-US" dirty="0">
                <a:solidFill>
                  <a:prstClr val="black"/>
                </a:solidFill>
                <a:latin typeface="メイリオ" panose="020B0604030504040204" pitchFamily="50" charset="-128"/>
                <a:ea typeface="メイリオ" panose="020B0604030504040204" pitchFamily="50" charset="-128"/>
              </a:rPr>
              <a:t>・</a:t>
            </a:r>
            <a:r>
              <a:rPr lang="en-US" altLang="ja-JP" dirty="0">
                <a:solidFill>
                  <a:prstClr val="black"/>
                </a:solidFill>
                <a:latin typeface="メイリオ" panose="020B0604030504040204" pitchFamily="50" charset="-128"/>
                <a:ea typeface="メイリオ" panose="020B0604030504040204" pitchFamily="50" charset="-128"/>
              </a:rPr>
              <a:t>70</a:t>
            </a:r>
            <a:r>
              <a:rPr lang="ja-JP" altLang="en-US" dirty="0">
                <a:solidFill>
                  <a:prstClr val="black"/>
                </a:solidFill>
                <a:latin typeface="メイリオ" panose="020B0604030504040204" pitchFamily="50" charset="-128"/>
                <a:ea typeface="メイリオ" panose="020B0604030504040204" pitchFamily="50" charset="-128"/>
              </a:rPr>
              <a:t>歳以上被用者算定基礎・月額変更・賞与支払届</a:t>
            </a:r>
          </a:p>
          <a:p>
            <a:pPr lvl="0">
              <a:lnSpc>
                <a:spcPct val="90000"/>
              </a:lnSpc>
              <a:spcBef>
                <a:spcPts val="1000"/>
              </a:spcBef>
            </a:pPr>
            <a:r>
              <a:rPr lang="en-US" altLang="ja-JP" b="1" dirty="0">
                <a:solidFill>
                  <a:prstClr val="black"/>
                </a:solidFill>
                <a:latin typeface="メイリオ" panose="020B0604030504040204" pitchFamily="50" charset="-128"/>
                <a:ea typeface="メイリオ" panose="020B0604030504040204" pitchFamily="50" charset="-128"/>
              </a:rPr>
              <a:t>4.</a:t>
            </a:r>
            <a:r>
              <a:rPr lang="ja-JP" altLang="en-US" b="1" dirty="0">
                <a:solidFill>
                  <a:prstClr val="black"/>
                </a:solidFill>
                <a:latin typeface="メイリオ" panose="020B0604030504040204" pitchFamily="50" charset="-128"/>
                <a:ea typeface="メイリオ" panose="020B0604030504040204" pitchFamily="50" charset="-128"/>
              </a:rPr>
              <a:t>健康保険</a:t>
            </a:r>
          </a:p>
          <a:p>
            <a:pPr lvl="0">
              <a:lnSpc>
                <a:spcPct val="90000"/>
              </a:lnSpc>
              <a:spcBef>
                <a:spcPts val="1000"/>
              </a:spcBef>
            </a:pPr>
            <a:r>
              <a:rPr lang="ja-JP" altLang="en-US" dirty="0">
                <a:solidFill>
                  <a:prstClr val="black"/>
                </a:solidFill>
                <a:latin typeface="メイリオ" panose="020B0604030504040204" pitchFamily="50" charset="-128"/>
                <a:ea typeface="メイリオ" panose="020B0604030504040204" pitchFamily="50" charset="-128"/>
              </a:rPr>
              <a:t>・被保険者報酬月額算定基礎届</a:t>
            </a:r>
          </a:p>
          <a:p>
            <a:pPr lvl="0">
              <a:lnSpc>
                <a:spcPct val="90000"/>
              </a:lnSpc>
              <a:spcBef>
                <a:spcPts val="1000"/>
              </a:spcBef>
            </a:pPr>
            <a:r>
              <a:rPr lang="ja-JP" altLang="en-US" dirty="0">
                <a:solidFill>
                  <a:prstClr val="black"/>
                </a:solidFill>
                <a:latin typeface="メイリオ" panose="020B0604030504040204" pitchFamily="50" charset="-128"/>
                <a:ea typeface="メイリオ" panose="020B0604030504040204" pitchFamily="50" charset="-128"/>
              </a:rPr>
              <a:t>・健康保険被保険者報酬月額変更届</a:t>
            </a:r>
          </a:p>
          <a:p>
            <a:pPr lvl="0">
              <a:lnSpc>
                <a:spcPct val="90000"/>
              </a:lnSpc>
              <a:spcBef>
                <a:spcPts val="1000"/>
              </a:spcBef>
            </a:pPr>
            <a:r>
              <a:rPr lang="ja-JP" altLang="en-US" dirty="0">
                <a:solidFill>
                  <a:prstClr val="black"/>
                </a:solidFill>
                <a:latin typeface="メイリオ" panose="020B0604030504040204" pitchFamily="50" charset="-128"/>
                <a:ea typeface="メイリオ" panose="020B0604030504040204" pitchFamily="50" charset="-128"/>
              </a:rPr>
              <a:t>・被保険者賞与支払届</a:t>
            </a:r>
          </a:p>
        </p:txBody>
      </p:sp>
      <p:sp>
        <p:nvSpPr>
          <p:cNvPr id="4" name="スライド番号プレースホルダー 3">
            <a:extLst>
              <a:ext uri="{FF2B5EF4-FFF2-40B4-BE49-F238E27FC236}">
                <a16:creationId xmlns:a16="http://schemas.microsoft.com/office/drawing/2014/main" id="{4C4FEDF8-BB47-45DB-AFF5-C3C36BD2D7A8}"/>
              </a:ext>
            </a:extLst>
          </p:cNvPr>
          <p:cNvSpPr>
            <a:spLocks noGrp="1"/>
          </p:cNvSpPr>
          <p:nvPr>
            <p:ph type="sldNum" sz="quarter" idx="12"/>
          </p:nvPr>
        </p:nvSpPr>
        <p:spPr>
          <a:xfrm>
            <a:off x="8610599" y="6492874"/>
            <a:ext cx="3317789" cy="228601"/>
          </a:xfrm>
        </p:spPr>
        <p:txBody>
          <a:bodyPr/>
          <a:lstStyle/>
          <a:p>
            <a:fld id="{C9034EB8-48EA-42D3-8780-D7117E8A13EF}" type="slidenum">
              <a:rPr kumimoji="1" lang="ja-JP" altLang="en-US" smtClean="0"/>
              <a:t>9</a:t>
            </a:fld>
            <a:endParaRPr kumimoji="1" lang="ja-JP" altLang="en-US"/>
          </a:p>
        </p:txBody>
      </p:sp>
      <p:sp>
        <p:nvSpPr>
          <p:cNvPr id="7" name="テキスト ボックス 6">
            <a:extLst>
              <a:ext uri="{FF2B5EF4-FFF2-40B4-BE49-F238E27FC236}">
                <a16:creationId xmlns:a16="http://schemas.microsoft.com/office/drawing/2014/main" id="{61F22C05-001A-4187-8980-BC2016E21300}"/>
              </a:ext>
            </a:extLst>
          </p:cNvPr>
          <p:cNvSpPr txBox="1"/>
          <p:nvPr/>
        </p:nvSpPr>
        <p:spPr>
          <a:xfrm>
            <a:off x="5677826" y="5847421"/>
            <a:ext cx="5711729" cy="646331"/>
          </a:xfrm>
          <a:prstGeom prst="rect">
            <a:avLst/>
          </a:prstGeom>
          <a:noFill/>
        </p:spPr>
        <p:txBody>
          <a:bodyPr wrap="square">
            <a:spAutoFit/>
          </a:bodyPr>
          <a:lstStyle/>
          <a:p>
            <a:r>
              <a:rPr lang="ja-JP" altLang="en-US" b="1" i="0" dirty="0">
                <a:solidFill>
                  <a:srgbClr val="000000"/>
                </a:solidFill>
                <a:effectLst/>
                <a:latin typeface="Verdana" panose="020B0604030504040204" pitchFamily="34" charset="0"/>
              </a:rPr>
              <a:t>「</a:t>
            </a:r>
            <a:r>
              <a:rPr lang="en-US" altLang="ja-JP" b="1" i="0" dirty="0">
                <a:solidFill>
                  <a:srgbClr val="000000"/>
                </a:solidFill>
                <a:effectLst/>
                <a:latin typeface="Verdana" panose="020B0604030504040204" pitchFamily="34" charset="0"/>
              </a:rPr>
              <a:t>e-Gov</a:t>
            </a:r>
            <a:r>
              <a:rPr lang="ja-JP" altLang="en-US" b="1" i="0" dirty="0">
                <a:solidFill>
                  <a:srgbClr val="000000"/>
                </a:solidFill>
                <a:effectLst/>
                <a:latin typeface="Verdana" panose="020B0604030504040204" pitchFamily="34" charset="0"/>
              </a:rPr>
              <a:t>」と外部</a:t>
            </a:r>
            <a:r>
              <a:rPr lang="en-US" altLang="ja-JP" b="1" i="0" dirty="0">
                <a:solidFill>
                  <a:srgbClr val="000000"/>
                </a:solidFill>
                <a:effectLst/>
                <a:latin typeface="Verdana" panose="020B0604030504040204" pitchFamily="34" charset="0"/>
              </a:rPr>
              <a:t>API</a:t>
            </a:r>
            <a:r>
              <a:rPr lang="ja-JP" altLang="en-US" b="1" i="0" dirty="0">
                <a:solidFill>
                  <a:srgbClr val="000000"/>
                </a:solidFill>
                <a:effectLst/>
                <a:latin typeface="Verdana" panose="020B0604030504040204" pitchFamily="34" charset="0"/>
              </a:rPr>
              <a:t>連携したソフトウェアを利用　</a:t>
            </a:r>
            <a:endParaRPr lang="en-US" altLang="ja-JP" b="1" i="0" dirty="0">
              <a:solidFill>
                <a:srgbClr val="000000"/>
              </a:solidFill>
              <a:effectLst/>
              <a:latin typeface="Verdana" panose="020B0604030504040204" pitchFamily="34" charset="0"/>
            </a:endParaRPr>
          </a:p>
          <a:p>
            <a:r>
              <a:rPr lang="ja-JP" altLang="en-US" b="1" dirty="0">
                <a:solidFill>
                  <a:srgbClr val="000000"/>
                </a:solidFill>
                <a:latin typeface="Verdana" panose="020B0604030504040204" pitchFamily="34" charset="0"/>
              </a:rPr>
              <a:t>　</a:t>
            </a:r>
            <a:r>
              <a:rPr lang="ja-JP" altLang="en-US" b="1" i="0" dirty="0">
                <a:solidFill>
                  <a:srgbClr val="000000"/>
                </a:solidFill>
                <a:effectLst/>
                <a:latin typeface="Verdana" panose="020B0604030504040204" pitchFamily="34" charset="0"/>
              </a:rPr>
              <a:t>する方法も検討</a:t>
            </a:r>
            <a:endParaRPr lang="ja-JP" altLang="en-US" b="1" dirty="0"/>
          </a:p>
        </p:txBody>
      </p:sp>
      <p:cxnSp>
        <p:nvCxnSpPr>
          <p:cNvPr id="10" name="直線コネクタ 9" descr="かやね社会保険労務士事務所">
            <a:extLst>
              <a:ext uri="{FF2B5EF4-FFF2-40B4-BE49-F238E27FC236}">
                <a16:creationId xmlns:a16="http://schemas.microsoft.com/office/drawing/2014/main" id="{E0A99C9A-4DCA-4451-9CD6-67E7026821AF}"/>
              </a:ext>
              <a:ext uri="{C183D7F6-B498-43B3-948B-1728B52AA6E4}">
                <adec:decorative xmlns:adec="http://schemas.microsoft.com/office/drawing/2017/decorative" val="0"/>
              </a:ext>
            </a:extLst>
          </p:cNvPr>
          <p:cNvCxnSpPr>
            <a:cxnSpLocks/>
          </p:cNvCxnSpPr>
          <p:nvPr/>
        </p:nvCxnSpPr>
        <p:spPr>
          <a:xfrm>
            <a:off x="72000" y="720000"/>
            <a:ext cx="12096000" cy="38910"/>
          </a:xfrm>
          <a:prstGeom prst="line">
            <a:avLst/>
          </a:prstGeom>
          <a:ln w="127000" cmpd="thickThin">
            <a:gradFill flip="none" rotWithShape="1">
              <a:gsLst>
                <a:gs pos="0">
                  <a:schemeClr val="accent6">
                    <a:lumMod val="5000"/>
                    <a:lumOff val="95000"/>
                  </a:schemeClr>
                </a:gs>
                <a:gs pos="74000">
                  <a:schemeClr val="accent2">
                    <a:lumMod val="40000"/>
                    <a:lumOff val="60000"/>
                  </a:schemeClr>
                </a:gs>
                <a:gs pos="83000">
                  <a:schemeClr val="accent2">
                    <a:lumMod val="60000"/>
                    <a:lumOff val="40000"/>
                  </a:schemeClr>
                </a:gs>
                <a:gs pos="91602">
                  <a:schemeClr val="accent2">
                    <a:lumMod val="75000"/>
                  </a:schemeClr>
                </a:gs>
                <a:gs pos="100000">
                  <a:schemeClr val="accent2">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1" name="タイトル 1">
            <a:extLst>
              <a:ext uri="{FF2B5EF4-FFF2-40B4-BE49-F238E27FC236}">
                <a16:creationId xmlns:a16="http://schemas.microsoft.com/office/drawing/2014/main" id="{C2A8D7C4-0AA3-4C90-8312-8AE5140B56FF}"/>
              </a:ext>
            </a:extLst>
          </p:cNvPr>
          <p:cNvSpPr txBox="1">
            <a:spLocks/>
          </p:cNvSpPr>
          <p:nvPr/>
        </p:nvSpPr>
        <p:spPr>
          <a:xfrm>
            <a:off x="494070" y="196646"/>
            <a:ext cx="5780999" cy="520648"/>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latin typeface="メイリオ" panose="020B0604030504040204" pitchFamily="50" charset="-128"/>
                <a:ea typeface="メイリオ" panose="020B0604030504040204" pitchFamily="50" charset="-128"/>
              </a:rPr>
              <a:t>電子申請義務化　　　　　</a:t>
            </a:r>
          </a:p>
        </p:txBody>
      </p:sp>
      <p:sp>
        <p:nvSpPr>
          <p:cNvPr id="12" name="テキスト ボックス 11">
            <a:extLst>
              <a:ext uri="{FF2B5EF4-FFF2-40B4-BE49-F238E27FC236}">
                <a16:creationId xmlns:a16="http://schemas.microsoft.com/office/drawing/2014/main" id="{511F6307-D1B4-4DD6-B5CF-259F1B91E623}"/>
              </a:ext>
            </a:extLst>
          </p:cNvPr>
          <p:cNvSpPr txBox="1"/>
          <p:nvPr/>
        </p:nvSpPr>
        <p:spPr>
          <a:xfrm>
            <a:off x="10440000" y="504000"/>
            <a:ext cx="1688076"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かやね社会保険労務士事務所</a:t>
            </a:r>
          </a:p>
        </p:txBody>
      </p:sp>
      <p:sp>
        <p:nvSpPr>
          <p:cNvPr id="13" name="テキスト ボックス 12">
            <a:extLst>
              <a:ext uri="{FF2B5EF4-FFF2-40B4-BE49-F238E27FC236}">
                <a16:creationId xmlns:a16="http://schemas.microsoft.com/office/drawing/2014/main" id="{8964C297-1B8D-4093-9464-0D2E8A1DC320}"/>
              </a:ext>
            </a:extLst>
          </p:cNvPr>
          <p:cNvSpPr txBox="1"/>
          <p:nvPr/>
        </p:nvSpPr>
        <p:spPr>
          <a:xfrm>
            <a:off x="8208000" y="288000"/>
            <a:ext cx="1521656"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Ｐ</a:t>
            </a:r>
            <a:r>
              <a:rPr kumimoji="1" lang="en-US" altLang="ja-JP" dirty="0">
                <a:latin typeface="メイリオ" panose="020B0604030504040204" pitchFamily="50" charset="-128"/>
                <a:ea typeface="メイリオ" panose="020B0604030504040204" pitchFamily="50" charset="-128"/>
              </a:rPr>
              <a:t>213</a:t>
            </a:r>
            <a:r>
              <a:rPr kumimoji="1"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214</a:t>
            </a:r>
            <a:endParaRPr kumimoji="1" lang="ja-JP" altLang="en-US" dirty="0">
              <a:latin typeface="メイリオ" panose="020B0604030504040204" pitchFamily="50" charset="-128"/>
              <a:ea typeface="メイリオ" panose="020B0604030504040204" pitchFamily="50" charset="-128"/>
            </a:endParaRPr>
          </a:p>
        </p:txBody>
      </p:sp>
      <p:sp>
        <p:nvSpPr>
          <p:cNvPr id="8" name="右大かっこ 7">
            <a:extLst>
              <a:ext uri="{FF2B5EF4-FFF2-40B4-BE49-F238E27FC236}">
                <a16:creationId xmlns:a16="http://schemas.microsoft.com/office/drawing/2014/main" id="{BE9B6702-9204-9F79-973D-28C81CBFFEC6}"/>
              </a:ext>
            </a:extLst>
          </p:cNvPr>
          <p:cNvSpPr/>
          <p:nvPr/>
        </p:nvSpPr>
        <p:spPr>
          <a:xfrm>
            <a:off x="4373217" y="4711149"/>
            <a:ext cx="248479" cy="914400"/>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272F8122-8997-5A37-50FA-A310D66D4362}"/>
              </a:ext>
            </a:extLst>
          </p:cNvPr>
          <p:cNvSpPr txBox="1"/>
          <p:nvPr/>
        </p:nvSpPr>
        <p:spPr>
          <a:xfrm>
            <a:off x="4621695" y="4949687"/>
            <a:ext cx="964095" cy="338554"/>
          </a:xfrm>
          <a:prstGeom prst="rect">
            <a:avLst/>
          </a:prstGeom>
          <a:noFill/>
        </p:spPr>
        <p:txBody>
          <a:bodyPr wrap="square" rtlCol="0">
            <a:spAutoFit/>
          </a:bodyPr>
          <a:lstStyle/>
          <a:p>
            <a:r>
              <a:rPr kumimoji="1" lang="en-US" altLang="ja-JP" sz="1600" dirty="0"/>
              <a:t>85%</a:t>
            </a:r>
            <a:r>
              <a:rPr lang="ja-JP" altLang="en-US" sz="1600" dirty="0"/>
              <a:t>超</a:t>
            </a:r>
            <a:endParaRPr kumimoji="1" lang="ja-JP" altLang="en-US" sz="1600" dirty="0"/>
          </a:p>
        </p:txBody>
      </p:sp>
    </p:spTree>
    <p:extLst>
      <p:ext uri="{BB962C8B-B14F-4D97-AF65-F5344CB8AC3E}">
        <p14:creationId xmlns:p14="http://schemas.microsoft.com/office/powerpoint/2010/main" val="199776043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3804</TotalTime>
  <Words>6430</Words>
  <Application>Microsoft Office PowerPoint</Application>
  <PresentationFormat>ワイド画面</PresentationFormat>
  <Paragraphs>716</Paragraphs>
  <Slides>26</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26</vt:i4>
      </vt:variant>
    </vt:vector>
  </HeadingPairs>
  <TitlesOfParts>
    <vt:vector size="37" baseType="lpstr">
      <vt:lpstr>HG丸ｺﾞｼｯｸM-PRO</vt:lpstr>
      <vt:lpstr>Meiryo UI</vt:lpstr>
      <vt:lpstr>MeiryoUI</vt:lpstr>
      <vt:lpstr>MeiryoUI,Bold</vt:lpstr>
      <vt:lpstr>Meiryo</vt:lpstr>
      <vt:lpstr>Meiryo</vt:lpstr>
      <vt:lpstr>游ゴシック</vt:lpstr>
      <vt:lpstr>Arial</vt:lpstr>
      <vt:lpstr>Calibri</vt:lpstr>
      <vt:lpstr>Verdana</vt:lpstr>
      <vt:lpstr>Office テーマ</vt:lpstr>
      <vt:lpstr>雇用保険の事務手続き  ワンポイント進行表</vt:lpstr>
      <vt:lpstr>PowerPoint プレゼンテーション</vt:lpstr>
      <vt:lpstr>PowerPoint プレゼンテーション</vt:lpstr>
      <vt:lpstr>雇用保険被保険者になる人とは　　　　　</vt:lpstr>
      <vt:lpstr>PowerPoint プレゼンテーション</vt:lpstr>
      <vt:lpstr>雇用保険料率の変更　　　　　</vt:lpstr>
      <vt:lpstr>PowerPoint プレゼンテーション</vt:lpstr>
      <vt:lpstr>雇用保険被保険者資格取得　　　　　</vt:lpstr>
      <vt:lpstr>2020年4月より大企業の労働保険・社会保険の手続きは電子申請が義務化されています　資本金の額または出資金の額が1億円を超える法人等（2020年4月1日以後に開始する事業年度から） 　　　　　　　　※社会保険労務士等が大企業に代わって手続きを行う場合も、同様に電子申請で行うこと</vt:lpstr>
      <vt:lpstr>雇用保険被保険者資格喪失届・離職証明書　　　　　</vt:lpstr>
      <vt:lpstr>離職理由と給付日数（条件）　　　　　</vt:lpstr>
      <vt:lpstr>色々な理由で特定理由離職者になる　　　　</vt:lpstr>
      <vt:lpstr>基本手当の不正受給　　　　</vt:lpstr>
      <vt:lpstr>PowerPoint プレゼンテーション</vt:lpstr>
      <vt:lpstr>PowerPoint プレゼンテーション</vt:lpstr>
      <vt:lpstr>育児休業給付　　　　</vt:lpstr>
      <vt:lpstr>育児休業給付の被保険者期間の要件緩和　令和3年9月1日～　　　　</vt:lpstr>
      <vt:lpstr>育児休業給付の被保険者期間の要件緩和　令和3年9月1日～　　　　</vt:lpstr>
      <vt:lpstr>育児休業給付の延長　　　　</vt:lpstr>
      <vt:lpstr>PowerPoint プレゼンテーション</vt:lpstr>
      <vt:lpstr>PowerPoint プレゼンテーション</vt:lpstr>
      <vt:lpstr>PowerPoint プレゼンテーション</vt:lpstr>
      <vt:lpstr>PowerPoint プレゼンテーション</vt:lpstr>
      <vt:lpstr>介護休業給付　　　</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雇用保険の事務手続き  ワンポイント進行表</dc:title>
  <dc:creator>茅根 真由美</dc:creator>
  <cp:lastModifiedBy>真由美 茅根</cp:lastModifiedBy>
  <cp:revision>11</cp:revision>
  <dcterms:created xsi:type="dcterms:W3CDTF">2020-03-21T06:59:23Z</dcterms:created>
  <dcterms:modified xsi:type="dcterms:W3CDTF">2024-04-10T02:54:32Z</dcterms:modified>
</cp:coreProperties>
</file>