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56" r:id="rId2"/>
    <p:sldId id="257" r:id="rId3"/>
    <p:sldId id="472" r:id="rId4"/>
    <p:sldId id="500" r:id="rId5"/>
    <p:sldId id="258" r:id="rId6"/>
    <p:sldId id="501" r:id="rId7"/>
    <p:sldId id="505" r:id="rId8"/>
    <p:sldId id="503" r:id="rId9"/>
    <p:sldId id="508" r:id="rId10"/>
    <p:sldId id="510" r:id="rId11"/>
    <p:sldId id="471" r:id="rId12"/>
    <p:sldId id="506" r:id="rId13"/>
    <p:sldId id="507" r:id="rId14"/>
    <p:sldId id="45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1" autoAdjust="0"/>
    <p:restoredTop sz="94660"/>
  </p:normalViewPr>
  <p:slideViewPr>
    <p:cSldViewPr snapToGrid="0">
      <p:cViewPr varScale="1">
        <p:scale>
          <a:sx n="70" d="100"/>
          <a:sy n="70" d="100"/>
        </p:scale>
        <p:origin x="1670"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真由美 茅根" userId="6dc83b4166d8b785" providerId="LiveId" clId="{5CC65B7A-452F-46D6-86A8-999B8DB2F740}"/>
    <pc:docChg chg="modSld">
      <pc:chgData name="真由美 茅根" userId="6dc83b4166d8b785" providerId="LiveId" clId="{5CC65B7A-452F-46D6-86A8-999B8DB2F740}" dt="2025-06-28T08:12:29.371" v="0" actId="20577"/>
      <pc:docMkLst>
        <pc:docMk/>
      </pc:docMkLst>
      <pc:sldChg chg="modSp mod">
        <pc:chgData name="真由美 茅根" userId="6dc83b4166d8b785" providerId="LiveId" clId="{5CC65B7A-452F-46D6-86A8-999B8DB2F740}" dt="2025-06-28T08:12:29.371" v="0" actId="20577"/>
        <pc:sldMkLst>
          <pc:docMk/>
          <pc:sldMk cId="1343240168" sldId="503"/>
        </pc:sldMkLst>
        <pc:spChg chg="mod">
          <ac:chgData name="真由美 茅根" userId="6dc83b4166d8b785" providerId="LiveId" clId="{5CC65B7A-452F-46D6-86A8-999B8DB2F740}" dt="2025-06-28T08:12:29.371" v="0" actId="20577"/>
          <ac:spMkLst>
            <pc:docMk/>
            <pc:sldMk cId="1343240168" sldId="503"/>
            <ac:spMk id="9" creationId="{810604DB-EBFF-4C2C-7FD8-38C35C1A93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54DC8-6C3B-481B-B169-BEBC470FACFD}" type="datetimeFigureOut">
              <a:rPr kumimoji="1" lang="ja-JP" altLang="en-US" smtClean="0"/>
              <a:t>2025/6/28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4E7FD-4984-486D-BDC4-72F7855DFF9D}" type="slidenum">
              <a:rPr kumimoji="1" lang="ja-JP" altLang="en-US" smtClean="0"/>
              <a:t>‹#›</a:t>
            </a:fld>
            <a:endParaRPr kumimoji="1" lang="ja-JP" altLang="en-US"/>
          </a:p>
        </p:txBody>
      </p:sp>
    </p:spTree>
    <p:extLst>
      <p:ext uri="{BB962C8B-B14F-4D97-AF65-F5344CB8AC3E}">
        <p14:creationId xmlns:p14="http://schemas.microsoft.com/office/powerpoint/2010/main" val="17701458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A581200-C83D-47C9-9E90-442CEBAFC8AF}" type="datetime1">
              <a:rPr kumimoji="1" lang="ja-JP" altLang="en-US" smtClean="0"/>
              <a:t>2025/6/28</a:t>
            </a:fld>
            <a:endParaRPr kumimoji="1" lang="ja-JP" altLang="en-US"/>
          </a:p>
        </p:txBody>
      </p:sp>
      <p:sp>
        <p:nvSpPr>
          <p:cNvPr id="5" name="Footer Placeholder 4"/>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6" name="Slide Number Placeholder 5"/>
          <p:cNvSpPr>
            <a:spLocks noGrp="1"/>
          </p:cNvSpPr>
          <p:nvPr>
            <p:ph type="sldNum" sz="quarter" idx="12"/>
          </p:nvPr>
        </p:nvSpPr>
        <p:spPr/>
        <p:txBody>
          <a:bodyPr/>
          <a:lstStyle/>
          <a:p>
            <a:fld id="{DAADA392-7C8B-4643-8B8F-D6BF5DB8E6B7}" type="slidenum">
              <a:rPr kumimoji="1" lang="ja-JP" altLang="en-US" smtClean="0"/>
              <a:t>‹#›</a:t>
            </a:fld>
            <a:endParaRPr kumimoji="1" lang="ja-JP" altLang="en-US"/>
          </a:p>
        </p:txBody>
      </p:sp>
    </p:spTree>
    <p:extLst>
      <p:ext uri="{BB962C8B-B14F-4D97-AF65-F5344CB8AC3E}">
        <p14:creationId xmlns:p14="http://schemas.microsoft.com/office/powerpoint/2010/main" val="285352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DC08DE-206B-4E77-869A-4D4A8E536AD7}" type="datetime1">
              <a:rPr kumimoji="1" lang="ja-JP" altLang="en-US" smtClean="0"/>
              <a:t>2025/6/28</a:t>
            </a:fld>
            <a:endParaRPr kumimoji="1" lang="ja-JP" altLang="en-US"/>
          </a:p>
        </p:txBody>
      </p:sp>
      <p:sp>
        <p:nvSpPr>
          <p:cNvPr id="5" name="Footer Placeholder 4"/>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6" name="Slide Number Placeholder 5"/>
          <p:cNvSpPr>
            <a:spLocks noGrp="1"/>
          </p:cNvSpPr>
          <p:nvPr>
            <p:ph type="sldNum" sz="quarter" idx="12"/>
          </p:nvPr>
        </p:nvSpPr>
        <p:spPr/>
        <p:txBody>
          <a:bodyPr/>
          <a:lstStyle/>
          <a:p>
            <a:fld id="{DAADA392-7C8B-4643-8B8F-D6BF5DB8E6B7}" type="slidenum">
              <a:rPr kumimoji="1" lang="ja-JP" altLang="en-US" smtClean="0"/>
              <a:t>‹#›</a:t>
            </a:fld>
            <a:endParaRPr kumimoji="1" lang="ja-JP" altLang="en-US"/>
          </a:p>
        </p:txBody>
      </p:sp>
    </p:spTree>
    <p:extLst>
      <p:ext uri="{BB962C8B-B14F-4D97-AF65-F5344CB8AC3E}">
        <p14:creationId xmlns:p14="http://schemas.microsoft.com/office/powerpoint/2010/main" val="243229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9EF678-00FE-4DC3-949D-8DC50A0FB069}" type="datetime1">
              <a:rPr kumimoji="1" lang="ja-JP" altLang="en-US" smtClean="0"/>
              <a:t>2025/6/28</a:t>
            </a:fld>
            <a:endParaRPr kumimoji="1" lang="ja-JP" altLang="en-US"/>
          </a:p>
        </p:txBody>
      </p:sp>
      <p:sp>
        <p:nvSpPr>
          <p:cNvPr id="5" name="Footer Placeholder 4"/>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6" name="Slide Number Placeholder 5"/>
          <p:cNvSpPr>
            <a:spLocks noGrp="1"/>
          </p:cNvSpPr>
          <p:nvPr>
            <p:ph type="sldNum" sz="quarter" idx="12"/>
          </p:nvPr>
        </p:nvSpPr>
        <p:spPr/>
        <p:txBody>
          <a:bodyPr/>
          <a:lstStyle/>
          <a:p>
            <a:fld id="{DAADA392-7C8B-4643-8B8F-D6BF5DB8E6B7}" type="slidenum">
              <a:rPr kumimoji="1" lang="ja-JP" altLang="en-US" smtClean="0"/>
              <a:t>‹#›</a:t>
            </a:fld>
            <a:endParaRPr kumimoji="1" lang="ja-JP" altLang="en-US"/>
          </a:p>
        </p:txBody>
      </p:sp>
    </p:spTree>
    <p:extLst>
      <p:ext uri="{BB962C8B-B14F-4D97-AF65-F5344CB8AC3E}">
        <p14:creationId xmlns:p14="http://schemas.microsoft.com/office/powerpoint/2010/main" val="348677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E45202D-CA6E-4B48-8F2C-562DCABC8A13}"/>
              </a:ext>
            </a:extLst>
          </p:cNvPr>
          <p:cNvSpPr>
            <a:spLocks noGrp="1"/>
          </p:cNvSpPr>
          <p:nvPr>
            <p:ph idx="1"/>
          </p:nvPr>
        </p:nvSpPr>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endParaRPr kumimoji="1" lang="ja-JP" altLang="en-US" dirty="0"/>
          </a:p>
        </p:txBody>
      </p:sp>
    </p:spTree>
    <p:extLst>
      <p:ext uri="{BB962C8B-B14F-4D97-AF65-F5344CB8AC3E}">
        <p14:creationId xmlns:p14="http://schemas.microsoft.com/office/powerpoint/2010/main" val="193454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9916D3F-07AA-4BD6-BDAA-381AD2085CD3}" type="datetime1">
              <a:rPr kumimoji="1" lang="ja-JP" altLang="en-US" smtClean="0"/>
              <a:t>2025/6/28</a:t>
            </a:fld>
            <a:endParaRPr kumimoji="1" lang="ja-JP" altLang="en-US"/>
          </a:p>
        </p:txBody>
      </p:sp>
      <p:sp>
        <p:nvSpPr>
          <p:cNvPr id="5" name="Footer Placeholder 4"/>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6" name="Slide Number Placeholder 5"/>
          <p:cNvSpPr>
            <a:spLocks noGrp="1"/>
          </p:cNvSpPr>
          <p:nvPr>
            <p:ph type="sldNum" sz="quarter" idx="12"/>
          </p:nvPr>
        </p:nvSpPr>
        <p:spPr/>
        <p:txBody>
          <a:bodyPr/>
          <a:lstStyle/>
          <a:p>
            <a:fld id="{DAADA392-7C8B-4643-8B8F-D6BF5DB8E6B7}" type="slidenum">
              <a:rPr kumimoji="1" lang="ja-JP" altLang="en-US" smtClean="0"/>
              <a:t>‹#›</a:t>
            </a:fld>
            <a:endParaRPr kumimoji="1" lang="ja-JP" altLang="en-US"/>
          </a:p>
        </p:txBody>
      </p:sp>
    </p:spTree>
    <p:extLst>
      <p:ext uri="{BB962C8B-B14F-4D97-AF65-F5344CB8AC3E}">
        <p14:creationId xmlns:p14="http://schemas.microsoft.com/office/powerpoint/2010/main" val="3671159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C2227D-BD2B-44E0-8435-BBEEC4DA09D4}" type="datetime1">
              <a:rPr kumimoji="1" lang="ja-JP" altLang="en-US" smtClean="0"/>
              <a:t>2025/6/28</a:t>
            </a:fld>
            <a:endParaRPr kumimoji="1" lang="ja-JP" altLang="en-US"/>
          </a:p>
        </p:txBody>
      </p:sp>
      <p:sp>
        <p:nvSpPr>
          <p:cNvPr id="5" name="Footer Placeholder 4"/>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6" name="Slide Number Placeholder 5"/>
          <p:cNvSpPr>
            <a:spLocks noGrp="1"/>
          </p:cNvSpPr>
          <p:nvPr>
            <p:ph type="sldNum" sz="quarter" idx="12"/>
          </p:nvPr>
        </p:nvSpPr>
        <p:spPr/>
        <p:txBody>
          <a:bodyPr/>
          <a:lstStyle/>
          <a:p>
            <a:fld id="{DAADA392-7C8B-4643-8B8F-D6BF5DB8E6B7}" type="slidenum">
              <a:rPr kumimoji="1" lang="ja-JP" altLang="en-US" smtClean="0"/>
              <a:t>‹#›</a:t>
            </a:fld>
            <a:endParaRPr kumimoji="1" lang="ja-JP" altLang="en-US"/>
          </a:p>
        </p:txBody>
      </p:sp>
    </p:spTree>
    <p:extLst>
      <p:ext uri="{BB962C8B-B14F-4D97-AF65-F5344CB8AC3E}">
        <p14:creationId xmlns:p14="http://schemas.microsoft.com/office/powerpoint/2010/main" val="126338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B7D296D-5B15-49D9-A03B-D93283371E9F}" type="datetime1">
              <a:rPr kumimoji="1" lang="ja-JP" altLang="en-US" smtClean="0"/>
              <a:t>2025/6/28</a:t>
            </a:fld>
            <a:endParaRPr kumimoji="1" lang="ja-JP" altLang="en-US"/>
          </a:p>
        </p:txBody>
      </p:sp>
      <p:sp>
        <p:nvSpPr>
          <p:cNvPr id="6" name="Footer Placeholder 5"/>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7" name="Slide Number Placeholder 6"/>
          <p:cNvSpPr>
            <a:spLocks noGrp="1"/>
          </p:cNvSpPr>
          <p:nvPr>
            <p:ph type="sldNum" sz="quarter" idx="12"/>
          </p:nvPr>
        </p:nvSpPr>
        <p:spPr/>
        <p:txBody>
          <a:bodyPr/>
          <a:lstStyle/>
          <a:p>
            <a:fld id="{DAADA392-7C8B-4643-8B8F-D6BF5DB8E6B7}" type="slidenum">
              <a:rPr kumimoji="1" lang="ja-JP" altLang="en-US" smtClean="0"/>
              <a:t>‹#›</a:t>
            </a:fld>
            <a:endParaRPr kumimoji="1" lang="ja-JP" altLang="en-US"/>
          </a:p>
        </p:txBody>
      </p:sp>
    </p:spTree>
    <p:extLst>
      <p:ext uri="{BB962C8B-B14F-4D97-AF65-F5344CB8AC3E}">
        <p14:creationId xmlns:p14="http://schemas.microsoft.com/office/powerpoint/2010/main" val="425584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71DBBE3-F7BC-4FBB-B66A-BA3244196333}" type="datetime1">
              <a:rPr kumimoji="1" lang="ja-JP" altLang="en-US" smtClean="0"/>
              <a:t>2025/6/28</a:t>
            </a:fld>
            <a:endParaRPr kumimoji="1" lang="ja-JP" altLang="en-US"/>
          </a:p>
        </p:txBody>
      </p:sp>
      <p:sp>
        <p:nvSpPr>
          <p:cNvPr id="8" name="Footer Placeholder 7"/>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9" name="Slide Number Placeholder 8"/>
          <p:cNvSpPr>
            <a:spLocks noGrp="1"/>
          </p:cNvSpPr>
          <p:nvPr>
            <p:ph type="sldNum" sz="quarter" idx="12"/>
          </p:nvPr>
        </p:nvSpPr>
        <p:spPr/>
        <p:txBody>
          <a:bodyPr/>
          <a:lstStyle/>
          <a:p>
            <a:fld id="{DAADA392-7C8B-4643-8B8F-D6BF5DB8E6B7}" type="slidenum">
              <a:rPr kumimoji="1" lang="ja-JP" altLang="en-US" smtClean="0"/>
              <a:t>‹#›</a:t>
            </a:fld>
            <a:endParaRPr kumimoji="1" lang="ja-JP" altLang="en-US"/>
          </a:p>
        </p:txBody>
      </p:sp>
    </p:spTree>
    <p:extLst>
      <p:ext uri="{BB962C8B-B14F-4D97-AF65-F5344CB8AC3E}">
        <p14:creationId xmlns:p14="http://schemas.microsoft.com/office/powerpoint/2010/main" val="110547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F377FC9-5B7D-417D-8BB0-FDFD8BF02EFD}" type="datetime1">
              <a:rPr kumimoji="1" lang="ja-JP" altLang="en-US" smtClean="0"/>
              <a:t>2025/6/28</a:t>
            </a:fld>
            <a:endParaRPr kumimoji="1" lang="ja-JP" altLang="en-US"/>
          </a:p>
        </p:txBody>
      </p:sp>
      <p:sp>
        <p:nvSpPr>
          <p:cNvPr id="4" name="Footer Placeholder 3"/>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5" name="Slide Number Placeholder 4"/>
          <p:cNvSpPr>
            <a:spLocks noGrp="1"/>
          </p:cNvSpPr>
          <p:nvPr>
            <p:ph type="sldNum" sz="quarter" idx="12"/>
          </p:nvPr>
        </p:nvSpPr>
        <p:spPr/>
        <p:txBody>
          <a:bodyPr/>
          <a:lstStyle/>
          <a:p>
            <a:fld id="{DAADA392-7C8B-4643-8B8F-D6BF5DB8E6B7}" type="slidenum">
              <a:rPr kumimoji="1" lang="ja-JP" altLang="en-US" smtClean="0"/>
              <a:t>‹#›</a:t>
            </a:fld>
            <a:endParaRPr kumimoji="1" lang="ja-JP" altLang="en-US"/>
          </a:p>
        </p:txBody>
      </p:sp>
    </p:spTree>
    <p:extLst>
      <p:ext uri="{BB962C8B-B14F-4D97-AF65-F5344CB8AC3E}">
        <p14:creationId xmlns:p14="http://schemas.microsoft.com/office/powerpoint/2010/main" val="70717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63582-823B-4339-A2A1-C3F61E844B11}" type="datetime1">
              <a:rPr kumimoji="1" lang="ja-JP" altLang="en-US" smtClean="0"/>
              <a:t>2025/6/28</a:t>
            </a:fld>
            <a:endParaRPr kumimoji="1" lang="ja-JP" altLang="en-US"/>
          </a:p>
        </p:txBody>
      </p:sp>
      <p:sp>
        <p:nvSpPr>
          <p:cNvPr id="3" name="Footer Placeholder 2"/>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4" name="Slide Number Placeholder 3"/>
          <p:cNvSpPr>
            <a:spLocks noGrp="1"/>
          </p:cNvSpPr>
          <p:nvPr>
            <p:ph type="sldNum" sz="quarter" idx="12"/>
          </p:nvPr>
        </p:nvSpPr>
        <p:spPr/>
        <p:txBody>
          <a:bodyPr/>
          <a:lstStyle/>
          <a:p>
            <a:fld id="{DAADA392-7C8B-4643-8B8F-D6BF5DB8E6B7}" type="slidenum">
              <a:rPr kumimoji="1" lang="ja-JP" altLang="en-US" smtClean="0"/>
              <a:t>‹#›</a:t>
            </a:fld>
            <a:endParaRPr kumimoji="1" lang="ja-JP" altLang="en-US"/>
          </a:p>
        </p:txBody>
      </p:sp>
    </p:spTree>
    <p:extLst>
      <p:ext uri="{BB962C8B-B14F-4D97-AF65-F5344CB8AC3E}">
        <p14:creationId xmlns:p14="http://schemas.microsoft.com/office/powerpoint/2010/main" val="397845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70B12ED-8A13-4E88-B2EA-CA76281DDE6D}" type="datetime1">
              <a:rPr kumimoji="1" lang="ja-JP" altLang="en-US" smtClean="0"/>
              <a:t>2025/6/28</a:t>
            </a:fld>
            <a:endParaRPr kumimoji="1" lang="ja-JP" altLang="en-US"/>
          </a:p>
        </p:txBody>
      </p:sp>
      <p:sp>
        <p:nvSpPr>
          <p:cNvPr id="6" name="Footer Placeholder 5"/>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7" name="Slide Number Placeholder 6"/>
          <p:cNvSpPr>
            <a:spLocks noGrp="1"/>
          </p:cNvSpPr>
          <p:nvPr>
            <p:ph type="sldNum" sz="quarter" idx="12"/>
          </p:nvPr>
        </p:nvSpPr>
        <p:spPr/>
        <p:txBody>
          <a:bodyPr/>
          <a:lstStyle/>
          <a:p>
            <a:fld id="{DAADA392-7C8B-4643-8B8F-D6BF5DB8E6B7}" type="slidenum">
              <a:rPr kumimoji="1" lang="ja-JP" altLang="en-US" smtClean="0"/>
              <a:t>‹#›</a:t>
            </a:fld>
            <a:endParaRPr kumimoji="1" lang="ja-JP" altLang="en-US"/>
          </a:p>
        </p:txBody>
      </p:sp>
    </p:spTree>
    <p:extLst>
      <p:ext uri="{BB962C8B-B14F-4D97-AF65-F5344CB8AC3E}">
        <p14:creationId xmlns:p14="http://schemas.microsoft.com/office/powerpoint/2010/main" val="348541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47E051-4121-4F85-9332-27D2865C6D40}" type="datetime1">
              <a:rPr kumimoji="1" lang="ja-JP" altLang="en-US" smtClean="0"/>
              <a:t>2025/6/28</a:t>
            </a:fld>
            <a:endParaRPr kumimoji="1" lang="ja-JP" altLang="en-US"/>
          </a:p>
        </p:txBody>
      </p:sp>
      <p:sp>
        <p:nvSpPr>
          <p:cNvPr id="6" name="Footer Placeholder 5"/>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7" name="Slide Number Placeholder 6"/>
          <p:cNvSpPr>
            <a:spLocks noGrp="1"/>
          </p:cNvSpPr>
          <p:nvPr>
            <p:ph type="sldNum" sz="quarter" idx="12"/>
          </p:nvPr>
        </p:nvSpPr>
        <p:spPr/>
        <p:txBody>
          <a:bodyPr/>
          <a:lstStyle/>
          <a:p>
            <a:fld id="{DAADA392-7C8B-4643-8B8F-D6BF5DB8E6B7}" type="slidenum">
              <a:rPr kumimoji="1" lang="ja-JP" altLang="en-US" smtClean="0"/>
              <a:t>‹#›</a:t>
            </a:fld>
            <a:endParaRPr kumimoji="1" lang="ja-JP" altLang="en-US"/>
          </a:p>
        </p:txBody>
      </p:sp>
    </p:spTree>
    <p:extLst>
      <p:ext uri="{BB962C8B-B14F-4D97-AF65-F5344CB8AC3E}">
        <p14:creationId xmlns:p14="http://schemas.microsoft.com/office/powerpoint/2010/main" val="55733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BDC119-9D4E-444C-91A5-4BE8BDCA785D}" type="datetime1">
              <a:rPr kumimoji="1" lang="ja-JP" altLang="en-US" smtClean="0"/>
              <a:t>2025/6/28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kumimoji="1" lang="en-US" altLang="ja-JP"/>
              <a:t>© 2025</a:t>
            </a:r>
            <a:r>
              <a:rPr kumimoji="1" lang="ja-JP" altLang="en-US"/>
              <a:t>　かやね社会保険労務士事務所</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ADA392-7C8B-4643-8B8F-D6BF5DB8E6B7}" type="slidenum">
              <a:rPr kumimoji="1" lang="ja-JP" altLang="en-US" smtClean="0"/>
              <a:t>‹#›</a:t>
            </a:fld>
            <a:endParaRPr kumimoji="1" lang="ja-JP" altLang="en-US"/>
          </a:p>
        </p:txBody>
      </p:sp>
    </p:spTree>
    <p:extLst>
      <p:ext uri="{BB962C8B-B14F-4D97-AF65-F5344CB8AC3E}">
        <p14:creationId xmlns:p14="http://schemas.microsoft.com/office/powerpoint/2010/main" val="2673672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mhlw.go.jp/stf/coolwork_20250228.html" TargetMode="External"/><Relationship Id="rId2" Type="http://schemas.openxmlformats.org/officeDocument/2006/relationships/hyperlink" Target="https://neccyusho.mhlw.go.jp/" TargetMode="External"/><Relationship Id="rId1" Type="http://schemas.openxmlformats.org/officeDocument/2006/relationships/slideLayout" Target="../slideLayouts/slideLayout7.xml"/><Relationship Id="rId4" Type="http://schemas.openxmlformats.org/officeDocument/2006/relationships/hyperlink" Target="https://www.wbgt.env.go.jp/wbgt_data.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kayanesr.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A21ABB-DFEC-01EA-22FD-0BFAA32BE579}"/>
              </a:ext>
            </a:extLst>
          </p:cNvPr>
          <p:cNvSpPr>
            <a:spLocks noGrp="1"/>
          </p:cNvSpPr>
          <p:nvPr>
            <p:ph type="ctrTitle"/>
          </p:nvPr>
        </p:nvSpPr>
        <p:spPr>
          <a:xfrm>
            <a:off x="772886" y="1208314"/>
            <a:ext cx="7772400" cy="1506992"/>
          </a:xfrm>
        </p:spPr>
        <p:txBody>
          <a:bodyPr>
            <a:normAutofit/>
          </a:bodyPr>
          <a:lstStyle/>
          <a:p>
            <a:r>
              <a:rPr lang="ja-JP" altLang="en-US" sz="4800" dirty="0">
                <a:solidFill>
                  <a:srgbClr val="000000"/>
                </a:solidFill>
                <a:effectLst/>
                <a:latin typeface="Meiryo UI" panose="020B0604030504040204" pitchFamily="50" charset="-128"/>
                <a:ea typeface="Meiryo UI" panose="020B0604030504040204" pitchFamily="50" charset="-128"/>
              </a:rPr>
              <a:t>職場における熱中症対策</a:t>
            </a:r>
            <a:endParaRPr kumimoji="1" lang="ja-JP" altLang="en-US" sz="4800" dirty="0"/>
          </a:p>
        </p:txBody>
      </p:sp>
      <p:sp>
        <p:nvSpPr>
          <p:cNvPr id="3" name="字幕 2">
            <a:extLst>
              <a:ext uri="{FF2B5EF4-FFF2-40B4-BE49-F238E27FC236}">
                <a16:creationId xmlns:a16="http://schemas.microsoft.com/office/drawing/2014/main" id="{EA606977-2C41-A70C-B681-9791C92BA36C}"/>
              </a:ext>
            </a:extLst>
          </p:cNvPr>
          <p:cNvSpPr>
            <a:spLocks noGrp="1"/>
          </p:cNvSpPr>
          <p:nvPr>
            <p:ph type="subTitle" idx="1"/>
          </p:nvPr>
        </p:nvSpPr>
        <p:spPr>
          <a:xfrm>
            <a:off x="1502229" y="2807381"/>
            <a:ext cx="6259285" cy="556305"/>
          </a:xfrm>
        </p:spPr>
        <p:txBody>
          <a:bodyPr>
            <a:normAutofit/>
          </a:bodyPr>
          <a:lstStyle/>
          <a:p>
            <a:r>
              <a:rPr lang="ja-JP" altLang="en-US" sz="2400" dirty="0">
                <a:solidFill>
                  <a:srgbClr val="000000"/>
                </a:solidFill>
                <a:effectLst/>
                <a:latin typeface="Meiryo UI" panose="020B0604030504040204" pitchFamily="50" charset="-128"/>
                <a:ea typeface="Meiryo UI" panose="020B0604030504040204" pitchFamily="50" charset="-128"/>
              </a:rPr>
              <a:t>令和７年６月１日義務化された内容について</a:t>
            </a:r>
            <a:endParaRPr kumimoji="1" lang="ja-JP" altLang="en-US"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088B5940-D2D9-2C3F-890A-DC8BB313B57D}"/>
              </a:ext>
            </a:extLst>
          </p:cNvPr>
          <p:cNvSpPr txBox="1"/>
          <p:nvPr/>
        </p:nvSpPr>
        <p:spPr>
          <a:xfrm>
            <a:off x="5159828" y="5257801"/>
            <a:ext cx="3352800" cy="923330"/>
          </a:xfrm>
          <a:prstGeom prst="rect">
            <a:avLst/>
          </a:prstGeom>
          <a:noFill/>
        </p:spPr>
        <p:txBody>
          <a:bodyPr wrap="square" rtlCol="0">
            <a:spAutoFit/>
          </a:bodyPr>
          <a:lstStyle/>
          <a:p>
            <a:pPr marL="0" indent="0" algn="ctr" rtl="0" eaLnBrk="1" latinLnBrk="0" hangingPunct="1">
              <a:buNone/>
            </a:pPr>
            <a:r>
              <a:rPr lang="ja-JP" altLang="en-US" sz="1800" dirty="0">
                <a:solidFill>
                  <a:srgbClr val="000000"/>
                </a:solidFill>
                <a:effectLst/>
                <a:latin typeface="Meiryo UI" panose="020B0604030504040204" pitchFamily="50" charset="-128"/>
                <a:ea typeface="Meiryo UI" panose="020B0604030504040204" pitchFamily="50" charset="-128"/>
              </a:rPr>
              <a:t>令和</a:t>
            </a:r>
            <a:r>
              <a:rPr lang="en-US" altLang="ja-JP" sz="1800" dirty="0">
                <a:solidFill>
                  <a:srgbClr val="000000"/>
                </a:solidFill>
                <a:effectLst/>
                <a:latin typeface="Meiryo UI" panose="020B0604030504040204" pitchFamily="50" charset="-128"/>
                <a:ea typeface="Meiryo UI" panose="020B0604030504040204" pitchFamily="50" charset="-128"/>
              </a:rPr>
              <a:t>7</a:t>
            </a:r>
            <a:r>
              <a:rPr lang="ja-JP" altLang="en-US" sz="1800" dirty="0">
                <a:solidFill>
                  <a:srgbClr val="000000"/>
                </a:solidFill>
                <a:effectLst/>
                <a:latin typeface="Meiryo UI" panose="020B0604030504040204" pitchFamily="50" charset="-128"/>
                <a:ea typeface="Meiryo UI" panose="020B0604030504040204" pitchFamily="50" charset="-128"/>
              </a:rPr>
              <a:t>年</a:t>
            </a:r>
            <a:r>
              <a:rPr lang="en-US" altLang="ja-JP" sz="1800" dirty="0">
                <a:solidFill>
                  <a:srgbClr val="000000"/>
                </a:solidFill>
                <a:effectLst/>
                <a:latin typeface="Meiryo UI" panose="020B0604030504040204" pitchFamily="50" charset="-128"/>
                <a:ea typeface="Meiryo UI" panose="020B0604030504040204" pitchFamily="50" charset="-128"/>
              </a:rPr>
              <a:t>6</a:t>
            </a:r>
            <a:r>
              <a:rPr lang="ja-JP" altLang="en-US" sz="1800" dirty="0">
                <a:solidFill>
                  <a:srgbClr val="000000"/>
                </a:solidFill>
                <a:effectLst/>
                <a:latin typeface="Meiryo UI" panose="020B0604030504040204" pitchFamily="50" charset="-128"/>
                <a:ea typeface="Meiryo UI" panose="020B0604030504040204" pitchFamily="50" charset="-128"/>
              </a:rPr>
              <a:t>月</a:t>
            </a:r>
            <a:r>
              <a:rPr lang="en-US" altLang="ja-JP" sz="1800" dirty="0">
                <a:solidFill>
                  <a:srgbClr val="000000"/>
                </a:solidFill>
                <a:effectLst/>
                <a:latin typeface="Meiryo UI" panose="020B0604030504040204" pitchFamily="50" charset="-128"/>
                <a:ea typeface="Meiryo UI" panose="020B0604030504040204" pitchFamily="50" charset="-128"/>
              </a:rPr>
              <a:t>10</a:t>
            </a:r>
            <a:r>
              <a:rPr lang="ja-JP" altLang="en-US" sz="1800" dirty="0">
                <a:solidFill>
                  <a:srgbClr val="000000"/>
                </a:solidFill>
                <a:effectLst/>
                <a:latin typeface="Meiryo UI" panose="020B0604030504040204" pitchFamily="50" charset="-128"/>
                <a:ea typeface="Meiryo UI" panose="020B0604030504040204" pitchFamily="50" charset="-128"/>
              </a:rPr>
              <a:t>日</a:t>
            </a:r>
          </a:p>
          <a:p>
            <a:pPr marL="0" indent="0" algn="ctr" rtl="0" eaLnBrk="1" latinLnBrk="0" hangingPunct="1">
              <a:buNone/>
            </a:pPr>
            <a:r>
              <a:rPr lang="ja-JP" altLang="en-US" sz="1800" dirty="0">
                <a:solidFill>
                  <a:srgbClr val="000000"/>
                </a:solidFill>
                <a:effectLst/>
                <a:latin typeface="Meiryo UI" panose="020B0604030504040204" pitchFamily="50" charset="-128"/>
                <a:ea typeface="Meiryo UI" panose="020B0604030504040204" pitchFamily="50" charset="-128"/>
              </a:rPr>
              <a:t>かやね社会保険労務士事務所</a:t>
            </a:r>
          </a:p>
          <a:p>
            <a:pPr marL="0" indent="0" algn="ctr" rtl="0" eaLnBrk="1" latinLnBrk="0" hangingPunct="1">
              <a:buNone/>
            </a:pPr>
            <a:r>
              <a:rPr lang="ja-JP" altLang="en-US" sz="1800" dirty="0">
                <a:solidFill>
                  <a:srgbClr val="000000"/>
                </a:solidFill>
                <a:effectLst/>
                <a:latin typeface="Meiryo UI" panose="020B0604030504040204" pitchFamily="50" charset="-128"/>
                <a:ea typeface="Meiryo UI" panose="020B0604030504040204" pitchFamily="50" charset="-128"/>
              </a:rPr>
              <a:t>茅根真由美</a:t>
            </a:r>
            <a:endParaRPr kumimoji="1" lang="ja-JP" altLang="en-US" dirty="0"/>
          </a:p>
        </p:txBody>
      </p:sp>
      <p:sp>
        <p:nvSpPr>
          <p:cNvPr id="5" name="テキスト ボックス 4">
            <a:extLst>
              <a:ext uri="{FF2B5EF4-FFF2-40B4-BE49-F238E27FC236}">
                <a16:creationId xmlns:a16="http://schemas.microsoft.com/office/drawing/2014/main" id="{9B6FD27D-8C2A-FB79-C77D-1F99A6C486C2}"/>
              </a:ext>
            </a:extLst>
          </p:cNvPr>
          <p:cNvSpPr txBox="1"/>
          <p:nvPr/>
        </p:nvSpPr>
        <p:spPr>
          <a:xfrm>
            <a:off x="3614058" y="6291944"/>
            <a:ext cx="5061857" cy="304800"/>
          </a:xfrm>
          <a:prstGeom prst="rect">
            <a:avLst/>
          </a:prstGeom>
          <a:noFill/>
        </p:spPr>
        <p:txBody>
          <a:bodyPr wrap="square" rtlCol="0">
            <a:spAutoFit/>
          </a:bodyPr>
          <a:lstStyle/>
          <a:p>
            <a:pPr algn="r"/>
            <a:r>
              <a:rPr kumimoji="1" lang="en-US" altLang="ja-JP" sz="1400" u="sng" dirty="0"/>
              <a:t>※</a:t>
            </a:r>
            <a:r>
              <a:rPr kumimoji="1" lang="ja-JP" altLang="en-US" sz="1400" u="sng" dirty="0"/>
              <a:t>本進行表の全部または一部の使用、転載等はご遠慮ください。</a:t>
            </a:r>
          </a:p>
        </p:txBody>
      </p:sp>
    </p:spTree>
    <p:extLst>
      <p:ext uri="{BB962C8B-B14F-4D97-AF65-F5344CB8AC3E}">
        <p14:creationId xmlns:p14="http://schemas.microsoft.com/office/powerpoint/2010/main" val="231828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1239F-387C-C013-EEB6-949111B564B4}"/>
            </a:ext>
          </a:extLst>
        </p:cNvPr>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B07116D-0DC8-272A-E58B-D8A6C6F9048B}"/>
              </a:ext>
            </a:extLst>
          </p:cNvPr>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3" name="スライド番号プレースホルダー 2">
            <a:extLst>
              <a:ext uri="{FF2B5EF4-FFF2-40B4-BE49-F238E27FC236}">
                <a16:creationId xmlns:a16="http://schemas.microsoft.com/office/drawing/2014/main" id="{479D8243-DE5F-0C73-4929-93D58450AED6}"/>
              </a:ext>
            </a:extLst>
          </p:cNvPr>
          <p:cNvSpPr>
            <a:spLocks noGrp="1"/>
          </p:cNvSpPr>
          <p:nvPr>
            <p:ph type="sldNum" sz="quarter" idx="12"/>
          </p:nvPr>
        </p:nvSpPr>
        <p:spPr/>
        <p:txBody>
          <a:bodyPr/>
          <a:lstStyle/>
          <a:p>
            <a:fld id="{DAADA392-7C8B-4643-8B8F-D6BF5DB8E6B7}" type="slidenum">
              <a:rPr kumimoji="1" lang="ja-JP" altLang="en-US" smtClean="0"/>
              <a:t>10</a:t>
            </a:fld>
            <a:endParaRPr kumimoji="1" lang="ja-JP" altLang="en-US"/>
          </a:p>
        </p:txBody>
      </p:sp>
      <p:sp>
        <p:nvSpPr>
          <p:cNvPr id="5" name="テキスト ボックス 4">
            <a:extLst>
              <a:ext uri="{FF2B5EF4-FFF2-40B4-BE49-F238E27FC236}">
                <a16:creationId xmlns:a16="http://schemas.microsoft.com/office/drawing/2014/main" id="{5FBDC569-CD46-7940-DB6B-168BBA17BFF6}"/>
              </a:ext>
            </a:extLst>
          </p:cNvPr>
          <p:cNvSpPr txBox="1"/>
          <p:nvPr/>
        </p:nvSpPr>
        <p:spPr>
          <a:xfrm>
            <a:off x="432000" y="1296000"/>
            <a:ext cx="8436429" cy="923330"/>
          </a:xfrm>
          <a:prstGeom prst="rect">
            <a:avLst/>
          </a:prstGeom>
          <a:noFill/>
        </p:spPr>
        <p:txBody>
          <a:bodyPr wrap="square">
            <a:spAutoFit/>
          </a:bodyPr>
          <a:lstStyle/>
          <a:p>
            <a:r>
              <a:rPr lang="ja-JP" altLang="en-US" b="0" i="0" dirty="0">
                <a:solidFill>
                  <a:srgbClr val="333333"/>
                </a:solidFill>
                <a:effectLst/>
                <a:latin typeface="Google Sans"/>
              </a:rPr>
              <a:t>３．Ｗ</a:t>
            </a:r>
            <a:r>
              <a:rPr lang="en-US" altLang="ja-JP" dirty="0"/>
              <a:t>BGT</a:t>
            </a:r>
            <a:r>
              <a:rPr lang="ja-JP" altLang="en-US" dirty="0"/>
              <a:t>値や気温の測定結果について、本改正は記録や保存を義務付けるものではあ</a:t>
            </a:r>
            <a:endParaRPr lang="en-US" altLang="ja-JP" dirty="0"/>
          </a:p>
          <a:p>
            <a:r>
              <a:rPr lang="ja-JP" altLang="en-US" dirty="0"/>
              <a:t>　　　りませんが、事業場における熱中症予防対策や熱中症の重症化を予防するための取</a:t>
            </a:r>
            <a:endParaRPr lang="en-US" altLang="ja-JP" dirty="0"/>
          </a:p>
          <a:p>
            <a:r>
              <a:rPr lang="ja-JP" altLang="en-US" dirty="0"/>
              <a:t>　　　組みに</a:t>
            </a:r>
            <a:r>
              <a:rPr lang="ja-JP" altLang="en-US" dirty="0">
                <a:solidFill>
                  <a:srgbClr val="FF0000"/>
                </a:solidFill>
              </a:rPr>
              <a:t>必要な範囲で記録・保存</a:t>
            </a:r>
            <a:r>
              <a:rPr lang="ja-JP" altLang="en-US" dirty="0"/>
              <a:t>していただくことが望ましいとされています。</a:t>
            </a:r>
          </a:p>
        </p:txBody>
      </p:sp>
      <p:cxnSp>
        <p:nvCxnSpPr>
          <p:cNvPr id="6" name="直線コネクタ 5" descr="かやね社会保険労務士事務所">
            <a:extLst>
              <a:ext uri="{FF2B5EF4-FFF2-40B4-BE49-F238E27FC236}">
                <a16:creationId xmlns:a16="http://schemas.microsoft.com/office/drawing/2014/main" id="{644E8CEA-AF1E-4FE7-792E-508CCC5BB38B}"/>
              </a:ext>
              <a:ext uri="{C183D7F6-B498-43B3-948B-1728B52AA6E4}">
                <adec:decorative xmlns:adec="http://schemas.microsoft.com/office/drawing/2017/decorative" val="0"/>
              </a:ext>
            </a:extLst>
          </p:cNvPr>
          <p:cNvCxnSpPr>
            <a:cxnSpLocks/>
          </p:cNvCxnSpPr>
          <p:nvPr/>
        </p:nvCxnSpPr>
        <p:spPr>
          <a:xfrm>
            <a:off x="0" y="720000"/>
            <a:ext cx="9144000" cy="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3D2F86CD-2AE2-F2B6-66CC-583E807FB146}"/>
              </a:ext>
            </a:extLst>
          </p:cNvPr>
          <p:cNvSpPr txBox="1"/>
          <p:nvPr/>
        </p:nvSpPr>
        <p:spPr>
          <a:xfrm>
            <a:off x="0" y="0"/>
            <a:ext cx="8889477" cy="715581"/>
          </a:xfrm>
          <a:prstGeom prst="rect">
            <a:avLst/>
          </a:prstGeom>
          <a:noFill/>
        </p:spPr>
        <p:txBody>
          <a:bodyPr wrap="square" rtlCol="0">
            <a:spAutoFit/>
          </a:bodyPr>
          <a:lstStyle/>
          <a:p>
            <a:pPr marL="0" indent="0" algn="l" rtl="0" eaLnBrk="1" latinLnBrk="0" hangingPunct="1">
              <a:lnSpc>
                <a:spcPct val="150000"/>
              </a:lnSpc>
              <a:buNone/>
            </a:pPr>
            <a:r>
              <a:rPr lang="en-US" altLang="ja-JP" sz="3200" dirty="0">
                <a:solidFill>
                  <a:srgbClr val="000000"/>
                </a:solidFill>
                <a:latin typeface="ＭＳ Ｐゴシック" panose="020B0600070205080204" pitchFamily="50" charset="-128"/>
                <a:ea typeface="ＭＳ Ｐゴシック" panose="020B0600070205080204" pitchFamily="50" charset="-128"/>
              </a:rPr>
              <a:t>Ⅲ</a:t>
            </a:r>
            <a:r>
              <a:rPr lang="ja-JP" altLang="en-US" sz="3200" dirty="0">
                <a:solidFill>
                  <a:srgbClr val="000000"/>
                </a:solidFill>
                <a:latin typeface="ＭＳ Ｐゴシック" panose="020B0600070205080204" pitchFamily="50" charset="-128"/>
                <a:ea typeface="ＭＳ Ｐゴシック" panose="020B0600070205080204" pitchFamily="50" charset="-128"/>
              </a:rPr>
              <a:t>　熱中症対策義務化の内容</a:t>
            </a:r>
            <a:r>
              <a:rPr lang="ja-JP" altLang="en-US" sz="2800" dirty="0">
                <a:solidFill>
                  <a:srgbClr val="000000"/>
                </a:solidFill>
                <a:latin typeface="ＭＳ Ｐゴシック" panose="020B0600070205080204" pitchFamily="50" charset="-128"/>
                <a:ea typeface="ＭＳ Ｐゴシック" panose="020B0600070205080204" pitchFamily="50" charset="-128"/>
              </a:rPr>
              <a:t>（令和７年６月）</a:t>
            </a:r>
            <a:endParaRPr lang="ja-JP" altLang="en-US" sz="2800" dirty="0">
              <a:solidFill>
                <a:srgbClr val="000000"/>
              </a:solidFill>
              <a:effectLst/>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B340F59B-3428-7A3E-3BE1-9C618DD4A8B7}"/>
              </a:ext>
            </a:extLst>
          </p:cNvPr>
          <p:cNvSpPr txBox="1"/>
          <p:nvPr/>
        </p:nvSpPr>
        <p:spPr>
          <a:xfrm flipH="1">
            <a:off x="502918" y="868681"/>
            <a:ext cx="4460967" cy="369332"/>
          </a:xfrm>
          <a:prstGeom prst="rect">
            <a:avLst/>
          </a:prstGeom>
          <a:noFill/>
        </p:spPr>
        <p:txBody>
          <a:bodyPr wrap="square" rtlCol="0">
            <a:spAutoFit/>
          </a:bodyPr>
          <a:lstStyle/>
          <a:p>
            <a:r>
              <a:rPr kumimoji="1" lang="ja-JP" altLang="en-US" dirty="0"/>
              <a:t>その他ポイント</a:t>
            </a:r>
          </a:p>
        </p:txBody>
      </p:sp>
      <p:sp>
        <p:nvSpPr>
          <p:cNvPr id="4" name="テキスト ボックス 3">
            <a:extLst>
              <a:ext uri="{FF2B5EF4-FFF2-40B4-BE49-F238E27FC236}">
                <a16:creationId xmlns:a16="http://schemas.microsoft.com/office/drawing/2014/main" id="{063DF4D8-1FC7-CC7B-274E-9DE5FD3E9F17}"/>
              </a:ext>
            </a:extLst>
          </p:cNvPr>
          <p:cNvSpPr txBox="1"/>
          <p:nvPr/>
        </p:nvSpPr>
        <p:spPr>
          <a:xfrm>
            <a:off x="432000" y="2592000"/>
            <a:ext cx="8436429" cy="1200329"/>
          </a:xfrm>
          <a:prstGeom prst="rect">
            <a:avLst/>
          </a:prstGeom>
          <a:noFill/>
        </p:spPr>
        <p:txBody>
          <a:bodyPr wrap="square">
            <a:spAutoFit/>
          </a:bodyPr>
          <a:lstStyle/>
          <a:p>
            <a:r>
              <a:rPr lang="ja-JP" altLang="en-US" dirty="0">
                <a:solidFill>
                  <a:srgbClr val="333333"/>
                </a:solidFill>
                <a:latin typeface="Google Sans"/>
              </a:rPr>
              <a:t>４</a:t>
            </a:r>
            <a:r>
              <a:rPr lang="ja-JP" altLang="en-US" b="0" i="0" dirty="0">
                <a:solidFill>
                  <a:srgbClr val="333333"/>
                </a:solidFill>
                <a:effectLst/>
                <a:latin typeface="Google Sans"/>
              </a:rPr>
              <a:t>．</a:t>
            </a:r>
            <a:r>
              <a:rPr lang="ja-JP" altLang="en-US" dirty="0">
                <a:solidFill>
                  <a:srgbClr val="333333"/>
                </a:solidFill>
                <a:latin typeface="Google Sans"/>
              </a:rPr>
              <a:t>異常が認めらる者が発生した場合の</a:t>
            </a:r>
            <a:r>
              <a:rPr lang="ja-JP" altLang="en-US" dirty="0">
                <a:solidFill>
                  <a:srgbClr val="FF0000"/>
                </a:solidFill>
                <a:latin typeface="Google Sans"/>
              </a:rPr>
              <a:t>対応に関する教育については非常に重要</a:t>
            </a:r>
            <a:r>
              <a:rPr lang="ja-JP" altLang="en-US" dirty="0">
                <a:solidFill>
                  <a:srgbClr val="333333"/>
                </a:solidFill>
                <a:latin typeface="Google Sans"/>
              </a:rPr>
              <a:t>です。作</a:t>
            </a:r>
            <a:endParaRPr lang="en-US" altLang="ja-JP" dirty="0">
              <a:solidFill>
                <a:srgbClr val="333333"/>
              </a:solidFill>
              <a:latin typeface="Google Sans"/>
            </a:endParaRPr>
          </a:p>
          <a:p>
            <a:r>
              <a:rPr lang="ja-JP" altLang="en-US" dirty="0">
                <a:solidFill>
                  <a:srgbClr val="333333"/>
                </a:solidFill>
                <a:latin typeface="Google Sans"/>
              </a:rPr>
              <a:t>　　　業者に対する教育は、「熱中症基本対策要綱」で示している「熱中症予防管理者」等、</a:t>
            </a:r>
            <a:endParaRPr lang="en-US" altLang="ja-JP" dirty="0">
              <a:solidFill>
                <a:srgbClr val="333333"/>
              </a:solidFill>
              <a:latin typeface="Google Sans"/>
            </a:endParaRPr>
          </a:p>
          <a:p>
            <a:r>
              <a:rPr lang="ja-JP" altLang="en-US" dirty="0">
                <a:solidFill>
                  <a:srgbClr val="333333"/>
                </a:solidFill>
                <a:latin typeface="Google Sans"/>
              </a:rPr>
              <a:t>　　　熱中症予防対策に詳しい管理者を各現場において選任し、当該管理者が中心となっ</a:t>
            </a:r>
            <a:endParaRPr lang="en-US" altLang="ja-JP" dirty="0">
              <a:solidFill>
                <a:srgbClr val="333333"/>
              </a:solidFill>
              <a:latin typeface="Google Sans"/>
            </a:endParaRPr>
          </a:p>
          <a:p>
            <a:r>
              <a:rPr lang="ja-JP" altLang="en-US" dirty="0">
                <a:solidFill>
                  <a:srgbClr val="333333"/>
                </a:solidFill>
                <a:latin typeface="Google Sans"/>
              </a:rPr>
              <a:t>　　　て実施することが望ましいとされています。</a:t>
            </a:r>
            <a:endParaRPr lang="ja-JP" altLang="en-US" dirty="0"/>
          </a:p>
        </p:txBody>
      </p:sp>
      <p:sp>
        <p:nvSpPr>
          <p:cNvPr id="9" name="テキスト ボックス 8">
            <a:extLst>
              <a:ext uri="{FF2B5EF4-FFF2-40B4-BE49-F238E27FC236}">
                <a16:creationId xmlns:a16="http://schemas.microsoft.com/office/drawing/2014/main" id="{7A31CE07-A954-C749-FEF2-F79000253C59}"/>
              </a:ext>
            </a:extLst>
          </p:cNvPr>
          <p:cNvSpPr txBox="1"/>
          <p:nvPr/>
        </p:nvSpPr>
        <p:spPr>
          <a:xfrm>
            <a:off x="432000" y="4140000"/>
            <a:ext cx="8436429" cy="1200329"/>
          </a:xfrm>
          <a:prstGeom prst="rect">
            <a:avLst/>
          </a:prstGeom>
          <a:noFill/>
        </p:spPr>
        <p:txBody>
          <a:bodyPr wrap="square">
            <a:spAutoFit/>
          </a:bodyPr>
          <a:lstStyle/>
          <a:p>
            <a:r>
              <a:rPr lang="ja-JP" altLang="en-US" b="0" i="0" dirty="0">
                <a:solidFill>
                  <a:srgbClr val="333333"/>
                </a:solidFill>
                <a:effectLst/>
                <a:latin typeface="Google Sans"/>
              </a:rPr>
              <a:t>５．熱中症を重篤化させないためには、各現場において「作業内容や作業環境に伴う熱中</a:t>
            </a:r>
            <a:endParaRPr lang="en-US" altLang="ja-JP" b="0" i="0" dirty="0">
              <a:solidFill>
                <a:srgbClr val="333333"/>
              </a:solidFill>
              <a:effectLst/>
              <a:latin typeface="Google Sans"/>
            </a:endParaRPr>
          </a:p>
          <a:p>
            <a:r>
              <a:rPr lang="ja-JP" altLang="en-US" dirty="0">
                <a:solidFill>
                  <a:srgbClr val="333333"/>
                </a:solidFill>
                <a:latin typeface="Google Sans"/>
              </a:rPr>
              <a:t>　　　</a:t>
            </a:r>
            <a:r>
              <a:rPr lang="ja-JP" altLang="en-US" b="0" i="0" dirty="0">
                <a:solidFill>
                  <a:srgbClr val="333333"/>
                </a:solidFill>
                <a:effectLst/>
                <a:latin typeface="Google Sans"/>
              </a:rPr>
              <a:t>症リスク」や、異常が認められる者の</a:t>
            </a:r>
            <a:r>
              <a:rPr lang="ja-JP" altLang="en-US" b="0" i="0" dirty="0">
                <a:solidFill>
                  <a:srgbClr val="FF0000"/>
                </a:solidFill>
                <a:effectLst/>
                <a:latin typeface="Google Sans"/>
              </a:rPr>
              <a:t>早期発見の方法</a:t>
            </a:r>
            <a:r>
              <a:rPr lang="ja-JP" altLang="en-US" b="0" i="0" dirty="0">
                <a:solidFill>
                  <a:srgbClr val="333333"/>
                </a:solidFill>
                <a:effectLst/>
                <a:latin typeface="Google Sans"/>
              </a:rPr>
              <a:t>、異常が認められる者に対しての</a:t>
            </a:r>
            <a:endParaRPr lang="en-US" altLang="ja-JP" b="0" i="0" dirty="0">
              <a:solidFill>
                <a:srgbClr val="333333"/>
              </a:solidFill>
              <a:effectLst/>
              <a:latin typeface="Google Sans"/>
            </a:endParaRPr>
          </a:p>
          <a:p>
            <a:r>
              <a:rPr lang="ja-JP" altLang="en-US" dirty="0">
                <a:solidFill>
                  <a:srgbClr val="333333"/>
                </a:solidFill>
                <a:latin typeface="Google Sans"/>
              </a:rPr>
              <a:t>　　　</a:t>
            </a:r>
            <a:r>
              <a:rPr lang="ja-JP" altLang="en-US" b="0" i="0" dirty="0">
                <a:solidFill>
                  <a:srgbClr val="FF0000"/>
                </a:solidFill>
                <a:effectLst/>
                <a:latin typeface="Google Sans"/>
              </a:rPr>
              <a:t>具体的な対応方法</a:t>
            </a:r>
            <a:r>
              <a:rPr lang="ja-JP" altLang="en-US" b="0" i="0" dirty="0">
                <a:solidFill>
                  <a:srgbClr val="333333"/>
                </a:solidFill>
                <a:effectLst/>
                <a:latin typeface="Google Sans"/>
              </a:rPr>
              <a:t>（作業からの離脱、身体冷却、休憩設備の利用、躊躇ない医療</a:t>
            </a:r>
            <a:endParaRPr lang="en-US" altLang="ja-JP" b="0" i="0" dirty="0">
              <a:solidFill>
                <a:srgbClr val="333333"/>
              </a:solidFill>
              <a:effectLst/>
              <a:latin typeface="Google Sans"/>
            </a:endParaRPr>
          </a:p>
          <a:p>
            <a:r>
              <a:rPr lang="ja-JP" altLang="en-US" dirty="0">
                <a:solidFill>
                  <a:srgbClr val="333333"/>
                </a:solidFill>
                <a:latin typeface="Google Sans"/>
              </a:rPr>
              <a:t>　　　</a:t>
            </a:r>
            <a:r>
              <a:rPr lang="ja-JP" altLang="en-US" b="0" i="0" dirty="0">
                <a:solidFill>
                  <a:srgbClr val="333333"/>
                </a:solidFill>
                <a:effectLst/>
                <a:latin typeface="Google Sans"/>
              </a:rPr>
              <a:t>機関への搬送等）を</a:t>
            </a:r>
            <a:r>
              <a:rPr lang="ja-JP" altLang="en-US" b="0" i="0" dirty="0">
                <a:solidFill>
                  <a:srgbClr val="FF0000"/>
                </a:solidFill>
                <a:effectLst/>
                <a:latin typeface="Google Sans"/>
              </a:rPr>
              <a:t>分かりやすい形で管理者と作業者が共有する</a:t>
            </a:r>
            <a:r>
              <a:rPr lang="ja-JP" altLang="en-US" b="0" i="0" dirty="0">
                <a:solidFill>
                  <a:srgbClr val="333333"/>
                </a:solidFill>
                <a:effectLst/>
                <a:latin typeface="Google Sans"/>
              </a:rPr>
              <a:t>ことが重要です。</a:t>
            </a:r>
            <a:endParaRPr lang="ja-JP" altLang="en-US" dirty="0"/>
          </a:p>
        </p:txBody>
      </p:sp>
    </p:spTree>
    <p:extLst>
      <p:ext uri="{BB962C8B-B14F-4D97-AF65-F5344CB8AC3E}">
        <p14:creationId xmlns:p14="http://schemas.microsoft.com/office/powerpoint/2010/main" val="190822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80DEC8F-151C-49AC-A449-789BAB1F6EC1}"/>
              </a:ext>
            </a:extLst>
          </p:cNvPr>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3" name="スライド番号プレースホルダー 2">
            <a:extLst>
              <a:ext uri="{FF2B5EF4-FFF2-40B4-BE49-F238E27FC236}">
                <a16:creationId xmlns:a16="http://schemas.microsoft.com/office/drawing/2014/main" id="{FF7FE830-89C7-FB59-10C9-55BB7D1B01CE}"/>
              </a:ext>
            </a:extLst>
          </p:cNvPr>
          <p:cNvSpPr>
            <a:spLocks noGrp="1"/>
          </p:cNvSpPr>
          <p:nvPr>
            <p:ph type="sldNum" sz="quarter" idx="12"/>
          </p:nvPr>
        </p:nvSpPr>
        <p:spPr/>
        <p:txBody>
          <a:bodyPr/>
          <a:lstStyle/>
          <a:p>
            <a:fld id="{DAADA392-7C8B-4643-8B8F-D6BF5DB8E6B7}" type="slidenum">
              <a:rPr kumimoji="1" lang="ja-JP" altLang="en-US" smtClean="0"/>
              <a:t>11</a:t>
            </a:fld>
            <a:endParaRPr kumimoji="1" lang="ja-JP" altLang="en-US"/>
          </a:p>
        </p:txBody>
      </p:sp>
      <p:sp>
        <p:nvSpPr>
          <p:cNvPr id="5" name="テキスト ボックス 4">
            <a:extLst>
              <a:ext uri="{FF2B5EF4-FFF2-40B4-BE49-F238E27FC236}">
                <a16:creationId xmlns:a16="http://schemas.microsoft.com/office/drawing/2014/main" id="{030A2006-1C53-3BC9-108A-4DB42DE64FEF}"/>
              </a:ext>
            </a:extLst>
          </p:cNvPr>
          <p:cNvSpPr txBox="1"/>
          <p:nvPr/>
        </p:nvSpPr>
        <p:spPr>
          <a:xfrm>
            <a:off x="504000" y="1044000"/>
            <a:ext cx="8305801" cy="1477328"/>
          </a:xfrm>
          <a:prstGeom prst="rect">
            <a:avLst/>
          </a:prstGeom>
          <a:noFill/>
          <a:ln w="6350">
            <a:solidFill>
              <a:schemeClr val="tx1"/>
            </a:solidFill>
          </a:ln>
        </p:spPr>
        <p:txBody>
          <a:bodyPr wrap="square">
            <a:spAutoFit/>
          </a:bodyPr>
          <a:lstStyle/>
          <a:p>
            <a:pPr>
              <a:buNone/>
            </a:pPr>
            <a:r>
              <a:rPr lang="en-US" altLang="ja-JP" b="1" dirty="0"/>
              <a:t>1. </a:t>
            </a:r>
            <a:r>
              <a:rPr lang="ja-JP" altLang="en-US" b="1" dirty="0"/>
              <a:t>造園業における死亡事故（</a:t>
            </a:r>
            <a:r>
              <a:rPr lang="en-US" altLang="ja-JP" b="1" dirty="0"/>
              <a:t>2016</a:t>
            </a:r>
            <a:r>
              <a:rPr lang="ja-JP" altLang="en-US" b="1" dirty="0"/>
              <a:t>年）</a:t>
            </a:r>
          </a:p>
          <a:p>
            <a:r>
              <a:rPr lang="ja-JP" altLang="en-US" dirty="0"/>
              <a:t>真夏の炎天下で剪定作業を行っていた男性作業員が熱中症で死亡した事案で、大阪高裁は</a:t>
            </a:r>
            <a:r>
              <a:rPr lang="ja-JP" altLang="en-US" u="sng" dirty="0"/>
              <a:t>会社が厚生労働省の通達やマニュアルに基づく対策を講じていなかったことを理由に</a:t>
            </a:r>
            <a:r>
              <a:rPr lang="ja-JP" altLang="en-US" dirty="0"/>
              <a:t>、安全配慮義務違反を認定し、企業側に約</a:t>
            </a:r>
            <a:r>
              <a:rPr lang="en-US" altLang="ja-JP" dirty="0"/>
              <a:t>3,600</a:t>
            </a:r>
            <a:r>
              <a:rPr lang="ja-JP" altLang="en-US" dirty="0"/>
              <a:t>万円の賠償責任を認めた。（慰謝料</a:t>
            </a:r>
            <a:r>
              <a:rPr lang="en-US" altLang="ja-JP" dirty="0"/>
              <a:t>2,500</a:t>
            </a:r>
            <a:r>
              <a:rPr lang="ja-JP" altLang="en-US" dirty="0"/>
              <a:t>万円と逸失利益</a:t>
            </a:r>
            <a:r>
              <a:rPr lang="en-US" altLang="ja-JP" dirty="0"/>
              <a:t>1,680</a:t>
            </a:r>
            <a:r>
              <a:rPr lang="ja-JP" altLang="en-US"/>
              <a:t>万円から持病や労災給付の控除などを考慮）</a:t>
            </a:r>
            <a:endParaRPr lang="ja-JP" altLang="en-US" dirty="0"/>
          </a:p>
        </p:txBody>
      </p:sp>
      <p:sp>
        <p:nvSpPr>
          <p:cNvPr id="7" name="テキスト ボックス 6">
            <a:extLst>
              <a:ext uri="{FF2B5EF4-FFF2-40B4-BE49-F238E27FC236}">
                <a16:creationId xmlns:a16="http://schemas.microsoft.com/office/drawing/2014/main" id="{1D569DFC-C58F-3406-8695-49C3D079641F}"/>
              </a:ext>
            </a:extLst>
          </p:cNvPr>
          <p:cNvSpPr txBox="1"/>
          <p:nvPr/>
        </p:nvSpPr>
        <p:spPr>
          <a:xfrm>
            <a:off x="504000" y="2808000"/>
            <a:ext cx="8305800" cy="1477328"/>
          </a:xfrm>
          <a:prstGeom prst="rect">
            <a:avLst/>
          </a:prstGeom>
          <a:noFill/>
          <a:ln w="6350">
            <a:solidFill>
              <a:schemeClr val="tx1"/>
            </a:solidFill>
          </a:ln>
        </p:spPr>
        <p:txBody>
          <a:bodyPr wrap="square">
            <a:spAutoFit/>
          </a:bodyPr>
          <a:lstStyle/>
          <a:p>
            <a:pPr>
              <a:buNone/>
            </a:pPr>
            <a:r>
              <a:rPr lang="en-US" altLang="ja-JP" b="1" dirty="0"/>
              <a:t>2. </a:t>
            </a:r>
            <a:r>
              <a:rPr lang="ja-JP" altLang="en-US" b="1" dirty="0"/>
              <a:t>サウジアラビア出張中の熱中症死亡事件（</a:t>
            </a:r>
            <a:r>
              <a:rPr lang="en-US" altLang="ja-JP" b="1" dirty="0"/>
              <a:t>2013</a:t>
            </a:r>
            <a:r>
              <a:rPr lang="ja-JP" altLang="en-US" b="1" dirty="0"/>
              <a:t>年）</a:t>
            </a:r>
          </a:p>
          <a:p>
            <a:pPr>
              <a:buNone/>
            </a:pPr>
            <a:r>
              <a:rPr lang="ja-JP" altLang="en-US" dirty="0"/>
              <a:t>横浜市の船舶修理会社に勤務する</a:t>
            </a:r>
            <a:r>
              <a:rPr lang="en-US" altLang="ja-JP" dirty="0"/>
              <a:t>30</a:t>
            </a:r>
            <a:r>
              <a:rPr lang="ja-JP" altLang="en-US" dirty="0"/>
              <a:t>代男性が、サウジアラビアでの補修作業中に体調を崩し死亡。福岡地方裁判所小倉支部は、</a:t>
            </a:r>
            <a:r>
              <a:rPr lang="ja-JP" altLang="en-US" u="sng" dirty="0"/>
              <a:t>会社が「暑さ指数（</a:t>
            </a:r>
            <a:r>
              <a:rPr lang="en-US" altLang="ja-JP" u="sng" dirty="0"/>
              <a:t>WBGT</a:t>
            </a:r>
            <a:r>
              <a:rPr lang="ja-JP" altLang="en-US" u="sng" dirty="0"/>
              <a:t>）」を測定せず、体調確認も行わなかった</a:t>
            </a:r>
            <a:r>
              <a:rPr lang="ja-JP" altLang="en-US" dirty="0"/>
              <a:t>ことから、安全配慮義務違反を認定し、約</a:t>
            </a:r>
            <a:r>
              <a:rPr lang="en-US" altLang="ja-JP" dirty="0"/>
              <a:t>4,800</a:t>
            </a:r>
            <a:r>
              <a:rPr lang="ja-JP" altLang="en-US" dirty="0"/>
              <a:t>万円の賠償を命じた。控訴審でも一審判決が支持された。 </a:t>
            </a:r>
            <a:endParaRPr lang="en-US" altLang="ja-JP" dirty="0"/>
          </a:p>
        </p:txBody>
      </p:sp>
      <p:cxnSp>
        <p:nvCxnSpPr>
          <p:cNvPr id="4" name="直線コネクタ 3" descr="かやね社会保険労務士事務所">
            <a:extLst>
              <a:ext uri="{FF2B5EF4-FFF2-40B4-BE49-F238E27FC236}">
                <a16:creationId xmlns:a16="http://schemas.microsoft.com/office/drawing/2014/main" id="{C7058D9F-39E1-A6AF-90D4-0958534E19EB}"/>
              </a:ext>
              <a:ext uri="{C183D7F6-B498-43B3-948B-1728B52AA6E4}">
                <adec:decorative xmlns:adec="http://schemas.microsoft.com/office/drawing/2017/decorative" val="0"/>
              </a:ext>
            </a:extLst>
          </p:cNvPr>
          <p:cNvCxnSpPr>
            <a:cxnSpLocks/>
          </p:cNvCxnSpPr>
          <p:nvPr/>
        </p:nvCxnSpPr>
        <p:spPr>
          <a:xfrm>
            <a:off x="0" y="720000"/>
            <a:ext cx="9144000" cy="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FE0E21A8-1A81-E804-1E68-F71F64DE0B28}"/>
              </a:ext>
            </a:extLst>
          </p:cNvPr>
          <p:cNvSpPr txBox="1"/>
          <p:nvPr/>
        </p:nvSpPr>
        <p:spPr>
          <a:xfrm>
            <a:off x="0" y="0"/>
            <a:ext cx="8889477" cy="715581"/>
          </a:xfrm>
          <a:prstGeom prst="rect">
            <a:avLst/>
          </a:prstGeom>
          <a:noFill/>
        </p:spPr>
        <p:txBody>
          <a:bodyPr wrap="square" rtlCol="0">
            <a:spAutoFit/>
          </a:bodyPr>
          <a:lstStyle/>
          <a:p>
            <a:pPr marL="0" indent="0" algn="l" rtl="0" eaLnBrk="1" latinLnBrk="0" hangingPunct="1">
              <a:lnSpc>
                <a:spcPct val="150000"/>
              </a:lnSpc>
              <a:buNone/>
            </a:pPr>
            <a:r>
              <a:rPr lang="en-US" altLang="ja-JP" sz="3200" dirty="0">
                <a:solidFill>
                  <a:srgbClr val="000000"/>
                </a:solidFill>
                <a:latin typeface="ＭＳ Ｐゴシック" panose="020B0600070205080204" pitchFamily="50" charset="-128"/>
                <a:ea typeface="ＭＳ Ｐゴシック" panose="020B0600070205080204" pitchFamily="50" charset="-128"/>
              </a:rPr>
              <a:t>Ⅳ</a:t>
            </a:r>
            <a:r>
              <a:rPr lang="ja-JP" altLang="en-US" sz="3200" dirty="0">
                <a:solidFill>
                  <a:srgbClr val="000000"/>
                </a:solidFill>
                <a:effectLst/>
                <a:latin typeface="ＭＳ Ｐゴシック" panose="020B0600070205080204" pitchFamily="50" charset="-128"/>
                <a:ea typeface="ＭＳ Ｐゴシック" panose="020B0600070205080204" pitchFamily="50" charset="-128"/>
              </a:rPr>
              <a:t>　熱中症発症による争い（裁判事例）</a:t>
            </a:r>
          </a:p>
        </p:txBody>
      </p:sp>
      <p:sp>
        <p:nvSpPr>
          <p:cNvPr id="8" name="テキスト ボックス 7">
            <a:extLst>
              <a:ext uri="{FF2B5EF4-FFF2-40B4-BE49-F238E27FC236}">
                <a16:creationId xmlns:a16="http://schemas.microsoft.com/office/drawing/2014/main" id="{6B8937A5-DCB8-99E4-E788-DD44C69B0B18}"/>
              </a:ext>
            </a:extLst>
          </p:cNvPr>
          <p:cNvSpPr txBox="1"/>
          <p:nvPr/>
        </p:nvSpPr>
        <p:spPr>
          <a:xfrm>
            <a:off x="503999" y="4572000"/>
            <a:ext cx="8302543" cy="1200329"/>
          </a:xfrm>
          <a:prstGeom prst="rect">
            <a:avLst/>
          </a:prstGeom>
          <a:noFill/>
          <a:ln w="6350">
            <a:solidFill>
              <a:schemeClr val="tx1"/>
            </a:solidFill>
          </a:ln>
        </p:spPr>
        <p:txBody>
          <a:bodyPr wrap="square">
            <a:spAutoFit/>
          </a:bodyPr>
          <a:lstStyle/>
          <a:p>
            <a:pPr>
              <a:buNone/>
            </a:pPr>
            <a:r>
              <a:rPr lang="en-US" altLang="ja-JP" b="1" dirty="0"/>
              <a:t>3. </a:t>
            </a:r>
            <a:r>
              <a:rPr lang="ja-JP" altLang="en-US" b="1" dirty="0"/>
              <a:t>アスファルト舗装作業中の熱中症死亡事件（</a:t>
            </a:r>
            <a:r>
              <a:rPr lang="en-US" altLang="ja-JP" b="1" dirty="0"/>
              <a:t>1995</a:t>
            </a:r>
            <a:r>
              <a:rPr lang="ja-JP" altLang="en-US" b="1" dirty="0"/>
              <a:t>年）</a:t>
            </a:r>
          </a:p>
          <a:p>
            <a:r>
              <a:rPr lang="ja-JP" altLang="en-US" dirty="0"/>
              <a:t>東京都でアスファルト舗装作業に従事していた作業員が死亡。労働基準監督署は当初、持病による急性心不全として労災を不支給としたが、東京地方裁判所は</a:t>
            </a:r>
            <a:r>
              <a:rPr lang="ja-JP" altLang="en-US" u="sng" dirty="0"/>
              <a:t>熱中症の業務起因性を認め</a:t>
            </a:r>
            <a:r>
              <a:rPr lang="ja-JP" altLang="en-US" dirty="0"/>
              <a:t>、不支給処分を取り消した。</a:t>
            </a:r>
          </a:p>
        </p:txBody>
      </p:sp>
    </p:spTree>
    <p:extLst>
      <p:ext uri="{BB962C8B-B14F-4D97-AF65-F5344CB8AC3E}">
        <p14:creationId xmlns:p14="http://schemas.microsoft.com/office/powerpoint/2010/main" val="28558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8DEB9-4272-FEEF-DD19-0FF0D486E227}"/>
            </a:ext>
          </a:extLst>
        </p:cNvPr>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EB7F60DC-5163-2773-6EE8-A119B7EF648B}"/>
              </a:ext>
            </a:extLst>
          </p:cNvPr>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3" name="スライド番号プレースホルダー 2">
            <a:extLst>
              <a:ext uri="{FF2B5EF4-FFF2-40B4-BE49-F238E27FC236}">
                <a16:creationId xmlns:a16="http://schemas.microsoft.com/office/drawing/2014/main" id="{1DA6BBF7-9356-0462-6D54-6E199104EFA8}"/>
              </a:ext>
            </a:extLst>
          </p:cNvPr>
          <p:cNvSpPr>
            <a:spLocks noGrp="1"/>
          </p:cNvSpPr>
          <p:nvPr>
            <p:ph type="sldNum" sz="quarter" idx="12"/>
          </p:nvPr>
        </p:nvSpPr>
        <p:spPr/>
        <p:txBody>
          <a:bodyPr/>
          <a:lstStyle/>
          <a:p>
            <a:fld id="{DAADA392-7C8B-4643-8B8F-D6BF5DB8E6B7}" type="slidenum">
              <a:rPr kumimoji="1" lang="ja-JP" altLang="en-US" smtClean="0"/>
              <a:t>12</a:t>
            </a:fld>
            <a:endParaRPr kumimoji="1" lang="ja-JP" altLang="en-US"/>
          </a:p>
        </p:txBody>
      </p:sp>
      <p:cxnSp>
        <p:nvCxnSpPr>
          <p:cNvPr id="4" name="直線コネクタ 3" descr="かやね社会保険労務士事務所">
            <a:extLst>
              <a:ext uri="{FF2B5EF4-FFF2-40B4-BE49-F238E27FC236}">
                <a16:creationId xmlns:a16="http://schemas.microsoft.com/office/drawing/2014/main" id="{4707BE43-2F56-DEFF-6C18-93ED6867A77D}"/>
              </a:ext>
              <a:ext uri="{C183D7F6-B498-43B3-948B-1728B52AA6E4}">
                <adec:decorative xmlns:adec="http://schemas.microsoft.com/office/drawing/2017/decorative" val="0"/>
              </a:ext>
            </a:extLst>
          </p:cNvPr>
          <p:cNvCxnSpPr>
            <a:cxnSpLocks/>
          </p:cNvCxnSpPr>
          <p:nvPr/>
        </p:nvCxnSpPr>
        <p:spPr>
          <a:xfrm>
            <a:off x="0" y="720000"/>
            <a:ext cx="9144000" cy="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C4131655-D4A7-E4C0-371C-7DF12A0B67DB}"/>
              </a:ext>
            </a:extLst>
          </p:cNvPr>
          <p:cNvSpPr txBox="1"/>
          <p:nvPr/>
        </p:nvSpPr>
        <p:spPr>
          <a:xfrm>
            <a:off x="0" y="0"/>
            <a:ext cx="8889477" cy="715581"/>
          </a:xfrm>
          <a:prstGeom prst="rect">
            <a:avLst/>
          </a:prstGeom>
          <a:noFill/>
        </p:spPr>
        <p:txBody>
          <a:bodyPr wrap="square" rtlCol="0">
            <a:spAutoFit/>
          </a:bodyPr>
          <a:lstStyle/>
          <a:p>
            <a:pPr marL="0" indent="0" algn="l" rtl="0" eaLnBrk="1" latinLnBrk="0" hangingPunct="1">
              <a:lnSpc>
                <a:spcPct val="150000"/>
              </a:lnSpc>
              <a:buNone/>
            </a:pPr>
            <a:r>
              <a:rPr lang="en-US" altLang="ja-JP" sz="3200" dirty="0">
                <a:solidFill>
                  <a:srgbClr val="000000"/>
                </a:solidFill>
                <a:latin typeface="ＭＳ Ｐゴシック" panose="020B0600070205080204" pitchFamily="50" charset="-128"/>
                <a:ea typeface="ＭＳ Ｐゴシック" panose="020B0600070205080204" pitchFamily="50" charset="-128"/>
              </a:rPr>
              <a:t>Ⅴ</a:t>
            </a:r>
            <a:r>
              <a:rPr lang="ja-JP" altLang="en-US" sz="3200" dirty="0">
                <a:solidFill>
                  <a:srgbClr val="000000"/>
                </a:solidFill>
                <a:effectLst/>
                <a:latin typeface="ＭＳ Ｐゴシック" panose="020B0600070205080204" pitchFamily="50" charset="-128"/>
                <a:ea typeface="ＭＳ Ｐゴシック" panose="020B0600070205080204" pitchFamily="50" charset="-128"/>
              </a:rPr>
              <a:t>　まとめ</a:t>
            </a:r>
          </a:p>
        </p:txBody>
      </p:sp>
      <p:pic>
        <p:nvPicPr>
          <p:cNvPr id="10" name="図 9">
            <a:extLst>
              <a:ext uri="{FF2B5EF4-FFF2-40B4-BE49-F238E27FC236}">
                <a16:creationId xmlns:a16="http://schemas.microsoft.com/office/drawing/2014/main" id="{AE39726B-8E9A-F958-2D73-2B26DEE1E6E2}"/>
              </a:ext>
            </a:extLst>
          </p:cNvPr>
          <p:cNvPicPr>
            <a:picLocks noChangeAspect="1"/>
          </p:cNvPicPr>
          <p:nvPr/>
        </p:nvPicPr>
        <p:blipFill>
          <a:blip r:embed="rId2"/>
          <a:stretch>
            <a:fillRect/>
          </a:stretch>
        </p:blipFill>
        <p:spPr>
          <a:xfrm>
            <a:off x="381000" y="1636127"/>
            <a:ext cx="6792685" cy="4820399"/>
          </a:xfrm>
          <a:prstGeom prst="rect">
            <a:avLst/>
          </a:prstGeom>
          <a:ln w="6350">
            <a:solidFill>
              <a:schemeClr val="tx1"/>
            </a:solidFill>
          </a:ln>
        </p:spPr>
      </p:pic>
      <p:sp>
        <p:nvSpPr>
          <p:cNvPr id="11" name="テキスト ボックス 10">
            <a:extLst>
              <a:ext uri="{FF2B5EF4-FFF2-40B4-BE49-F238E27FC236}">
                <a16:creationId xmlns:a16="http://schemas.microsoft.com/office/drawing/2014/main" id="{C0237B1A-7CAA-57BE-DB23-21C37650C2B6}"/>
              </a:ext>
            </a:extLst>
          </p:cNvPr>
          <p:cNvSpPr txBox="1"/>
          <p:nvPr/>
        </p:nvSpPr>
        <p:spPr>
          <a:xfrm>
            <a:off x="97969" y="885148"/>
            <a:ext cx="8969829" cy="646331"/>
          </a:xfrm>
          <a:prstGeom prst="rect">
            <a:avLst/>
          </a:prstGeom>
          <a:noFill/>
          <a:ln w="6350">
            <a:solidFill>
              <a:schemeClr val="tx1"/>
            </a:solidFill>
          </a:ln>
        </p:spPr>
        <p:txBody>
          <a:bodyPr wrap="square">
            <a:spAutoFit/>
          </a:bodyPr>
          <a:lstStyle/>
          <a:p>
            <a:r>
              <a:rPr lang="ja-JP" altLang="en-US" i="0" dirty="0">
                <a:solidFill>
                  <a:srgbClr val="2E3136"/>
                </a:solidFill>
                <a:effectLst/>
                <a:latin typeface="+mn-ea"/>
              </a:rPr>
              <a:t>我慢しない！軽くみない！躊躇しない！➡　普段から、熱中症リスクは？連絡先は？どんな手順で？　➡　組織全体で共通認識が持てるように、企業は情報発信（周知、研修）を行っていく！</a:t>
            </a:r>
            <a:endParaRPr lang="ja-JP" altLang="en-US" u="sng" dirty="0"/>
          </a:p>
        </p:txBody>
      </p:sp>
      <p:sp>
        <p:nvSpPr>
          <p:cNvPr id="14" name="フローチャート: 代替処理 13">
            <a:extLst>
              <a:ext uri="{FF2B5EF4-FFF2-40B4-BE49-F238E27FC236}">
                <a16:creationId xmlns:a16="http://schemas.microsoft.com/office/drawing/2014/main" id="{BF9BD1FC-1E6D-5092-3081-BCE40154379A}"/>
              </a:ext>
            </a:extLst>
          </p:cNvPr>
          <p:cNvSpPr/>
          <p:nvPr/>
        </p:nvSpPr>
        <p:spPr>
          <a:xfrm>
            <a:off x="7272000" y="5606141"/>
            <a:ext cx="1730830" cy="620486"/>
          </a:xfrm>
          <a:prstGeom prst="flowChartAlternateProcess">
            <a:avLst/>
          </a:prstGeom>
          <a:solidFill>
            <a:schemeClr val="accent2">
              <a:lumMod val="20000"/>
              <a:lumOff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個人事業主にも安全配慮義務は発生</a:t>
            </a:r>
          </a:p>
        </p:txBody>
      </p:sp>
      <p:sp>
        <p:nvSpPr>
          <p:cNvPr id="16" name="フローチャート: 代替処理 15">
            <a:extLst>
              <a:ext uri="{FF2B5EF4-FFF2-40B4-BE49-F238E27FC236}">
                <a16:creationId xmlns:a16="http://schemas.microsoft.com/office/drawing/2014/main" id="{A2229880-32B3-ACE1-A9EE-8E1CEE16FE0D}"/>
              </a:ext>
            </a:extLst>
          </p:cNvPr>
          <p:cNvSpPr/>
          <p:nvPr/>
        </p:nvSpPr>
        <p:spPr>
          <a:xfrm>
            <a:off x="7272000" y="4038597"/>
            <a:ext cx="1698172" cy="544286"/>
          </a:xfrm>
          <a:prstGeom prst="flowChartAlternateProcess">
            <a:avLst/>
          </a:prstGeom>
          <a:solidFill>
            <a:schemeClr val="accent2">
              <a:lumMod val="20000"/>
              <a:lumOff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各現場に</a:t>
            </a:r>
            <a:endParaRPr kumimoji="1" lang="en-US" altLang="ja-JP" sz="1400" dirty="0">
              <a:solidFill>
                <a:schemeClr val="tx1"/>
              </a:solidFill>
            </a:endParaRPr>
          </a:p>
          <a:p>
            <a:r>
              <a:rPr kumimoji="1" lang="ja-JP" altLang="en-US" sz="1400" dirty="0">
                <a:solidFill>
                  <a:schemeClr val="tx1"/>
                </a:solidFill>
              </a:rPr>
              <a:t>熱中症予防管理者</a:t>
            </a:r>
          </a:p>
        </p:txBody>
      </p:sp>
      <p:sp>
        <p:nvSpPr>
          <p:cNvPr id="17" name="フローチャート: 代替処理 16">
            <a:extLst>
              <a:ext uri="{FF2B5EF4-FFF2-40B4-BE49-F238E27FC236}">
                <a16:creationId xmlns:a16="http://schemas.microsoft.com/office/drawing/2014/main" id="{34DE1217-0692-C16E-99DA-6CA788729ABA}"/>
              </a:ext>
            </a:extLst>
          </p:cNvPr>
          <p:cNvSpPr/>
          <p:nvPr/>
        </p:nvSpPr>
        <p:spPr>
          <a:xfrm>
            <a:off x="7272000" y="1654629"/>
            <a:ext cx="1785258" cy="990599"/>
          </a:xfrm>
          <a:prstGeom prst="flowChartAlternateProcess">
            <a:avLst/>
          </a:prstGeom>
          <a:solidFill>
            <a:schemeClr val="accent2">
              <a:lumMod val="20000"/>
              <a:lumOff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産業医や衛生コンサルタントの意見も聴き、</a:t>
            </a:r>
            <a:endParaRPr kumimoji="1" lang="en-US" altLang="ja-JP" sz="1400" dirty="0">
              <a:solidFill>
                <a:schemeClr val="tx1"/>
              </a:solidFill>
            </a:endParaRPr>
          </a:p>
          <a:p>
            <a:r>
              <a:rPr lang="ja-JP" altLang="en-US" sz="1400" b="0" i="0" dirty="0">
                <a:solidFill>
                  <a:srgbClr val="000000"/>
                </a:solidFill>
                <a:effectLst/>
                <a:latin typeface="ヒラギノ角ゴ Pro W3"/>
              </a:rPr>
              <a:t>衛生委員会等に諮ったうえで策定</a:t>
            </a:r>
            <a:endParaRPr kumimoji="1" lang="ja-JP" altLang="en-US" sz="1400" dirty="0">
              <a:solidFill>
                <a:schemeClr val="tx1"/>
              </a:solidFill>
            </a:endParaRPr>
          </a:p>
        </p:txBody>
      </p:sp>
      <p:sp>
        <p:nvSpPr>
          <p:cNvPr id="18" name="フローチャート: 代替処理 17">
            <a:extLst>
              <a:ext uri="{FF2B5EF4-FFF2-40B4-BE49-F238E27FC236}">
                <a16:creationId xmlns:a16="http://schemas.microsoft.com/office/drawing/2014/main" id="{A1CF7653-5F1A-5BBD-CCF4-8194EA7193B4}"/>
              </a:ext>
            </a:extLst>
          </p:cNvPr>
          <p:cNvSpPr/>
          <p:nvPr/>
        </p:nvSpPr>
        <p:spPr>
          <a:xfrm>
            <a:off x="7271656" y="4811483"/>
            <a:ext cx="1730830" cy="620486"/>
          </a:xfrm>
          <a:prstGeom prst="flowChartAlternateProcess">
            <a:avLst/>
          </a:prstGeom>
          <a:solidFill>
            <a:schemeClr val="accent2">
              <a:lumMod val="20000"/>
              <a:lumOff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熱中症予防体調チェックシート等活用</a:t>
            </a:r>
            <a:endParaRPr kumimoji="1" lang="ja-JP" altLang="en-US" sz="1400" dirty="0">
              <a:solidFill>
                <a:schemeClr val="tx1"/>
              </a:solidFill>
            </a:endParaRPr>
          </a:p>
        </p:txBody>
      </p:sp>
      <p:sp>
        <p:nvSpPr>
          <p:cNvPr id="8" name="フローチャート: 代替処理 7">
            <a:extLst>
              <a:ext uri="{FF2B5EF4-FFF2-40B4-BE49-F238E27FC236}">
                <a16:creationId xmlns:a16="http://schemas.microsoft.com/office/drawing/2014/main" id="{7D9E9634-75EA-837E-1791-45B1A13ADF45}"/>
              </a:ext>
            </a:extLst>
          </p:cNvPr>
          <p:cNvSpPr/>
          <p:nvPr/>
        </p:nvSpPr>
        <p:spPr>
          <a:xfrm>
            <a:off x="7271658" y="2873825"/>
            <a:ext cx="1698172" cy="957943"/>
          </a:xfrm>
          <a:prstGeom prst="flowChartAlternateProcess">
            <a:avLst/>
          </a:prstGeom>
          <a:solidFill>
            <a:schemeClr val="accent2">
              <a:lumMod val="20000"/>
              <a:lumOff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労働安全衛生法第</a:t>
            </a:r>
            <a:r>
              <a:rPr kumimoji="1" lang="en-US" altLang="ja-JP" sz="1400" dirty="0">
                <a:solidFill>
                  <a:schemeClr val="tx1"/>
                </a:solidFill>
              </a:rPr>
              <a:t>59</a:t>
            </a:r>
            <a:r>
              <a:rPr kumimoji="1" lang="ja-JP" altLang="en-US" sz="1400" dirty="0">
                <a:solidFill>
                  <a:schemeClr val="tx1"/>
                </a:solidFill>
              </a:rPr>
              <a:t>条第１項による安全衛生教育は引き続き実施</a:t>
            </a:r>
          </a:p>
        </p:txBody>
      </p:sp>
    </p:spTree>
    <p:extLst>
      <p:ext uri="{BB962C8B-B14F-4D97-AF65-F5344CB8AC3E}">
        <p14:creationId xmlns:p14="http://schemas.microsoft.com/office/powerpoint/2010/main" val="3427894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EA05025-B547-4587-B860-129A064B2A79}"/>
              </a:ext>
            </a:extLst>
          </p:cNvPr>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3" name="スライド番号プレースホルダー 2">
            <a:extLst>
              <a:ext uri="{FF2B5EF4-FFF2-40B4-BE49-F238E27FC236}">
                <a16:creationId xmlns:a16="http://schemas.microsoft.com/office/drawing/2014/main" id="{D669049D-846B-C6F1-09FB-670EAADC3E4F}"/>
              </a:ext>
            </a:extLst>
          </p:cNvPr>
          <p:cNvSpPr>
            <a:spLocks noGrp="1"/>
          </p:cNvSpPr>
          <p:nvPr>
            <p:ph type="sldNum" sz="quarter" idx="12"/>
          </p:nvPr>
        </p:nvSpPr>
        <p:spPr/>
        <p:txBody>
          <a:bodyPr/>
          <a:lstStyle/>
          <a:p>
            <a:fld id="{DAADA392-7C8B-4643-8B8F-D6BF5DB8E6B7}" type="slidenum">
              <a:rPr kumimoji="1" lang="ja-JP" altLang="en-US" smtClean="0"/>
              <a:t>13</a:t>
            </a:fld>
            <a:endParaRPr kumimoji="1" lang="ja-JP" altLang="en-US"/>
          </a:p>
        </p:txBody>
      </p:sp>
      <p:sp>
        <p:nvSpPr>
          <p:cNvPr id="5" name="テキスト ボックス 4">
            <a:extLst>
              <a:ext uri="{FF2B5EF4-FFF2-40B4-BE49-F238E27FC236}">
                <a16:creationId xmlns:a16="http://schemas.microsoft.com/office/drawing/2014/main" id="{5725AEA5-25A7-F944-64A4-7C13EAC07D60}"/>
              </a:ext>
            </a:extLst>
          </p:cNvPr>
          <p:cNvSpPr txBox="1"/>
          <p:nvPr/>
        </p:nvSpPr>
        <p:spPr>
          <a:xfrm>
            <a:off x="792000" y="4860000"/>
            <a:ext cx="4572000" cy="369332"/>
          </a:xfrm>
          <a:prstGeom prst="rect">
            <a:avLst/>
          </a:prstGeom>
          <a:noFill/>
        </p:spPr>
        <p:txBody>
          <a:bodyPr wrap="square">
            <a:spAutoFit/>
          </a:bodyPr>
          <a:lstStyle/>
          <a:p>
            <a:r>
              <a:rPr lang="ja-JP" altLang="en-US" dirty="0">
                <a:hlinkClick r:id="rId2"/>
              </a:rPr>
              <a:t>職場における熱中症予防情報</a:t>
            </a:r>
            <a:endParaRPr lang="ja-JP" altLang="en-US" dirty="0"/>
          </a:p>
        </p:txBody>
      </p:sp>
      <p:sp>
        <p:nvSpPr>
          <p:cNvPr id="7" name="テキスト ボックス 6">
            <a:extLst>
              <a:ext uri="{FF2B5EF4-FFF2-40B4-BE49-F238E27FC236}">
                <a16:creationId xmlns:a16="http://schemas.microsoft.com/office/drawing/2014/main" id="{E271506E-EEA5-1FEC-A2FC-590EF8DF7B61}"/>
              </a:ext>
            </a:extLst>
          </p:cNvPr>
          <p:cNvSpPr txBox="1"/>
          <p:nvPr/>
        </p:nvSpPr>
        <p:spPr>
          <a:xfrm>
            <a:off x="792000" y="5184000"/>
            <a:ext cx="4572000" cy="369332"/>
          </a:xfrm>
          <a:prstGeom prst="rect">
            <a:avLst/>
          </a:prstGeom>
          <a:noFill/>
        </p:spPr>
        <p:txBody>
          <a:bodyPr wrap="square">
            <a:spAutoFit/>
          </a:bodyPr>
          <a:lstStyle/>
          <a:p>
            <a:r>
              <a:rPr lang="en-US" altLang="ja-JP" dirty="0"/>
              <a:t>https://neccyusho.mhlw.go.jp/</a:t>
            </a:r>
            <a:endParaRPr lang="ja-JP" altLang="en-US" dirty="0"/>
          </a:p>
        </p:txBody>
      </p:sp>
      <p:sp>
        <p:nvSpPr>
          <p:cNvPr id="9" name="テキスト ボックス 8">
            <a:extLst>
              <a:ext uri="{FF2B5EF4-FFF2-40B4-BE49-F238E27FC236}">
                <a16:creationId xmlns:a16="http://schemas.microsoft.com/office/drawing/2014/main" id="{A6D9C89C-964B-FCCB-CAFB-74F2E807DCA3}"/>
              </a:ext>
            </a:extLst>
          </p:cNvPr>
          <p:cNvSpPr txBox="1"/>
          <p:nvPr/>
        </p:nvSpPr>
        <p:spPr>
          <a:xfrm>
            <a:off x="792000" y="5688000"/>
            <a:ext cx="8164284" cy="369332"/>
          </a:xfrm>
          <a:prstGeom prst="rect">
            <a:avLst/>
          </a:prstGeom>
          <a:noFill/>
        </p:spPr>
        <p:txBody>
          <a:bodyPr wrap="square">
            <a:spAutoFit/>
          </a:bodyPr>
          <a:lstStyle/>
          <a:p>
            <a:r>
              <a:rPr lang="ja-JP" altLang="en-US" dirty="0">
                <a:hlinkClick r:id="rId3"/>
              </a:rPr>
              <a:t>令和７年「</a:t>
            </a:r>
            <a:r>
              <a:rPr lang="en-US" altLang="ja-JP" dirty="0">
                <a:hlinkClick r:id="rId3"/>
              </a:rPr>
              <a:t>STOP</a:t>
            </a:r>
            <a:r>
              <a:rPr lang="ja-JP" altLang="en-US" dirty="0">
                <a:hlinkClick r:id="rId3"/>
              </a:rPr>
              <a:t>！熱中症　クールワークキャンペーン」を実施します｜厚生労働省</a:t>
            </a:r>
            <a:endParaRPr lang="ja-JP" altLang="en-US" dirty="0"/>
          </a:p>
        </p:txBody>
      </p:sp>
      <p:sp>
        <p:nvSpPr>
          <p:cNvPr id="11" name="テキスト ボックス 10">
            <a:extLst>
              <a:ext uri="{FF2B5EF4-FFF2-40B4-BE49-F238E27FC236}">
                <a16:creationId xmlns:a16="http://schemas.microsoft.com/office/drawing/2014/main" id="{A3EED2F6-0272-7AA1-BA25-AE19437810DC}"/>
              </a:ext>
            </a:extLst>
          </p:cNvPr>
          <p:cNvSpPr txBox="1"/>
          <p:nvPr/>
        </p:nvSpPr>
        <p:spPr>
          <a:xfrm>
            <a:off x="792000" y="5976000"/>
            <a:ext cx="7304314" cy="369332"/>
          </a:xfrm>
          <a:prstGeom prst="rect">
            <a:avLst/>
          </a:prstGeom>
          <a:noFill/>
        </p:spPr>
        <p:txBody>
          <a:bodyPr wrap="square">
            <a:spAutoFit/>
          </a:bodyPr>
          <a:lstStyle/>
          <a:p>
            <a:r>
              <a:rPr lang="en-US" altLang="ja-JP" dirty="0"/>
              <a:t>https://www.mhlw.go.jp/stf/coolwork_20250228.html</a:t>
            </a:r>
            <a:endParaRPr lang="ja-JP" altLang="en-US" dirty="0"/>
          </a:p>
        </p:txBody>
      </p:sp>
      <p:sp>
        <p:nvSpPr>
          <p:cNvPr id="13" name="テキスト ボックス 12">
            <a:extLst>
              <a:ext uri="{FF2B5EF4-FFF2-40B4-BE49-F238E27FC236}">
                <a16:creationId xmlns:a16="http://schemas.microsoft.com/office/drawing/2014/main" id="{FEA01F7B-072A-1DCD-3E6B-465B33161BB5}"/>
              </a:ext>
            </a:extLst>
          </p:cNvPr>
          <p:cNvSpPr txBox="1"/>
          <p:nvPr/>
        </p:nvSpPr>
        <p:spPr>
          <a:xfrm>
            <a:off x="792000" y="4068000"/>
            <a:ext cx="4572000" cy="369332"/>
          </a:xfrm>
          <a:prstGeom prst="rect">
            <a:avLst/>
          </a:prstGeom>
          <a:noFill/>
        </p:spPr>
        <p:txBody>
          <a:bodyPr wrap="square">
            <a:spAutoFit/>
          </a:bodyPr>
          <a:lstStyle/>
          <a:p>
            <a:r>
              <a:rPr lang="ja-JP" altLang="en-US" dirty="0">
                <a:hlinkClick r:id="rId4"/>
              </a:rPr>
              <a:t>環境省熱中症予防情報サイト 暑さ指数</a:t>
            </a:r>
            <a:endParaRPr lang="ja-JP" altLang="en-US" dirty="0"/>
          </a:p>
        </p:txBody>
      </p:sp>
      <p:sp>
        <p:nvSpPr>
          <p:cNvPr id="15" name="テキスト ボックス 14">
            <a:extLst>
              <a:ext uri="{FF2B5EF4-FFF2-40B4-BE49-F238E27FC236}">
                <a16:creationId xmlns:a16="http://schemas.microsoft.com/office/drawing/2014/main" id="{00738B01-AE4E-BF46-5B48-66DB5558F7DE}"/>
              </a:ext>
            </a:extLst>
          </p:cNvPr>
          <p:cNvSpPr txBox="1"/>
          <p:nvPr/>
        </p:nvSpPr>
        <p:spPr>
          <a:xfrm>
            <a:off x="792000" y="4356000"/>
            <a:ext cx="5377543" cy="369332"/>
          </a:xfrm>
          <a:prstGeom prst="rect">
            <a:avLst/>
          </a:prstGeom>
          <a:noFill/>
        </p:spPr>
        <p:txBody>
          <a:bodyPr wrap="square">
            <a:spAutoFit/>
          </a:bodyPr>
          <a:lstStyle/>
          <a:p>
            <a:r>
              <a:rPr lang="en-US" altLang="ja-JP" dirty="0"/>
              <a:t>https://www.wbgt.env.go.jp/wbgt_data.php</a:t>
            </a:r>
            <a:endParaRPr lang="ja-JP" altLang="en-US" dirty="0"/>
          </a:p>
        </p:txBody>
      </p:sp>
      <p:cxnSp>
        <p:nvCxnSpPr>
          <p:cNvPr id="16" name="直線コネクタ 15" descr="かやね社会保険労務士事務所">
            <a:extLst>
              <a:ext uri="{FF2B5EF4-FFF2-40B4-BE49-F238E27FC236}">
                <a16:creationId xmlns:a16="http://schemas.microsoft.com/office/drawing/2014/main" id="{5D074F30-DF49-6F28-0B07-A460004497BD}"/>
              </a:ext>
              <a:ext uri="{C183D7F6-B498-43B3-948B-1728B52AA6E4}">
                <adec:decorative xmlns:adec="http://schemas.microsoft.com/office/drawing/2017/decorative" val="0"/>
              </a:ext>
            </a:extLst>
          </p:cNvPr>
          <p:cNvCxnSpPr>
            <a:cxnSpLocks/>
          </p:cNvCxnSpPr>
          <p:nvPr/>
        </p:nvCxnSpPr>
        <p:spPr>
          <a:xfrm>
            <a:off x="0" y="720000"/>
            <a:ext cx="9144000" cy="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D4D012C1-7C08-96A0-7008-94B8A077DEE6}"/>
              </a:ext>
            </a:extLst>
          </p:cNvPr>
          <p:cNvSpPr txBox="1"/>
          <p:nvPr/>
        </p:nvSpPr>
        <p:spPr>
          <a:xfrm>
            <a:off x="0" y="0"/>
            <a:ext cx="8889477" cy="715581"/>
          </a:xfrm>
          <a:prstGeom prst="rect">
            <a:avLst/>
          </a:prstGeom>
          <a:noFill/>
        </p:spPr>
        <p:txBody>
          <a:bodyPr wrap="square" rtlCol="0">
            <a:spAutoFit/>
          </a:bodyPr>
          <a:lstStyle/>
          <a:p>
            <a:pPr marL="0" indent="0" algn="l" rtl="0" eaLnBrk="1" latinLnBrk="0" hangingPunct="1">
              <a:lnSpc>
                <a:spcPct val="150000"/>
              </a:lnSpc>
              <a:buNone/>
            </a:pPr>
            <a:r>
              <a:rPr lang="en-US" altLang="ja-JP" sz="3200" dirty="0">
                <a:solidFill>
                  <a:srgbClr val="000000"/>
                </a:solidFill>
                <a:latin typeface="ＭＳ Ｐゴシック" panose="020B0600070205080204" pitchFamily="50" charset="-128"/>
                <a:ea typeface="ＭＳ Ｐゴシック" panose="020B0600070205080204" pitchFamily="50" charset="-128"/>
              </a:rPr>
              <a:t>Ⅴ</a:t>
            </a:r>
            <a:r>
              <a:rPr lang="ja-JP" altLang="en-US" sz="3200">
                <a:solidFill>
                  <a:srgbClr val="000000"/>
                </a:solidFill>
                <a:effectLst/>
                <a:latin typeface="ＭＳ Ｐゴシック" panose="020B0600070205080204" pitchFamily="50" charset="-128"/>
                <a:ea typeface="ＭＳ Ｐゴシック" panose="020B0600070205080204" pitchFamily="50" charset="-128"/>
              </a:rPr>
              <a:t>　</a:t>
            </a:r>
            <a:r>
              <a:rPr lang="ja-JP" altLang="en-US" sz="3200" dirty="0">
                <a:solidFill>
                  <a:srgbClr val="000000"/>
                </a:solidFill>
                <a:effectLst/>
                <a:latin typeface="ＭＳ Ｐゴシック" panose="020B0600070205080204" pitchFamily="50" charset="-128"/>
                <a:ea typeface="ＭＳ Ｐゴシック" panose="020B0600070205080204" pitchFamily="50" charset="-128"/>
              </a:rPr>
              <a:t>まとめ</a:t>
            </a:r>
          </a:p>
        </p:txBody>
      </p:sp>
      <p:sp>
        <p:nvSpPr>
          <p:cNvPr id="6" name="テキスト ボックス 5">
            <a:extLst>
              <a:ext uri="{FF2B5EF4-FFF2-40B4-BE49-F238E27FC236}">
                <a16:creationId xmlns:a16="http://schemas.microsoft.com/office/drawing/2014/main" id="{BD44A7D1-1C44-2BF0-099B-6150F322E505}"/>
              </a:ext>
            </a:extLst>
          </p:cNvPr>
          <p:cNvSpPr txBox="1"/>
          <p:nvPr/>
        </p:nvSpPr>
        <p:spPr>
          <a:xfrm>
            <a:off x="576943" y="1136693"/>
            <a:ext cx="8305799" cy="1200329"/>
          </a:xfrm>
          <a:prstGeom prst="rect">
            <a:avLst/>
          </a:prstGeom>
          <a:noFill/>
        </p:spPr>
        <p:txBody>
          <a:bodyPr wrap="square">
            <a:spAutoFit/>
          </a:bodyPr>
          <a:lstStyle/>
          <a:p>
            <a:r>
              <a:rPr lang="ja-JP" altLang="en-US" dirty="0"/>
              <a:t>本改正が事業者に求めること！</a:t>
            </a:r>
            <a:endParaRPr lang="en-US" altLang="ja-JP" dirty="0"/>
          </a:p>
          <a:p>
            <a:r>
              <a:rPr lang="ja-JP" altLang="en-US" b="1" dirty="0"/>
              <a:t>報告体制を整備</a:t>
            </a:r>
            <a:r>
              <a:rPr lang="ja-JP" altLang="en-US" dirty="0"/>
              <a:t>し、並びに</a:t>
            </a:r>
            <a:r>
              <a:rPr lang="ja-JP" altLang="en-US" b="1" dirty="0"/>
              <a:t>熱中症の症状の悪化を防ぐ措置の内容及び当該措置の実施手順を定める</a:t>
            </a:r>
            <a:r>
              <a:rPr lang="ja-JP" altLang="en-US" dirty="0"/>
              <a:t>とともに、</a:t>
            </a:r>
            <a:r>
              <a:rPr lang="ja-JP" altLang="en-US" b="1" dirty="0"/>
              <a:t>当該体制並びに定めた措置の内容及び手順について熱中症を生ずるおそれのある作業に従事する者へ周知</a:t>
            </a:r>
            <a:r>
              <a:rPr lang="ja-JP" altLang="en-US" dirty="0"/>
              <a:t>すること</a:t>
            </a:r>
          </a:p>
        </p:txBody>
      </p:sp>
      <p:sp>
        <p:nvSpPr>
          <p:cNvPr id="10" name="テキスト ボックス 9">
            <a:extLst>
              <a:ext uri="{FF2B5EF4-FFF2-40B4-BE49-F238E27FC236}">
                <a16:creationId xmlns:a16="http://schemas.microsoft.com/office/drawing/2014/main" id="{5AF2F28D-DEC4-D260-E103-F04FF391E501}"/>
              </a:ext>
            </a:extLst>
          </p:cNvPr>
          <p:cNvSpPr txBox="1"/>
          <p:nvPr/>
        </p:nvSpPr>
        <p:spPr>
          <a:xfrm>
            <a:off x="555171" y="2475637"/>
            <a:ext cx="7990115" cy="461665"/>
          </a:xfrm>
          <a:prstGeom prst="rect">
            <a:avLst/>
          </a:prstGeom>
          <a:noFill/>
        </p:spPr>
        <p:txBody>
          <a:bodyPr wrap="square">
            <a:spAutoFit/>
          </a:bodyPr>
          <a:lstStyle/>
          <a:p>
            <a:r>
              <a:rPr lang="ja-JP" altLang="en-US" sz="1200" dirty="0"/>
              <a:t>熱中症：熱中症予防基本対策要綱において、「体温を平熱に保つために汗をかき、体内の水分や塩分（ナトリウムなど）の減少や血液の流れが滞るなどして、体温が上昇して重要な臓器が高温にさらされたりすることにより発症する障害の総称」</a:t>
            </a:r>
          </a:p>
        </p:txBody>
      </p:sp>
      <p:sp>
        <p:nvSpPr>
          <p:cNvPr id="4" name="テキスト ボックス 3">
            <a:extLst>
              <a:ext uri="{FF2B5EF4-FFF2-40B4-BE49-F238E27FC236}">
                <a16:creationId xmlns:a16="http://schemas.microsoft.com/office/drawing/2014/main" id="{D2CBEB42-0030-6FA7-1B0D-4BCEFB5537C3}"/>
              </a:ext>
            </a:extLst>
          </p:cNvPr>
          <p:cNvSpPr txBox="1"/>
          <p:nvPr/>
        </p:nvSpPr>
        <p:spPr>
          <a:xfrm>
            <a:off x="576000" y="3168000"/>
            <a:ext cx="8175171" cy="830997"/>
          </a:xfrm>
          <a:prstGeom prst="rect">
            <a:avLst/>
          </a:prstGeom>
          <a:solidFill>
            <a:schemeClr val="accent2">
              <a:lumMod val="20000"/>
              <a:lumOff val="80000"/>
            </a:schemeClr>
          </a:solidFill>
        </p:spPr>
        <p:txBody>
          <a:bodyPr wrap="square" rtlCol="0">
            <a:spAutoFit/>
          </a:bodyPr>
          <a:lstStyle/>
          <a:p>
            <a:pPr algn="ctr"/>
            <a:r>
              <a:rPr kumimoji="1" lang="ja-JP" altLang="en-US" sz="2400" b="1" dirty="0">
                <a:solidFill>
                  <a:srgbClr val="FF0000"/>
                </a:solidFill>
              </a:rPr>
              <a:t>「自分たちの職場から熱中症による死傷者を出さない！」</a:t>
            </a:r>
            <a:endParaRPr kumimoji="1" lang="en-US" altLang="ja-JP" sz="2400" b="1" dirty="0">
              <a:solidFill>
                <a:srgbClr val="FF0000"/>
              </a:solidFill>
            </a:endParaRPr>
          </a:p>
          <a:p>
            <a:pPr algn="ctr"/>
            <a:r>
              <a:rPr kumimoji="1" lang="ja-JP" altLang="en-US" sz="2400" b="1" dirty="0">
                <a:solidFill>
                  <a:srgbClr val="FF0000"/>
                </a:solidFill>
              </a:rPr>
              <a:t>という強い決意を持って対応しましょう</a:t>
            </a:r>
          </a:p>
        </p:txBody>
      </p:sp>
    </p:spTree>
    <p:extLst>
      <p:ext uri="{BB962C8B-B14F-4D97-AF65-F5344CB8AC3E}">
        <p14:creationId xmlns:p14="http://schemas.microsoft.com/office/powerpoint/2010/main" val="72988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50FDB800-68EB-417A-A3AE-E1E5BD6DDE85}"/>
              </a:ext>
            </a:extLst>
          </p:cNvPr>
          <p:cNvGraphicFramePr>
            <a:graphicFrameLocks noGrp="1"/>
          </p:cNvGraphicFramePr>
          <p:nvPr>
            <p:ph idx="1"/>
            <p:extLst>
              <p:ext uri="{D42A27DB-BD31-4B8C-83A1-F6EECF244321}">
                <p14:modId xmlns:p14="http://schemas.microsoft.com/office/powerpoint/2010/main" val="49062846"/>
              </p:ext>
            </p:extLst>
          </p:nvPr>
        </p:nvGraphicFramePr>
        <p:xfrm>
          <a:off x="385504" y="1306286"/>
          <a:ext cx="5699610" cy="5475513"/>
        </p:xfrm>
        <a:graphic>
          <a:graphicData uri="http://schemas.openxmlformats.org/drawingml/2006/table">
            <a:tbl>
              <a:tblPr/>
              <a:tblGrid>
                <a:gridCol w="2849805">
                  <a:extLst>
                    <a:ext uri="{9D8B030D-6E8A-4147-A177-3AD203B41FA5}">
                      <a16:colId xmlns:a16="http://schemas.microsoft.com/office/drawing/2014/main" val="4050061447"/>
                    </a:ext>
                  </a:extLst>
                </a:gridCol>
                <a:gridCol w="2849805">
                  <a:extLst>
                    <a:ext uri="{9D8B030D-6E8A-4147-A177-3AD203B41FA5}">
                      <a16:colId xmlns:a16="http://schemas.microsoft.com/office/drawing/2014/main" val="3977091094"/>
                    </a:ext>
                  </a:extLst>
                </a:gridCol>
              </a:tblGrid>
              <a:tr h="273252">
                <a:tc>
                  <a:txBody>
                    <a:bodyPr/>
                    <a:lstStyle/>
                    <a:p>
                      <a:r>
                        <a:rPr lang="ja-JP" altLang="en-US" sz="1100" dirty="0">
                          <a:effectLst/>
                          <a:latin typeface="メイリオ" panose="020B0604030504040204" pitchFamily="50" charset="-128"/>
                          <a:ea typeface="メイリオ" panose="020B0604030504040204" pitchFamily="50" charset="-128"/>
                        </a:rPr>
                        <a:t>　　　　　　　　　　　　　</a:t>
                      </a:r>
                      <a:r>
                        <a:rPr lang="en-US" altLang="ja-JP" sz="1100" dirty="0">
                          <a:effectLst/>
                          <a:latin typeface="メイリオ" panose="020B0604030504040204" pitchFamily="50" charset="-128"/>
                          <a:ea typeface="メイリオ" panose="020B0604030504040204" pitchFamily="50" charset="-128"/>
                        </a:rPr>
                        <a:t>1991</a:t>
                      </a:r>
                      <a:r>
                        <a:rPr lang="ja-JP" altLang="en-US" sz="1100" dirty="0">
                          <a:effectLst/>
                          <a:latin typeface="メイリオ" panose="020B0604030504040204" pitchFamily="50" charset="-128"/>
                          <a:ea typeface="メイリオ" panose="020B0604030504040204" pitchFamily="50" charset="-128"/>
                        </a:rPr>
                        <a:t>年 </a:t>
                      </a:r>
                      <a:r>
                        <a:rPr lang="en-US" altLang="ja-JP" sz="1100" dirty="0">
                          <a:effectLst/>
                          <a:latin typeface="メイリオ" panose="020B0604030504040204" pitchFamily="50" charset="-128"/>
                          <a:ea typeface="メイリオ" panose="020B0604030504040204" pitchFamily="50" charset="-128"/>
                        </a:rPr>
                        <a:t>4</a:t>
                      </a:r>
                      <a:r>
                        <a:rPr lang="ja-JP" altLang="en-US" sz="1100" dirty="0">
                          <a:effectLst/>
                          <a:latin typeface="メイリオ" panose="020B0604030504040204" pitchFamily="50" charset="-128"/>
                          <a:ea typeface="メイリオ" panose="020B0604030504040204" pitchFamily="50" charset="-128"/>
                        </a:rPr>
                        <a:t>月</a:t>
                      </a:r>
                    </a:p>
                  </a:txBody>
                  <a:tcPr marL="54392" marR="54392" marT="27196" marB="27196" anchor="ctr">
                    <a:lnL>
                      <a:noFill/>
                    </a:lnL>
                    <a:lnR>
                      <a:noFill/>
                    </a:lnR>
                    <a:lnT>
                      <a:noFill/>
                    </a:lnT>
                    <a:lnB>
                      <a:noFill/>
                    </a:lnB>
                    <a:solidFill>
                      <a:schemeClr val="bg1"/>
                    </a:solidFill>
                  </a:tcPr>
                </a:tc>
                <a:tc>
                  <a:txBody>
                    <a:bodyPr/>
                    <a:lstStyle/>
                    <a:p>
                      <a:r>
                        <a:rPr lang="ja-JP" altLang="en-US" sz="1100" dirty="0">
                          <a:effectLst/>
                          <a:latin typeface="メイリオ" panose="020B0604030504040204" pitchFamily="50" charset="-128"/>
                          <a:ea typeface="メイリオ" panose="020B0604030504040204" pitchFamily="50" charset="-128"/>
                        </a:rPr>
                        <a:t>大学卒業後旅行会社（</a:t>
                      </a:r>
                      <a:r>
                        <a:rPr lang="en-US" altLang="ja-JP" sz="1100" dirty="0">
                          <a:effectLst/>
                          <a:latin typeface="メイリオ" panose="020B0604030504040204" pitchFamily="50" charset="-128"/>
                          <a:ea typeface="メイリオ" panose="020B0604030504040204" pitchFamily="50" charset="-128"/>
                        </a:rPr>
                        <a:t>JTB)</a:t>
                      </a:r>
                      <a:r>
                        <a:rPr lang="ja-JP" altLang="en-US" sz="1100" dirty="0">
                          <a:effectLst/>
                          <a:latin typeface="メイリオ" panose="020B0604030504040204" pitchFamily="50" charset="-128"/>
                          <a:ea typeface="メイリオ" panose="020B0604030504040204" pitchFamily="50" charset="-128"/>
                        </a:rPr>
                        <a:t>へ就職</a:t>
                      </a:r>
                    </a:p>
                  </a:txBody>
                  <a:tcPr marL="54392" marR="54392" marT="27196" marB="27196" anchor="ctr">
                    <a:lnL>
                      <a:noFill/>
                    </a:lnL>
                    <a:lnR>
                      <a:noFill/>
                    </a:lnR>
                    <a:lnT>
                      <a:noFill/>
                    </a:lnT>
                    <a:lnB>
                      <a:noFill/>
                    </a:lnB>
                    <a:solidFill>
                      <a:schemeClr val="bg1"/>
                    </a:solidFill>
                  </a:tcPr>
                </a:tc>
                <a:extLst>
                  <a:ext uri="{0D108BD9-81ED-4DB2-BD59-A6C34878D82A}">
                    <a16:rowId xmlns:a16="http://schemas.microsoft.com/office/drawing/2014/main" val="4253695147"/>
                  </a:ext>
                </a:extLst>
              </a:tr>
              <a:tr h="1511128">
                <a:tc>
                  <a:txBody>
                    <a:bodyPr/>
                    <a:lstStyle/>
                    <a:p>
                      <a:r>
                        <a:rPr lang="ja-JP" altLang="en-US" sz="1100" dirty="0">
                          <a:effectLst/>
                          <a:latin typeface="メイリオ" panose="020B0604030504040204" pitchFamily="50" charset="-128"/>
                          <a:ea typeface="メイリオ" panose="020B0604030504040204" pitchFamily="50" charset="-128"/>
                        </a:rPr>
                        <a:t>　　　　　　　　　　　　　</a:t>
                      </a:r>
                      <a:r>
                        <a:rPr lang="en-US" altLang="ja-JP" sz="1100" dirty="0">
                          <a:effectLst/>
                          <a:latin typeface="メイリオ" panose="020B0604030504040204" pitchFamily="50" charset="-128"/>
                          <a:ea typeface="メイリオ" panose="020B0604030504040204" pitchFamily="50" charset="-128"/>
                        </a:rPr>
                        <a:t>2001</a:t>
                      </a:r>
                      <a:r>
                        <a:rPr lang="ja-JP" altLang="en-US" sz="1100" dirty="0">
                          <a:effectLst/>
                          <a:latin typeface="メイリオ" panose="020B0604030504040204" pitchFamily="50" charset="-128"/>
                          <a:ea typeface="メイリオ" panose="020B0604030504040204" pitchFamily="50" charset="-128"/>
                        </a:rPr>
                        <a:t>年 </a:t>
                      </a:r>
                      <a:r>
                        <a:rPr lang="en-US" altLang="ja-JP" sz="1100" dirty="0">
                          <a:effectLst/>
                          <a:latin typeface="メイリオ" panose="020B0604030504040204" pitchFamily="50" charset="-128"/>
                          <a:ea typeface="メイリオ" panose="020B0604030504040204" pitchFamily="50" charset="-128"/>
                        </a:rPr>
                        <a:t>3</a:t>
                      </a:r>
                      <a:r>
                        <a:rPr lang="ja-JP" altLang="en-US" sz="1100" dirty="0">
                          <a:effectLst/>
                          <a:latin typeface="メイリオ" panose="020B0604030504040204" pitchFamily="50" charset="-128"/>
                          <a:ea typeface="メイリオ" panose="020B0604030504040204" pitchFamily="50" charset="-128"/>
                        </a:rPr>
                        <a:t>月　</a:t>
                      </a:r>
                    </a:p>
                  </a:txBody>
                  <a:tcPr marL="54392" marR="54392" marT="27196" marB="27196" anchor="ctr">
                    <a:lnL>
                      <a:noFill/>
                    </a:lnL>
                    <a:lnR>
                      <a:noFill/>
                    </a:lnR>
                    <a:lnT>
                      <a:noFill/>
                    </a:lnT>
                    <a:lnB>
                      <a:noFill/>
                    </a:lnB>
                    <a:solidFill>
                      <a:schemeClr val="bg1"/>
                    </a:solidFill>
                  </a:tcPr>
                </a:tc>
                <a:tc>
                  <a:txBody>
                    <a:bodyPr/>
                    <a:lstStyle/>
                    <a:p>
                      <a:r>
                        <a:rPr lang="ja-JP" altLang="en-US" sz="1100" dirty="0">
                          <a:effectLst/>
                          <a:latin typeface="メイリオ" panose="020B0604030504040204" pitchFamily="50" charset="-128"/>
                          <a:ea typeface="メイリオ" panose="020B0604030504040204" pitchFamily="50" charset="-128"/>
                        </a:rPr>
                        <a:t>配偶者の転勤に帯同するために</a:t>
                      </a:r>
                      <a:r>
                        <a:rPr lang="en-US" altLang="ja-JP" sz="1100" dirty="0">
                          <a:effectLst/>
                          <a:latin typeface="メイリオ" panose="020B0604030504040204" pitchFamily="50" charset="-128"/>
                          <a:ea typeface="メイリオ" panose="020B0604030504040204" pitchFamily="50" charset="-128"/>
                        </a:rPr>
                        <a:t>10</a:t>
                      </a:r>
                      <a:r>
                        <a:rPr lang="ja-JP" altLang="en-US" sz="1100" dirty="0">
                          <a:effectLst/>
                          <a:latin typeface="メイリオ" panose="020B0604030504040204" pitchFamily="50" charset="-128"/>
                          <a:ea typeface="メイリオ" panose="020B0604030504040204" pitchFamily="50" charset="-128"/>
                        </a:rPr>
                        <a:t>年間勤務していた会社を退職</a:t>
                      </a:r>
                      <a:br>
                        <a:rPr lang="ja-JP" altLang="en-US" sz="1100" dirty="0">
                          <a:effectLst/>
                          <a:latin typeface="メイリオ" panose="020B0604030504040204" pitchFamily="50" charset="-128"/>
                          <a:ea typeface="メイリオ" panose="020B0604030504040204" pitchFamily="50" charset="-128"/>
                        </a:rPr>
                      </a:br>
                      <a:r>
                        <a:rPr lang="ja-JP" altLang="en-US" sz="1100" dirty="0">
                          <a:effectLst/>
                          <a:latin typeface="メイリオ" panose="020B0604030504040204" pitchFamily="50" charset="-128"/>
                          <a:ea typeface="メイリオ" panose="020B0604030504040204" pitchFamily="50" charset="-128"/>
                        </a:rPr>
                        <a:t>育児に専念、専業主婦となる</a:t>
                      </a:r>
                      <a:endParaRPr lang="en-US" altLang="ja-JP" sz="1100" dirty="0">
                        <a:effectLst/>
                        <a:latin typeface="メイリオ" panose="020B0604030504040204" pitchFamily="50" charset="-128"/>
                        <a:ea typeface="メイリオ" panose="020B0604030504040204" pitchFamily="50" charset="-128"/>
                      </a:endParaRPr>
                    </a:p>
                    <a:p>
                      <a:r>
                        <a:rPr lang="ja-JP" altLang="en-US" sz="1100" dirty="0">
                          <a:effectLst/>
                          <a:latin typeface="メイリオ" panose="020B0604030504040204" pitchFamily="50" charset="-128"/>
                          <a:ea typeface="メイリオ" panose="020B0604030504040204" pitchFamily="50" charset="-128"/>
                        </a:rPr>
                        <a:t>転勤先で通信教育にて社労士と行政書士の資格を取得</a:t>
                      </a:r>
                      <a:endParaRPr lang="en-US" altLang="ja-JP" sz="1100" dirty="0">
                        <a:effectLst/>
                        <a:latin typeface="メイリオ" panose="020B0604030504040204" pitchFamily="50" charset="-128"/>
                        <a:ea typeface="メイリオ" panose="020B0604030504040204" pitchFamily="50" charset="-128"/>
                      </a:endParaRPr>
                    </a:p>
                    <a:p>
                      <a:r>
                        <a:rPr lang="ja-JP" altLang="en-US" sz="1100" dirty="0">
                          <a:effectLst/>
                          <a:latin typeface="メイリオ" panose="020B0604030504040204" pitchFamily="50" charset="-128"/>
                          <a:ea typeface="メイリオ" panose="020B0604030504040204" pitchFamily="50" charset="-128"/>
                        </a:rPr>
                        <a:t>転勤解除、東京へ戻る</a:t>
                      </a:r>
                      <a:br>
                        <a:rPr lang="ja-JP" altLang="en-US" sz="1100" dirty="0">
                          <a:effectLst/>
                          <a:latin typeface="メイリオ" panose="020B0604030504040204" pitchFamily="50" charset="-128"/>
                          <a:ea typeface="メイリオ" panose="020B0604030504040204" pitchFamily="50" charset="-128"/>
                        </a:rPr>
                      </a:br>
                      <a:r>
                        <a:rPr lang="ja-JP" altLang="en-US" sz="1100" dirty="0">
                          <a:effectLst/>
                          <a:latin typeface="メイリオ" panose="020B0604030504040204" pitchFamily="50" charset="-128"/>
                          <a:ea typeface="メイリオ" panose="020B0604030504040204" pitchFamily="50" charset="-128"/>
                        </a:rPr>
                        <a:t>設計調査会社、行政書士事務所等を経て</a:t>
                      </a:r>
                    </a:p>
                  </a:txBody>
                  <a:tcPr marL="54392" marR="54392" marT="27196" marB="27196" anchor="ctr">
                    <a:lnL>
                      <a:noFill/>
                    </a:lnL>
                    <a:lnR>
                      <a:noFill/>
                    </a:lnR>
                    <a:lnT>
                      <a:noFill/>
                    </a:lnT>
                    <a:lnB>
                      <a:noFill/>
                    </a:lnB>
                    <a:solidFill>
                      <a:schemeClr val="bg1"/>
                    </a:solidFill>
                  </a:tcPr>
                </a:tc>
                <a:extLst>
                  <a:ext uri="{0D108BD9-81ED-4DB2-BD59-A6C34878D82A}">
                    <a16:rowId xmlns:a16="http://schemas.microsoft.com/office/drawing/2014/main" val="347655930"/>
                  </a:ext>
                </a:extLst>
              </a:tr>
              <a:tr h="1427188">
                <a:tc>
                  <a:txBody>
                    <a:bodyPr/>
                    <a:lstStyle/>
                    <a:p>
                      <a:r>
                        <a:rPr lang="ja-JP" altLang="en-US" sz="1100" dirty="0">
                          <a:effectLst/>
                          <a:latin typeface="メイリオ" panose="020B0604030504040204" pitchFamily="50" charset="-128"/>
                          <a:ea typeface="メイリオ" panose="020B0604030504040204" pitchFamily="50" charset="-128"/>
                        </a:rPr>
                        <a:t>　　　　　　　　　　　　　</a:t>
                      </a:r>
                      <a:r>
                        <a:rPr lang="en-US" altLang="ja-JP" sz="1100" dirty="0">
                          <a:effectLst/>
                          <a:latin typeface="メイリオ" panose="020B0604030504040204" pitchFamily="50" charset="-128"/>
                          <a:ea typeface="メイリオ" panose="020B0604030504040204" pitchFamily="50" charset="-128"/>
                        </a:rPr>
                        <a:t>2007</a:t>
                      </a:r>
                      <a:r>
                        <a:rPr lang="ja-JP" altLang="en-US" sz="1100" dirty="0">
                          <a:effectLst/>
                          <a:latin typeface="メイリオ" panose="020B0604030504040204" pitchFamily="50" charset="-128"/>
                          <a:ea typeface="メイリオ" panose="020B0604030504040204" pitchFamily="50" charset="-128"/>
                        </a:rPr>
                        <a:t>年 </a:t>
                      </a:r>
                      <a:r>
                        <a:rPr lang="en-US" altLang="ja-JP" sz="1100" dirty="0">
                          <a:effectLst/>
                          <a:latin typeface="メイリオ" panose="020B0604030504040204" pitchFamily="50" charset="-128"/>
                          <a:ea typeface="メイリオ" panose="020B0604030504040204" pitchFamily="50" charset="-128"/>
                        </a:rPr>
                        <a:t>11</a:t>
                      </a:r>
                      <a:r>
                        <a:rPr lang="ja-JP" altLang="en-US" sz="1100" dirty="0">
                          <a:effectLst/>
                          <a:latin typeface="メイリオ" panose="020B0604030504040204" pitchFamily="50" charset="-128"/>
                          <a:ea typeface="メイリオ" panose="020B0604030504040204" pitchFamily="50" charset="-128"/>
                        </a:rPr>
                        <a:t>月</a:t>
                      </a:r>
                    </a:p>
                  </a:txBody>
                  <a:tcPr marL="54392" marR="54392" marT="27196" marB="27196" anchor="ctr">
                    <a:lnL>
                      <a:noFill/>
                    </a:lnL>
                    <a:lnR>
                      <a:noFill/>
                    </a:lnR>
                    <a:lnT>
                      <a:noFill/>
                    </a:lnT>
                    <a:lnB>
                      <a:noFill/>
                    </a:lnB>
                    <a:solidFill>
                      <a:schemeClr val="bg1"/>
                    </a:solidFill>
                  </a:tcPr>
                </a:tc>
                <a:tc>
                  <a:txBody>
                    <a:bodyPr/>
                    <a:lstStyle/>
                    <a:p>
                      <a:r>
                        <a:rPr lang="ja-JP" altLang="en-US" sz="1100" b="1" dirty="0">
                          <a:effectLst/>
                          <a:latin typeface="メイリオ" panose="020B0604030504040204" pitchFamily="50" charset="-128"/>
                          <a:ea typeface="メイリオ" panose="020B0604030504040204" pitchFamily="50" charset="-128"/>
                        </a:rPr>
                        <a:t>社会保険労務士として独立開業</a:t>
                      </a:r>
                      <a:br>
                        <a:rPr lang="ja-JP" altLang="en-US" sz="1100" dirty="0">
                          <a:effectLst/>
                          <a:latin typeface="メイリオ" panose="020B0604030504040204" pitchFamily="50" charset="-128"/>
                          <a:ea typeface="メイリオ" panose="020B0604030504040204" pitchFamily="50" charset="-128"/>
                        </a:rPr>
                      </a:br>
                      <a:r>
                        <a:rPr lang="ja-JP" altLang="en-US" sz="1100" b="1" dirty="0">
                          <a:effectLst/>
                          <a:latin typeface="メイリオ" panose="020B0604030504040204" pitchFamily="50" charset="-128"/>
                          <a:ea typeface="メイリオ" panose="020B0604030504040204" pitchFamily="50" charset="-128"/>
                        </a:rPr>
                        <a:t>「かやね社会保険労務士事務所」設立</a:t>
                      </a:r>
                      <a:br>
                        <a:rPr lang="ja-JP" altLang="en-US" sz="1100" dirty="0">
                          <a:effectLst/>
                          <a:latin typeface="メイリオ" panose="020B0604030504040204" pitchFamily="50" charset="-128"/>
                          <a:ea typeface="メイリオ" panose="020B0604030504040204" pitchFamily="50" charset="-128"/>
                        </a:rPr>
                      </a:br>
                      <a:r>
                        <a:rPr lang="ja-JP" altLang="en-US" sz="1100" dirty="0">
                          <a:effectLst/>
                          <a:latin typeface="メイリオ" panose="020B0604030504040204" pitchFamily="50" charset="-128"/>
                          <a:ea typeface="メイリオ" panose="020B0604030504040204" pitchFamily="50" charset="-128"/>
                        </a:rPr>
                        <a:t>特定社会保険労務士付記　</a:t>
                      </a:r>
                      <a:endParaRPr lang="en-US" altLang="ja-JP" sz="1100" dirty="0">
                        <a:effectLst/>
                        <a:latin typeface="メイリオ" panose="020B0604030504040204" pitchFamily="50" charset="-128"/>
                        <a:ea typeface="メイリオ" panose="020B0604030504040204" pitchFamily="50" charset="-128"/>
                      </a:endParaRPr>
                    </a:p>
                    <a:p>
                      <a:r>
                        <a:rPr lang="ja-JP" altLang="en-US" sz="1100" dirty="0">
                          <a:effectLst/>
                          <a:latin typeface="メイリオ" panose="020B0604030504040204" pitchFamily="50" charset="-128"/>
                          <a:ea typeface="メイリオ" panose="020B0604030504040204" pitchFamily="50" charset="-128"/>
                        </a:rPr>
                        <a:t>登録番号　第</a:t>
                      </a:r>
                      <a:r>
                        <a:rPr lang="en-US" altLang="ja-JP" sz="1100" dirty="0">
                          <a:effectLst/>
                          <a:latin typeface="メイリオ" panose="020B0604030504040204" pitchFamily="50" charset="-128"/>
                          <a:ea typeface="メイリオ" panose="020B0604030504040204" pitchFamily="50" charset="-128"/>
                        </a:rPr>
                        <a:t>13070524</a:t>
                      </a:r>
                      <a:br>
                        <a:rPr lang="en-US" altLang="ja-JP" sz="1100" dirty="0">
                          <a:effectLst/>
                          <a:latin typeface="メイリオ" panose="020B0604030504040204" pitchFamily="50" charset="-128"/>
                          <a:ea typeface="メイリオ" panose="020B0604030504040204" pitchFamily="50" charset="-128"/>
                        </a:rPr>
                      </a:br>
                      <a:r>
                        <a:rPr lang="ja-JP" altLang="en-US" sz="1100" dirty="0">
                          <a:effectLst/>
                          <a:latin typeface="メイリオ" panose="020B0604030504040204" pitchFamily="50" charset="-128"/>
                          <a:ea typeface="メイリオ" panose="020B0604030504040204" pitchFamily="50" charset="-128"/>
                        </a:rPr>
                        <a:t>東京都社会保険労務士会所属　</a:t>
                      </a:r>
                      <a:endParaRPr lang="en-US" altLang="ja-JP" sz="1100" dirty="0">
                        <a:effectLst/>
                        <a:latin typeface="メイリオ" panose="020B0604030504040204" pitchFamily="50" charset="-128"/>
                        <a:ea typeface="メイリオ" panose="020B0604030504040204" pitchFamily="50" charset="-128"/>
                      </a:endParaRPr>
                    </a:p>
                    <a:p>
                      <a:r>
                        <a:rPr lang="ja-JP" altLang="en-US" sz="1100" dirty="0">
                          <a:effectLst/>
                          <a:latin typeface="メイリオ" panose="020B0604030504040204" pitchFamily="50" charset="-128"/>
                          <a:ea typeface="メイリオ" panose="020B0604030504040204" pitchFamily="50" charset="-128"/>
                        </a:rPr>
                        <a:t>会員番号　第</a:t>
                      </a:r>
                      <a:r>
                        <a:rPr lang="en-US" altLang="ja-JP" sz="1100" dirty="0">
                          <a:effectLst/>
                          <a:latin typeface="メイリオ" panose="020B0604030504040204" pitchFamily="50" charset="-128"/>
                          <a:ea typeface="メイリオ" panose="020B0604030504040204" pitchFamily="50" charset="-128"/>
                        </a:rPr>
                        <a:t>1316210</a:t>
                      </a:r>
                    </a:p>
                  </a:txBody>
                  <a:tcPr marL="54392" marR="54392" marT="27196" marB="27196" anchor="ctr">
                    <a:lnL>
                      <a:noFill/>
                    </a:lnL>
                    <a:lnR>
                      <a:noFill/>
                    </a:lnR>
                    <a:lnT>
                      <a:noFill/>
                    </a:lnT>
                    <a:lnB>
                      <a:noFill/>
                    </a:lnB>
                    <a:solidFill>
                      <a:schemeClr val="bg1"/>
                    </a:solidFill>
                  </a:tcPr>
                </a:tc>
                <a:extLst>
                  <a:ext uri="{0D108BD9-81ED-4DB2-BD59-A6C34878D82A}">
                    <a16:rowId xmlns:a16="http://schemas.microsoft.com/office/drawing/2014/main" val="373097341"/>
                  </a:ext>
                </a:extLst>
              </a:tr>
              <a:tr h="685877">
                <a:tc>
                  <a:txBody>
                    <a:bodyPr/>
                    <a:lstStyle/>
                    <a:p>
                      <a:r>
                        <a:rPr lang="ja-JP" altLang="en-US" sz="1100" dirty="0">
                          <a:effectLst/>
                          <a:latin typeface="メイリオ" panose="020B0604030504040204" pitchFamily="50" charset="-128"/>
                          <a:ea typeface="メイリオ" panose="020B0604030504040204" pitchFamily="50" charset="-128"/>
                        </a:rPr>
                        <a:t>　　　　　　　　　　　　　</a:t>
                      </a:r>
                      <a:r>
                        <a:rPr lang="en-US" altLang="ja-JP" sz="1100" dirty="0">
                          <a:effectLst/>
                          <a:latin typeface="メイリオ" panose="020B0604030504040204" pitchFamily="50" charset="-128"/>
                          <a:ea typeface="メイリオ" panose="020B0604030504040204" pitchFamily="50" charset="-128"/>
                        </a:rPr>
                        <a:t>2009</a:t>
                      </a:r>
                      <a:r>
                        <a:rPr lang="ja-JP" altLang="en-US" sz="1100" dirty="0">
                          <a:effectLst/>
                          <a:latin typeface="メイリオ" panose="020B0604030504040204" pitchFamily="50" charset="-128"/>
                          <a:ea typeface="メイリオ" panose="020B0604030504040204" pitchFamily="50" charset="-128"/>
                        </a:rPr>
                        <a:t>年 </a:t>
                      </a:r>
                      <a:r>
                        <a:rPr lang="en-US" altLang="ja-JP" sz="1100" dirty="0">
                          <a:effectLst/>
                          <a:latin typeface="メイリオ" panose="020B0604030504040204" pitchFamily="50" charset="-128"/>
                          <a:ea typeface="メイリオ" panose="020B0604030504040204" pitchFamily="50" charset="-128"/>
                        </a:rPr>
                        <a:t>10</a:t>
                      </a:r>
                      <a:r>
                        <a:rPr lang="ja-JP" altLang="en-US" sz="1100" dirty="0">
                          <a:effectLst/>
                          <a:latin typeface="メイリオ" panose="020B0604030504040204" pitchFamily="50" charset="-128"/>
                          <a:ea typeface="メイリオ" panose="020B0604030504040204" pitchFamily="50" charset="-128"/>
                        </a:rPr>
                        <a:t>月　</a:t>
                      </a:r>
                    </a:p>
                  </a:txBody>
                  <a:tcPr marL="54392" marR="54392" marT="27196" marB="27196" anchor="ctr">
                    <a:lnL>
                      <a:noFill/>
                    </a:lnL>
                    <a:lnR>
                      <a:noFill/>
                    </a:lnR>
                    <a:lnT>
                      <a:noFill/>
                    </a:lnT>
                    <a:lnB>
                      <a:noFill/>
                    </a:lnB>
                    <a:solidFill>
                      <a:schemeClr val="bg1"/>
                    </a:solidFill>
                  </a:tcPr>
                </a:tc>
                <a:tc>
                  <a:txBody>
                    <a:bodyPr/>
                    <a:lstStyle/>
                    <a:p>
                      <a:r>
                        <a:rPr lang="ja-JP" altLang="en-US" sz="1100" dirty="0">
                          <a:effectLst/>
                          <a:latin typeface="メイリオ" panose="020B0604030504040204" pitchFamily="50" charset="-128"/>
                          <a:ea typeface="メイリオ" panose="020B0604030504040204" pitchFamily="50" charset="-128"/>
                        </a:rPr>
                        <a:t>社団法人日本産業カウンセラー協会</a:t>
                      </a:r>
                      <a:br>
                        <a:rPr lang="ja-JP" altLang="en-US" sz="1100" dirty="0">
                          <a:effectLst/>
                          <a:latin typeface="メイリオ" panose="020B0604030504040204" pitchFamily="50" charset="-128"/>
                          <a:ea typeface="メイリオ" panose="020B0604030504040204" pitchFamily="50" charset="-128"/>
                        </a:rPr>
                      </a:br>
                      <a:r>
                        <a:rPr lang="ja-JP" altLang="en-US" sz="1100" dirty="0">
                          <a:effectLst/>
                          <a:latin typeface="メイリオ" panose="020B0604030504040204" pitchFamily="50" charset="-128"/>
                          <a:ea typeface="メイリオ" panose="020B0604030504040204" pitchFamily="50" charset="-128"/>
                        </a:rPr>
                        <a:t>産業カウンセラー資格取得　</a:t>
                      </a:r>
                      <a:endParaRPr lang="en-US" altLang="ja-JP" sz="1100" dirty="0">
                        <a:effectLst/>
                        <a:latin typeface="メイリオ" panose="020B0604030504040204" pitchFamily="50" charset="-128"/>
                        <a:ea typeface="メイリオ" panose="020B0604030504040204" pitchFamily="50" charset="-128"/>
                      </a:endParaRPr>
                    </a:p>
                    <a:p>
                      <a:r>
                        <a:rPr lang="ja-JP" altLang="en-US" sz="1100" dirty="0">
                          <a:effectLst/>
                          <a:latin typeface="メイリオ" panose="020B0604030504040204" pitchFamily="50" charset="-128"/>
                          <a:ea typeface="メイリオ" panose="020B0604030504040204" pitchFamily="50" charset="-128"/>
                        </a:rPr>
                        <a:t>登録番号　第</a:t>
                      </a:r>
                      <a:r>
                        <a:rPr lang="en-US" altLang="ja-JP" sz="1100" dirty="0">
                          <a:effectLst/>
                          <a:latin typeface="メイリオ" panose="020B0604030504040204" pitchFamily="50" charset="-128"/>
                          <a:ea typeface="メイリオ" panose="020B0604030504040204" pitchFamily="50" charset="-128"/>
                        </a:rPr>
                        <a:t>09028609</a:t>
                      </a:r>
                    </a:p>
                  </a:txBody>
                  <a:tcPr marL="54392" marR="54392" marT="27196" marB="27196" anchor="ctr">
                    <a:lnL>
                      <a:noFill/>
                    </a:lnL>
                    <a:lnR>
                      <a:noFill/>
                    </a:lnR>
                    <a:lnT>
                      <a:noFill/>
                    </a:lnT>
                    <a:lnB>
                      <a:noFill/>
                    </a:lnB>
                    <a:solidFill>
                      <a:schemeClr val="bg1"/>
                    </a:solidFill>
                  </a:tcPr>
                </a:tc>
                <a:extLst>
                  <a:ext uri="{0D108BD9-81ED-4DB2-BD59-A6C34878D82A}">
                    <a16:rowId xmlns:a16="http://schemas.microsoft.com/office/drawing/2014/main" val="2447053920"/>
                  </a:ext>
                </a:extLst>
              </a:tr>
              <a:tr h="479565">
                <a:tc>
                  <a:txBody>
                    <a:bodyPr/>
                    <a:lstStyle/>
                    <a:p>
                      <a:r>
                        <a:rPr lang="ja-JP" altLang="en-US" sz="1100" dirty="0">
                          <a:effectLst/>
                          <a:latin typeface="メイリオ" panose="020B0604030504040204" pitchFamily="50" charset="-128"/>
                          <a:ea typeface="メイリオ" panose="020B0604030504040204" pitchFamily="50" charset="-128"/>
                        </a:rPr>
                        <a:t>　　　　　　　　　　　　　</a:t>
                      </a:r>
                      <a:r>
                        <a:rPr lang="en-US" altLang="ja-JP" sz="1100" dirty="0">
                          <a:effectLst/>
                          <a:latin typeface="メイリオ" panose="020B0604030504040204" pitchFamily="50" charset="-128"/>
                          <a:ea typeface="メイリオ" panose="020B0604030504040204" pitchFamily="50" charset="-128"/>
                        </a:rPr>
                        <a:t>2017</a:t>
                      </a:r>
                      <a:r>
                        <a:rPr lang="ja-JP" altLang="en-US" sz="1100" dirty="0">
                          <a:effectLst/>
                          <a:latin typeface="メイリオ" panose="020B0604030504040204" pitchFamily="50" charset="-128"/>
                          <a:ea typeface="メイリオ" panose="020B0604030504040204" pitchFamily="50" charset="-128"/>
                        </a:rPr>
                        <a:t>年 </a:t>
                      </a:r>
                      <a:r>
                        <a:rPr lang="en-US" altLang="ja-JP" sz="1100" dirty="0">
                          <a:effectLst/>
                          <a:latin typeface="メイリオ" panose="020B0604030504040204" pitchFamily="50" charset="-128"/>
                          <a:ea typeface="メイリオ" panose="020B0604030504040204" pitchFamily="50" charset="-128"/>
                        </a:rPr>
                        <a:t>1</a:t>
                      </a:r>
                      <a:r>
                        <a:rPr lang="ja-JP" altLang="en-US" sz="1100" dirty="0">
                          <a:effectLst/>
                          <a:latin typeface="メイリオ" panose="020B0604030504040204" pitchFamily="50" charset="-128"/>
                          <a:ea typeface="メイリオ" panose="020B0604030504040204" pitchFamily="50" charset="-128"/>
                        </a:rPr>
                        <a:t>月 </a:t>
                      </a:r>
                    </a:p>
                  </a:txBody>
                  <a:tcPr marL="54392" marR="54392" marT="27196" marB="27196" anchor="ctr">
                    <a:lnL>
                      <a:noFill/>
                    </a:lnL>
                    <a:lnR>
                      <a:noFill/>
                    </a:lnR>
                    <a:lnT>
                      <a:noFill/>
                    </a:lnT>
                    <a:lnB>
                      <a:noFill/>
                    </a:lnB>
                    <a:solidFill>
                      <a:schemeClr val="bg1"/>
                    </a:solidFill>
                  </a:tcPr>
                </a:tc>
                <a:tc>
                  <a:txBody>
                    <a:bodyPr/>
                    <a:lstStyle/>
                    <a:p>
                      <a:r>
                        <a:rPr lang="ja-JP" altLang="en-US" sz="1100" dirty="0">
                          <a:effectLst/>
                          <a:latin typeface="メイリオ" panose="020B0604030504040204" pitchFamily="50" charset="-128"/>
                          <a:ea typeface="メイリオ" panose="020B0604030504040204" pitchFamily="50" charset="-128"/>
                        </a:rPr>
                        <a:t>国家資格キャリアコンサルタント取得　</a:t>
                      </a:r>
                      <a:endParaRPr lang="en-US" altLang="ja-JP" sz="1100" dirty="0">
                        <a:effectLst/>
                        <a:latin typeface="メイリオ" panose="020B0604030504040204" pitchFamily="50" charset="-128"/>
                        <a:ea typeface="メイリオ" panose="020B0604030504040204" pitchFamily="50" charset="-128"/>
                      </a:endParaRPr>
                    </a:p>
                    <a:p>
                      <a:r>
                        <a:rPr lang="ja-JP" altLang="en-US" sz="1100" dirty="0">
                          <a:effectLst/>
                          <a:latin typeface="メイリオ" panose="020B0604030504040204" pitchFamily="50" charset="-128"/>
                          <a:ea typeface="メイリオ" panose="020B0604030504040204" pitchFamily="50" charset="-128"/>
                        </a:rPr>
                        <a:t>登録番号　第</a:t>
                      </a:r>
                      <a:r>
                        <a:rPr lang="en-US" altLang="ja-JP" sz="1100" dirty="0">
                          <a:effectLst/>
                          <a:latin typeface="メイリオ" panose="020B0604030504040204" pitchFamily="50" charset="-128"/>
                          <a:ea typeface="メイリオ" panose="020B0604030504040204" pitchFamily="50" charset="-128"/>
                        </a:rPr>
                        <a:t>16231696</a:t>
                      </a:r>
                    </a:p>
                  </a:txBody>
                  <a:tcPr marL="54392" marR="54392" marT="27196" marB="27196" anchor="ctr">
                    <a:lnL>
                      <a:noFill/>
                    </a:lnL>
                    <a:lnR>
                      <a:noFill/>
                    </a:lnR>
                    <a:lnT>
                      <a:noFill/>
                    </a:lnT>
                    <a:lnB>
                      <a:noFill/>
                    </a:lnB>
                    <a:solidFill>
                      <a:schemeClr val="bg1"/>
                    </a:solidFill>
                  </a:tcPr>
                </a:tc>
                <a:extLst>
                  <a:ext uri="{0D108BD9-81ED-4DB2-BD59-A6C34878D82A}">
                    <a16:rowId xmlns:a16="http://schemas.microsoft.com/office/drawing/2014/main" val="743640747"/>
                  </a:ext>
                </a:extLst>
              </a:tr>
              <a:tr h="1098503">
                <a:tc>
                  <a:txBody>
                    <a:bodyPr/>
                    <a:lstStyle/>
                    <a:p>
                      <a:r>
                        <a:rPr lang="ja-JP" altLang="en-US" sz="1100" dirty="0">
                          <a:effectLst/>
                          <a:latin typeface="メイリオ" panose="020B0604030504040204" pitchFamily="50" charset="-128"/>
                          <a:ea typeface="メイリオ" panose="020B0604030504040204" pitchFamily="50" charset="-128"/>
                        </a:rPr>
                        <a:t>　　　　　　　　　　　　　</a:t>
                      </a:r>
                      <a:r>
                        <a:rPr lang="en-US" altLang="ja-JP" sz="1100" dirty="0">
                          <a:effectLst/>
                          <a:latin typeface="メイリオ" panose="020B0604030504040204" pitchFamily="50" charset="-128"/>
                          <a:ea typeface="メイリオ" panose="020B0604030504040204" pitchFamily="50" charset="-128"/>
                        </a:rPr>
                        <a:t>2019</a:t>
                      </a:r>
                      <a:r>
                        <a:rPr lang="ja-JP" altLang="en-US" sz="1100" dirty="0">
                          <a:effectLst/>
                          <a:latin typeface="メイリオ" panose="020B0604030504040204" pitchFamily="50" charset="-128"/>
                          <a:ea typeface="メイリオ" panose="020B0604030504040204" pitchFamily="50" charset="-128"/>
                        </a:rPr>
                        <a:t>年 </a:t>
                      </a:r>
                      <a:r>
                        <a:rPr lang="en-US" altLang="ja-JP" sz="1100" dirty="0">
                          <a:effectLst/>
                          <a:latin typeface="メイリオ" panose="020B0604030504040204" pitchFamily="50" charset="-128"/>
                          <a:ea typeface="メイリオ" panose="020B0604030504040204" pitchFamily="50" charset="-128"/>
                        </a:rPr>
                        <a:t>2</a:t>
                      </a:r>
                      <a:r>
                        <a:rPr lang="ja-JP" altLang="en-US" sz="1100" dirty="0">
                          <a:effectLst/>
                          <a:latin typeface="メイリオ" panose="020B0604030504040204" pitchFamily="50" charset="-128"/>
                          <a:ea typeface="メイリオ" panose="020B0604030504040204" pitchFamily="50" charset="-128"/>
                        </a:rPr>
                        <a:t>月 </a:t>
                      </a:r>
                    </a:p>
                  </a:txBody>
                  <a:tcPr marL="54392" marR="54392" marT="27196" marB="27196" anchor="ctr">
                    <a:lnL>
                      <a:noFill/>
                    </a:lnL>
                    <a:lnR>
                      <a:noFill/>
                    </a:lnR>
                    <a:lnT>
                      <a:noFill/>
                    </a:lnT>
                    <a:lnB>
                      <a:noFill/>
                    </a:lnB>
                    <a:solidFill>
                      <a:schemeClr val="bg1"/>
                    </a:solidFill>
                  </a:tcPr>
                </a:tc>
                <a:tc>
                  <a:txBody>
                    <a:bodyPr/>
                    <a:lstStyle/>
                    <a:p>
                      <a:endParaRPr lang="en-US" altLang="ja-JP" sz="1100" b="1" dirty="0">
                        <a:effectLst/>
                        <a:latin typeface="メイリオ" panose="020B0604030504040204" pitchFamily="50" charset="-128"/>
                        <a:ea typeface="メイリオ" panose="020B0604030504040204" pitchFamily="50" charset="-128"/>
                      </a:endParaRPr>
                    </a:p>
                    <a:p>
                      <a:r>
                        <a:rPr lang="ja-JP" altLang="en-US" sz="1100" b="1" dirty="0">
                          <a:effectLst/>
                          <a:latin typeface="メイリオ" panose="020B0604030504040204" pitchFamily="50" charset="-128"/>
                          <a:ea typeface="メイリオ" panose="020B0604030504040204" pitchFamily="50" charset="-128"/>
                        </a:rPr>
                        <a:t>申請取次行政書士として独立開業</a:t>
                      </a:r>
                      <a:br>
                        <a:rPr lang="ja-JP" altLang="en-US" sz="1100" dirty="0">
                          <a:effectLst/>
                          <a:latin typeface="メイリオ" panose="020B0604030504040204" pitchFamily="50" charset="-128"/>
                          <a:ea typeface="メイリオ" panose="020B0604030504040204" pitchFamily="50" charset="-128"/>
                        </a:rPr>
                      </a:br>
                      <a:r>
                        <a:rPr lang="ja-JP" altLang="en-US" sz="1100" b="1" dirty="0">
                          <a:effectLst/>
                          <a:latin typeface="メイリオ" panose="020B0604030504040204" pitchFamily="50" charset="-128"/>
                          <a:ea typeface="メイリオ" panose="020B0604030504040204" pitchFamily="50" charset="-128"/>
                        </a:rPr>
                        <a:t>「あすの行政書士事務所」設立</a:t>
                      </a:r>
                      <a:endParaRPr lang="en-US" altLang="ja-JP" sz="1100" b="1" dirty="0">
                        <a:effectLst/>
                        <a:latin typeface="メイリオ" panose="020B0604030504040204" pitchFamily="50" charset="-128"/>
                        <a:ea typeface="メイリオ" panose="020B0604030504040204" pitchFamily="50" charset="-128"/>
                      </a:endParaRPr>
                    </a:p>
                    <a:p>
                      <a:r>
                        <a:rPr lang="ja-JP" altLang="en-US" sz="1100" dirty="0">
                          <a:effectLst/>
                          <a:latin typeface="メイリオ" panose="020B0604030504040204" pitchFamily="50" charset="-128"/>
                          <a:ea typeface="メイリオ" panose="020B0604030504040204" pitchFamily="50" charset="-128"/>
                        </a:rPr>
                        <a:t>東京都行政書士会所属　</a:t>
                      </a:r>
                      <a:endParaRPr lang="en-US" altLang="ja-JP" sz="1100" dirty="0">
                        <a:effectLst/>
                        <a:latin typeface="メイリオ" panose="020B0604030504040204" pitchFamily="50" charset="-128"/>
                        <a:ea typeface="メイリオ" panose="020B0604030504040204" pitchFamily="50" charset="-128"/>
                      </a:endParaRPr>
                    </a:p>
                    <a:p>
                      <a:r>
                        <a:rPr lang="ja-JP" altLang="en-US" sz="1100" dirty="0">
                          <a:effectLst/>
                          <a:latin typeface="メイリオ" panose="020B0604030504040204" pitchFamily="50" charset="-128"/>
                          <a:ea typeface="メイリオ" panose="020B0604030504040204" pitchFamily="50" charset="-128"/>
                        </a:rPr>
                        <a:t>登録番号　第</a:t>
                      </a:r>
                      <a:r>
                        <a:rPr lang="en-US" altLang="ja-JP" sz="1100" dirty="0">
                          <a:effectLst/>
                          <a:latin typeface="メイリオ" panose="020B0604030504040204" pitchFamily="50" charset="-128"/>
                          <a:ea typeface="メイリオ" panose="020B0604030504040204" pitchFamily="50" charset="-128"/>
                        </a:rPr>
                        <a:t>12255</a:t>
                      </a:r>
                    </a:p>
                  </a:txBody>
                  <a:tcPr marL="54392" marR="54392" marT="27196" marB="27196" anchor="ctr">
                    <a:lnL>
                      <a:noFill/>
                    </a:lnL>
                    <a:lnR>
                      <a:noFill/>
                    </a:lnR>
                    <a:lnT>
                      <a:noFill/>
                    </a:lnT>
                    <a:lnB>
                      <a:noFill/>
                    </a:lnB>
                    <a:solidFill>
                      <a:schemeClr val="bg1"/>
                    </a:solidFill>
                  </a:tcPr>
                </a:tc>
                <a:extLst>
                  <a:ext uri="{0D108BD9-81ED-4DB2-BD59-A6C34878D82A}">
                    <a16:rowId xmlns:a16="http://schemas.microsoft.com/office/drawing/2014/main" val="448663928"/>
                  </a:ext>
                </a:extLst>
              </a:tr>
            </a:tbl>
          </a:graphicData>
        </a:graphic>
      </p:graphicFrame>
      <p:sp>
        <p:nvSpPr>
          <p:cNvPr id="9" name="タイトル 1">
            <a:extLst>
              <a:ext uri="{FF2B5EF4-FFF2-40B4-BE49-F238E27FC236}">
                <a16:creationId xmlns:a16="http://schemas.microsoft.com/office/drawing/2014/main" id="{4336E9E0-E5B5-4A09-B2E3-0E454CF123F0}"/>
              </a:ext>
            </a:extLst>
          </p:cNvPr>
          <p:cNvSpPr txBox="1">
            <a:spLocks/>
          </p:cNvSpPr>
          <p:nvPr/>
        </p:nvSpPr>
        <p:spPr>
          <a:xfrm>
            <a:off x="577886" y="836375"/>
            <a:ext cx="8100000" cy="346436"/>
          </a:xfrm>
          <a:prstGeom prst="rect">
            <a:avLst/>
          </a:prstGeom>
          <a:solidFill>
            <a:schemeClr val="accent2">
              <a:lumMod val="50000"/>
            </a:schemeClr>
          </a:solidFill>
          <a:ln w="25400">
            <a:solidFill>
              <a:schemeClr val="tx1"/>
            </a:solidFill>
          </a:ln>
        </p:spPr>
        <p:txBody>
          <a:bodyPr vert="horz" lIns="67500" tIns="54000" rIns="68580" bIns="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a:defRPr/>
            </a:pPr>
            <a:r>
              <a:rPr lang="ja-JP" altLang="en-US" sz="1800" dirty="0">
                <a:solidFill>
                  <a:prstClr val="white"/>
                </a:solidFill>
                <a:latin typeface="メイリオ" panose="020B0604030504040204" pitchFamily="50" charset="-128"/>
                <a:ea typeface="メイリオ" panose="020B0604030504040204" pitchFamily="50" charset="-128"/>
              </a:rPr>
              <a:t>　かやね社会保険労務士事務所・あすの行政書士事務所</a:t>
            </a:r>
          </a:p>
        </p:txBody>
      </p:sp>
      <p:sp>
        <p:nvSpPr>
          <p:cNvPr id="3" name="テキスト ボックス 2"/>
          <p:cNvSpPr txBox="1"/>
          <p:nvPr/>
        </p:nvSpPr>
        <p:spPr>
          <a:xfrm>
            <a:off x="5950801" y="3419071"/>
            <a:ext cx="3097405" cy="507831"/>
          </a:xfrm>
          <a:prstGeom prst="rect">
            <a:avLst/>
          </a:prstGeom>
          <a:noFill/>
        </p:spPr>
        <p:txBody>
          <a:bodyPr wrap="square" rtlCol="0">
            <a:spAutoFit/>
          </a:bodyPr>
          <a:lstStyle/>
          <a:p>
            <a:pPr defTabSz="685800">
              <a:defRPr/>
            </a:pPr>
            <a:r>
              <a:rPr kumimoji="1" lang="ja-JP" altLang="en-US" sz="1350" dirty="0">
                <a:solidFill>
                  <a:prstClr val="black"/>
                </a:solidFill>
                <a:latin typeface="游ゴシック" panose="020F0502020204030204"/>
                <a:ea typeface="游ゴシック" panose="020B0400000000000000" pitchFamily="50" charset="-128"/>
              </a:rPr>
              <a:t>社労士</a:t>
            </a:r>
            <a:r>
              <a:rPr kumimoji="1" lang="en-US" altLang="ja-JP" sz="1350" dirty="0">
                <a:solidFill>
                  <a:prstClr val="black"/>
                </a:solidFill>
                <a:latin typeface="游ゴシック" panose="020F0502020204030204"/>
                <a:ea typeface="游ゴシック" panose="020B0400000000000000" pitchFamily="50" charset="-128"/>
              </a:rPr>
              <a:t>HP</a:t>
            </a:r>
            <a:r>
              <a:rPr kumimoji="1" lang="ja-JP" altLang="en-US" sz="1350" dirty="0">
                <a:solidFill>
                  <a:prstClr val="black"/>
                </a:solidFill>
                <a:latin typeface="游ゴシック" panose="020F0502020204030204"/>
                <a:ea typeface="游ゴシック" panose="020B0400000000000000" pitchFamily="50" charset="-128"/>
              </a:rPr>
              <a:t>：</a:t>
            </a:r>
            <a:r>
              <a:rPr kumimoji="1" lang="en-US" altLang="ja-JP" sz="1350" dirty="0">
                <a:solidFill>
                  <a:prstClr val="black"/>
                </a:solidFill>
                <a:latin typeface="游ゴシック" panose="020F0502020204030204"/>
                <a:ea typeface="游ゴシック" panose="020B0400000000000000" pitchFamily="50" charset="-128"/>
                <a:hlinkClick r:id="rId2"/>
              </a:rPr>
              <a:t>https://kayanesr.com</a:t>
            </a:r>
            <a:br>
              <a:rPr kumimoji="1" lang="en-US" altLang="ja-JP" sz="1350" dirty="0">
                <a:solidFill>
                  <a:prstClr val="black"/>
                </a:solidFill>
                <a:latin typeface="游ゴシック" panose="020F0502020204030204"/>
                <a:ea typeface="游ゴシック" panose="020B0400000000000000" pitchFamily="50" charset="-128"/>
              </a:rPr>
            </a:br>
            <a:r>
              <a:rPr kumimoji="1" lang="ja-JP" altLang="en-US" sz="1350" dirty="0">
                <a:solidFill>
                  <a:prstClr val="black"/>
                </a:solidFill>
                <a:latin typeface="游ゴシック" panose="020F0502020204030204"/>
                <a:ea typeface="游ゴシック" panose="020B0400000000000000" pitchFamily="50" charset="-128"/>
              </a:rPr>
              <a:t>行政書</a:t>
            </a:r>
            <a:r>
              <a:rPr kumimoji="1" lang="en-US" altLang="ja-JP" sz="1350" dirty="0">
                <a:solidFill>
                  <a:prstClr val="black"/>
                </a:solidFill>
                <a:latin typeface="游ゴシック" panose="020F0502020204030204"/>
                <a:ea typeface="游ゴシック" panose="020B0400000000000000" pitchFamily="50" charset="-128"/>
              </a:rPr>
              <a:t>HP</a:t>
            </a:r>
            <a:r>
              <a:rPr kumimoji="1" lang="ja-JP" altLang="en-US" sz="1350" dirty="0">
                <a:solidFill>
                  <a:prstClr val="black"/>
                </a:solidFill>
                <a:latin typeface="游ゴシック" panose="020F0502020204030204"/>
                <a:ea typeface="游ゴシック" panose="020B0400000000000000" pitchFamily="50" charset="-128"/>
              </a:rPr>
              <a:t>：</a:t>
            </a:r>
            <a:r>
              <a:rPr kumimoji="1" lang="en-US" altLang="ja-JP" sz="1350" dirty="0">
                <a:solidFill>
                  <a:prstClr val="black"/>
                </a:solidFill>
                <a:latin typeface="游ゴシック" panose="020F0502020204030204"/>
                <a:ea typeface="游ゴシック" panose="020B0400000000000000" pitchFamily="50" charset="-128"/>
              </a:rPr>
              <a:t>https://asunolaw.com</a:t>
            </a:r>
            <a:endParaRPr kumimoji="1" lang="ja-JP" altLang="en-US" sz="1350" dirty="0">
              <a:solidFill>
                <a:prstClr val="black"/>
              </a:solidFill>
              <a:latin typeface="游ゴシック" panose="020F0502020204030204"/>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277591DD-3FFE-413C-A133-0CE765858F80}"/>
              </a:ext>
            </a:extLst>
          </p:cNvPr>
          <p:cNvSpPr txBox="1"/>
          <p:nvPr/>
        </p:nvSpPr>
        <p:spPr>
          <a:xfrm>
            <a:off x="6022294" y="4021213"/>
            <a:ext cx="3008495" cy="2031325"/>
          </a:xfrm>
          <a:prstGeom prst="rect">
            <a:avLst/>
          </a:prstGeom>
          <a:solidFill>
            <a:schemeClr val="bg1"/>
          </a:solidFill>
        </p:spPr>
        <p:txBody>
          <a:bodyPr wrap="square" rtlCol="0">
            <a:spAutoFit/>
          </a:bodyPr>
          <a:lstStyle/>
          <a:p>
            <a:pPr defTabSz="685800">
              <a:defRPr/>
            </a:pPr>
            <a:r>
              <a:rPr kumimoji="1" lang="ja-JP" altLang="en-US" sz="1050" dirty="0">
                <a:solidFill>
                  <a:prstClr val="black"/>
                </a:solidFill>
                <a:latin typeface="メイリオ" panose="020B0604030504040204" pitchFamily="50" charset="-128"/>
                <a:ea typeface="メイリオ" panose="020B0604030504040204" pitchFamily="50" charset="-128"/>
              </a:rPr>
              <a:t>・年金相談　</a:t>
            </a:r>
            <a:r>
              <a:rPr lang="en-US" altLang="ja-JP" sz="1050" dirty="0">
                <a:solidFill>
                  <a:prstClr val="black"/>
                </a:solidFill>
                <a:latin typeface="メイリオ" panose="020B0604030504040204" pitchFamily="50" charset="-128"/>
                <a:ea typeface="メイリオ" panose="020B0604030504040204" pitchFamily="50" charset="-128"/>
              </a:rPr>
              <a:t>17</a:t>
            </a:r>
            <a:r>
              <a:rPr kumimoji="1" lang="ja-JP" altLang="en-US" sz="1050" dirty="0">
                <a:solidFill>
                  <a:prstClr val="black"/>
                </a:solidFill>
                <a:latin typeface="メイリオ" panose="020B0604030504040204" pitchFamily="50" charset="-128"/>
                <a:ea typeface="メイリオ" panose="020B0604030504040204" pitchFamily="50" charset="-128"/>
              </a:rPr>
              <a:t>年以上従事</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r>
              <a:rPr kumimoji="1" lang="ja-JP" altLang="en-US" sz="1050" dirty="0">
                <a:solidFill>
                  <a:prstClr val="black"/>
                </a:solidFill>
                <a:latin typeface="メイリオ" panose="020B0604030504040204" pitchFamily="50" charset="-128"/>
                <a:ea typeface="メイリオ" panose="020B0604030504040204" pitchFamily="50" charset="-128"/>
              </a:rPr>
              <a:t>・労務相談顧問</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r>
              <a:rPr kumimoji="1" lang="ja-JP" altLang="en-US" sz="1050" dirty="0">
                <a:solidFill>
                  <a:prstClr val="black"/>
                </a:solidFill>
                <a:latin typeface="メイリオ" panose="020B0604030504040204" pitchFamily="50" charset="-128"/>
                <a:ea typeface="メイリオ" panose="020B0604030504040204" pitchFamily="50" charset="-128"/>
              </a:rPr>
              <a:t>・労務管理（完全電子申請対応）</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r>
              <a:rPr kumimoji="1" lang="ja-JP" altLang="en-US" sz="1050" dirty="0">
                <a:solidFill>
                  <a:prstClr val="black"/>
                </a:solidFill>
                <a:latin typeface="メイリオ" panose="020B0604030504040204" pitchFamily="50" charset="-128"/>
                <a:ea typeface="メイリオ" panose="020B0604030504040204" pitchFamily="50" charset="-128"/>
              </a:rPr>
              <a:t>・外国人雇用（ビザ申請）</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r>
              <a:rPr kumimoji="1" lang="ja-JP" altLang="en-US" sz="1050" dirty="0">
                <a:solidFill>
                  <a:prstClr val="black"/>
                </a:solidFill>
                <a:latin typeface="メイリオ" panose="020B0604030504040204" pitchFamily="50" charset="-128"/>
                <a:ea typeface="メイリオ" panose="020B0604030504040204" pitchFamily="50" charset="-128"/>
              </a:rPr>
              <a:t>・キャリアコンサル</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r>
              <a:rPr kumimoji="1" lang="ja-JP" altLang="en-US" sz="1050" dirty="0">
                <a:solidFill>
                  <a:prstClr val="black"/>
                </a:solidFill>
                <a:latin typeface="メイリオ" panose="020B0604030504040204" pitchFamily="50" charset="-128"/>
                <a:ea typeface="メイリオ" panose="020B0604030504040204" pitchFamily="50" charset="-128"/>
              </a:rPr>
              <a:t>・是正勧告対応</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r>
              <a:rPr kumimoji="1" lang="ja-JP" altLang="en-US" sz="1050" dirty="0">
                <a:solidFill>
                  <a:prstClr val="black"/>
                </a:solidFill>
                <a:latin typeface="メイリオ" panose="020B0604030504040204" pitchFamily="50" charset="-128"/>
                <a:ea typeface="メイリオ" panose="020B0604030504040204" pitchFamily="50" charset="-128"/>
              </a:rPr>
              <a:t>・ハラスメント窓口及び社内研修</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r>
              <a:rPr kumimoji="1" lang="ja-JP" altLang="en-US" sz="1050" dirty="0">
                <a:solidFill>
                  <a:prstClr val="black"/>
                </a:solidFill>
                <a:latin typeface="メイリオ" panose="020B0604030504040204" pitchFamily="50" charset="-128"/>
                <a:ea typeface="メイリオ" panose="020B0604030504040204" pitchFamily="50" charset="-128"/>
              </a:rPr>
              <a:t>・奨励金・助成金対応</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r>
              <a:rPr kumimoji="1" lang="ja-JP" altLang="en-US" sz="1050" dirty="0">
                <a:solidFill>
                  <a:prstClr val="black"/>
                </a:solidFill>
                <a:latin typeface="メイリオ" panose="020B0604030504040204" pitchFamily="50" charset="-128"/>
                <a:ea typeface="メイリオ" panose="020B0604030504040204" pitchFamily="50" charset="-128"/>
              </a:rPr>
              <a:t>　　両立支援等</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r>
              <a:rPr kumimoji="1" lang="ja-JP" altLang="en-US" sz="1050" dirty="0">
                <a:solidFill>
                  <a:prstClr val="black"/>
                </a:solidFill>
                <a:latin typeface="メイリオ" panose="020B0604030504040204" pitchFamily="50" charset="-128"/>
                <a:ea typeface="メイリオ" panose="020B0604030504040204" pitchFamily="50" charset="-128"/>
              </a:rPr>
              <a:t>　　パパママ育休・介休奨励金</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r>
              <a:rPr kumimoji="1" lang="ja-JP" altLang="en-US" sz="1050" dirty="0">
                <a:solidFill>
                  <a:prstClr val="black"/>
                </a:solidFill>
                <a:latin typeface="メイリオ" panose="020B0604030504040204" pitchFamily="50" charset="-128"/>
                <a:ea typeface="メイリオ" panose="020B0604030504040204" pitchFamily="50" charset="-128"/>
              </a:rPr>
              <a:t>　　雇用関係の助成金</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r>
              <a:rPr kumimoji="1" lang="ja-JP" altLang="en-US" sz="1050" dirty="0">
                <a:solidFill>
                  <a:prstClr val="black"/>
                </a:solidFill>
                <a:latin typeface="メイリオ" panose="020B0604030504040204" pitchFamily="50" charset="-128"/>
                <a:ea typeface="メイリオ" panose="020B0604030504040204" pitchFamily="50" charset="-128"/>
              </a:rPr>
              <a:t>・各種研修（年金</a:t>
            </a:r>
            <a:r>
              <a:rPr kumimoji="1" lang="en-US" altLang="ja-JP" sz="1050" dirty="0">
                <a:solidFill>
                  <a:prstClr val="black"/>
                </a:solidFill>
                <a:latin typeface="メイリオ" panose="020B0604030504040204" pitchFamily="50" charset="-128"/>
                <a:ea typeface="メイリオ" panose="020B0604030504040204" pitchFamily="50" charset="-128"/>
              </a:rPr>
              <a:t>,</a:t>
            </a:r>
            <a:r>
              <a:rPr kumimoji="1" lang="ja-JP" altLang="en-US" sz="1050" dirty="0">
                <a:solidFill>
                  <a:prstClr val="black"/>
                </a:solidFill>
                <a:latin typeface="メイリオ" panose="020B0604030504040204" pitchFamily="50" charset="-128"/>
                <a:ea typeface="メイリオ" panose="020B0604030504040204" pitchFamily="50" charset="-128"/>
              </a:rPr>
              <a:t>労務管理</a:t>
            </a:r>
            <a:r>
              <a:rPr kumimoji="1" lang="en-US" altLang="ja-JP" sz="1050" dirty="0">
                <a:solidFill>
                  <a:prstClr val="black"/>
                </a:solidFill>
                <a:latin typeface="メイリオ" panose="020B0604030504040204" pitchFamily="50" charset="-128"/>
                <a:ea typeface="メイリオ" panose="020B0604030504040204" pitchFamily="50" charset="-128"/>
              </a:rPr>
              <a:t>,</a:t>
            </a:r>
            <a:r>
              <a:rPr kumimoji="1" lang="ja-JP" altLang="en-US" sz="1050" dirty="0">
                <a:solidFill>
                  <a:prstClr val="black"/>
                </a:solidFill>
                <a:latin typeface="メイリオ" panose="020B0604030504040204" pitchFamily="50" charset="-128"/>
                <a:ea typeface="メイリオ" panose="020B0604030504040204" pitchFamily="50" charset="-128"/>
              </a:rPr>
              <a:t>ハラスメント）</a:t>
            </a:r>
            <a:endParaRPr kumimoji="1" lang="en-US" altLang="ja-JP" sz="1050" dirty="0">
              <a:solidFill>
                <a:prstClr val="black"/>
              </a:solidFill>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55C37F3C-D82F-82AF-C1B8-C4355CD89056}"/>
              </a:ext>
            </a:extLst>
          </p:cNvPr>
          <p:cNvSpPr txBox="1">
            <a:spLocks/>
          </p:cNvSpPr>
          <p:nvPr/>
        </p:nvSpPr>
        <p:spPr>
          <a:xfrm>
            <a:off x="587331" y="1251856"/>
            <a:ext cx="1437412" cy="5551714"/>
          </a:xfrm>
          <a:prstGeom prst="rect">
            <a:avLst/>
          </a:prstGeom>
          <a:ln>
            <a:solidFill>
              <a:schemeClr val="tx1"/>
            </a:solidFill>
          </a:ln>
        </p:spPr>
        <p:txBody>
          <a:bodyPr vert="horz" lIns="72000" tIns="34290" rIns="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lnSpc>
                <a:spcPts val="450"/>
              </a:lnSpc>
              <a:defRPr/>
            </a:pPr>
            <a:r>
              <a:rPr lang="en-US" altLang="ja-JP" sz="800" dirty="0">
                <a:solidFill>
                  <a:prstClr val="black"/>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研修実績　主なもの</a:t>
            </a:r>
            <a:r>
              <a:rPr lang="en-US" altLang="ja-JP" sz="800" dirty="0">
                <a:solidFill>
                  <a:prstClr val="black"/>
                </a:solidFill>
                <a:latin typeface="メイリオ" panose="020B0604030504040204" pitchFamily="50" charset="-128"/>
                <a:ea typeface="メイリオ" panose="020B0604030504040204" pitchFamily="50" charset="-128"/>
              </a:rPr>
              <a:t>】</a:t>
            </a: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平</a:t>
            </a:r>
            <a:r>
              <a:rPr lang="en-US" altLang="ja-JP" sz="800" dirty="0">
                <a:solidFill>
                  <a:prstClr val="black"/>
                </a:solidFill>
                <a:latin typeface="メイリオ" panose="020B0604030504040204" pitchFamily="50" charset="-128"/>
                <a:ea typeface="メイリオ" panose="020B0604030504040204" pitchFamily="50" charset="-128"/>
              </a:rPr>
              <a:t>28.9</a:t>
            </a:r>
            <a:r>
              <a:rPr lang="ja-JP" altLang="en-US" sz="800" dirty="0">
                <a:solidFill>
                  <a:prstClr val="black"/>
                </a:solidFill>
                <a:latin typeface="メイリオ" panose="020B0604030504040204" pitchFamily="50" charset="-128"/>
                <a:ea typeface="メイリオ" panose="020B0604030504040204" pitchFamily="50" charset="-128"/>
              </a:rPr>
              <a:t>月</a:t>
            </a:r>
            <a:r>
              <a:rPr lang="en-US" altLang="ja-JP" sz="800" dirty="0">
                <a:solidFill>
                  <a:prstClr val="black"/>
                </a:solidFill>
                <a:latin typeface="メイリオ" panose="020B0604030504040204" pitchFamily="50" charset="-128"/>
                <a:ea typeface="メイリオ" panose="020B0604030504040204" pitchFamily="50" charset="-128"/>
              </a:rPr>
              <a:t>,10</a:t>
            </a:r>
            <a:r>
              <a:rPr lang="ja-JP" altLang="en-US" sz="800" dirty="0">
                <a:solidFill>
                  <a:prstClr val="black"/>
                </a:solidFill>
                <a:latin typeface="メイリオ" panose="020B0604030504040204" pitchFamily="50" charset="-128"/>
                <a:ea typeface="メイリオ" panose="020B0604030504040204" pitchFamily="50" charset="-128"/>
              </a:rPr>
              <a:t>月　</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社会保険実務講座　　　</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平</a:t>
            </a:r>
            <a:r>
              <a:rPr lang="en-US" altLang="ja-JP" sz="800" dirty="0">
                <a:solidFill>
                  <a:prstClr val="black"/>
                </a:solidFill>
                <a:latin typeface="メイリオ" panose="020B0604030504040204" pitchFamily="50" charset="-128"/>
                <a:ea typeface="メイリオ" panose="020B0604030504040204" pitchFamily="50" charset="-128"/>
              </a:rPr>
              <a:t>29.11</a:t>
            </a:r>
            <a:r>
              <a:rPr lang="ja-JP" altLang="en-US" sz="800" dirty="0">
                <a:solidFill>
                  <a:prstClr val="black"/>
                </a:solidFill>
                <a:latin typeface="メイリオ" panose="020B0604030504040204" pitchFamily="50" charset="-128"/>
                <a:ea typeface="メイリオ" panose="020B0604030504040204" pitchFamily="50" charset="-128"/>
              </a:rPr>
              <a:t>月</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実践向き労務管理講座</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平</a:t>
            </a:r>
            <a:r>
              <a:rPr lang="en-US" altLang="ja-JP" sz="800" dirty="0">
                <a:solidFill>
                  <a:prstClr val="black"/>
                </a:solidFill>
                <a:latin typeface="メイリオ" panose="020B0604030504040204" pitchFamily="50" charset="-128"/>
                <a:ea typeface="メイリオ" panose="020B0604030504040204" pitchFamily="50" charset="-128"/>
              </a:rPr>
              <a:t>30.</a:t>
            </a:r>
            <a:r>
              <a:rPr lang="ja-JP" altLang="en-US" sz="800" dirty="0">
                <a:solidFill>
                  <a:prstClr val="black"/>
                </a:solidFill>
                <a:latin typeface="メイリオ" panose="020B0604030504040204" pitchFamily="50" charset="-128"/>
                <a:ea typeface="メイリオ" panose="020B0604030504040204" pitchFamily="50" charset="-128"/>
              </a:rPr>
              <a:t>５月</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雇用保険実務講座</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平</a:t>
            </a:r>
            <a:r>
              <a:rPr lang="en-US" altLang="ja-JP" sz="800" dirty="0">
                <a:solidFill>
                  <a:prstClr val="black"/>
                </a:solidFill>
                <a:latin typeface="メイリオ" panose="020B0604030504040204" pitchFamily="50" charset="-128"/>
                <a:ea typeface="メイリオ" panose="020B0604030504040204" pitchFamily="50" charset="-128"/>
              </a:rPr>
              <a:t>30.</a:t>
            </a:r>
            <a:r>
              <a:rPr lang="ja-JP" altLang="en-US" sz="800" dirty="0">
                <a:solidFill>
                  <a:prstClr val="black"/>
                </a:solidFill>
                <a:latin typeface="メイリオ" panose="020B0604030504040204" pitchFamily="50" charset="-128"/>
                <a:ea typeface="メイリオ" panose="020B0604030504040204" pitchFamily="50" charset="-128"/>
              </a:rPr>
              <a:t>８月</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ハラスメント研修</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平</a:t>
            </a:r>
            <a:r>
              <a:rPr lang="en-US" altLang="ja-JP" sz="800" dirty="0">
                <a:solidFill>
                  <a:prstClr val="black"/>
                </a:solidFill>
                <a:latin typeface="メイリオ" panose="020B0604030504040204" pitchFamily="50" charset="-128"/>
                <a:ea typeface="メイリオ" panose="020B0604030504040204" pitchFamily="50" charset="-128"/>
              </a:rPr>
              <a:t>31.</a:t>
            </a:r>
            <a:r>
              <a:rPr lang="ja-JP" altLang="en-US" sz="800" dirty="0">
                <a:solidFill>
                  <a:prstClr val="black"/>
                </a:solidFill>
                <a:latin typeface="メイリオ" panose="020B0604030504040204" pitchFamily="50" charset="-128"/>
                <a:ea typeface="メイリオ" panose="020B0604030504040204" pitchFamily="50" charset="-128"/>
              </a:rPr>
              <a:t>５月</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雇用保険実務講座</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令元</a:t>
            </a:r>
            <a:r>
              <a:rPr lang="en-US" altLang="ja-JP" sz="800" dirty="0">
                <a:solidFill>
                  <a:prstClr val="black"/>
                </a:solidFill>
                <a:latin typeface="メイリオ" panose="020B0604030504040204" pitchFamily="50" charset="-128"/>
                <a:ea typeface="メイリオ" panose="020B0604030504040204" pitchFamily="50" charset="-128"/>
              </a:rPr>
              <a:t>.11</a:t>
            </a:r>
            <a:r>
              <a:rPr lang="ja-JP" altLang="en-US" sz="800" dirty="0">
                <a:solidFill>
                  <a:prstClr val="black"/>
                </a:solidFill>
                <a:latin typeface="メイリオ" panose="020B0604030504040204" pitchFamily="50" charset="-128"/>
                <a:ea typeface="メイリオ" panose="020B0604030504040204" pitchFamily="50" charset="-128"/>
              </a:rPr>
              <a:t>月</a:t>
            </a:r>
            <a:r>
              <a:rPr lang="en-US" altLang="ja-JP" sz="800" dirty="0">
                <a:solidFill>
                  <a:prstClr val="black"/>
                </a:solidFill>
                <a:latin typeface="メイリオ" panose="020B0604030504040204" pitchFamily="50" charset="-128"/>
                <a:ea typeface="メイリオ" panose="020B0604030504040204" pitchFamily="50" charset="-128"/>
              </a:rPr>
              <a:t>,12</a:t>
            </a:r>
            <a:r>
              <a:rPr lang="ja-JP" altLang="en-US" sz="800" dirty="0">
                <a:solidFill>
                  <a:prstClr val="black"/>
                </a:solidFill>
                <a:latin typeface="メイリオ" panose="020B0604030504040204" pitchFamily="50" charset="-128"/>
                <a:ea typeface="メイリオ" panose="020B0604030504040204" pitchFamily="50" charset="-128"/>
              </a:rPr>
              <a:t>月</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労働基準法実務講座</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令２</a:t>
            </a:r>
            <a:r>
              <a:rPr lang="en-US" altLang="ja-JP" sz="800" dirty="0">
                <a:solidFill>
                  <a:prstClr val="black"/>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４月</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雇用保険実務講座</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令</a:t>
            </a:r>
            <a:r>
              <a:rPr lang="en-US" altLang="ja-JP" sz="800" dirty="0">
                <a:solidFill>
                  <a:prstClr val="black"/>
                </a:solidFill>
                <a:latin typeface="メイリオ" panose="020B0604030504040204" pitchFamily="50" charset="-128"/>
                <a:ea typeface="メイリオ" panose="020B0604030504040204" pitchFamily="50" charset="-128"/>
              </a:rPr>
              <a:t>2.</a:t>
            </a:r>
            <a:r>
              <a:rPr lang="ja-JP" altLang="en-US" sz="800" dirty="0">
                <a:solidFill>
                  <a:prstClr val="black"/>
                </a:solidFill>
                <a:latin typeface="メイリオ" panose="020B0604030504040204" pitchFamily="50" charset="-128"/>
                <a:ea typeface="メイリオ" panose="020B0604030504040204" pitchFamily="50" charset="-128"/>
              </a:rPr>
              <a:t>９月</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ハラスメント研修</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令２</a:t>
            </a:r>
            <a:r>
              <a:rPr lang="en-US" altLang="ja-JP" sz="800" dirty="0">
                <a:solidFill>
                  <a:prstClr val="black"/>
                </a:solidFill>
                <a:latin typeface="メイリオ" panose="020B0604030504040204" pitchFamily="50" charset="-128"/>
                <a:ea typeface="メイリオ" panose="020B0604030504040204" pitchFamily="50" charset="-128"/>
              </a:rPr>
              <a:t>.11</a:t>
            </a:r>
            <a:r>
              <a:rPr lang="ja-JP" altLang="en-US" sz="800" dirty="0">
                <a:solidFill>
                  <a:prstClr val="black"/>
                </a:solidFill>
                <a:latin typeface="メイリオ" panose="020B0604030504040204" pitchFamily="50" charset="-128"/>
                <a:ea typeface="メイリオ" panose="020B0604030504040204" pitchFamily="50" charset="-128"/>
              </a:rPr>
              <a:t>月</a:t>
            </a:r>
            <a:r>
              <a:rPr lang="en-US" altLang="ja-JP" sz="800" dirty="0">
                <a:solidFill>
                  <a:prstClr val="black"/>
                </a:solidFill>
                <a:latin typeface="メイリオ" panose="020B0604030504040204" pitchFamily="50" charset="-128"/>
                <a:ea typeface="メイリオ" panose="020B0604030504040204" pitchFamily="50" charset="-128"/>
              </a:rPr>
              <a:t>,12</a:t>
            </a:r>
            <a:r>
              <a:rPr lang="ja-JP" altLang="en-US" sz="800" dirty="0">
                <a:solidFill>
                  <a:prstClr val="black"/>
                </a:solidFill>
                <a:latin typeface="メイリオ" panose="020B0604030504040204" pitchFamily="50" charset="-128"/>
                <a:ea typeface="メイリオ" panose="020B0604030504040204" pitchFamily="50" charset="-128"/>
              </a:rPr>
              <a:t>月</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労働基準法実務講座</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令</a:t>
            </a:r>
            <a:r>
              <a:rPr lang="en-US" altLang="ja-JP" sz="800" dirty="0">
                <a:solidFill>
                  <a:prstClr val="black"/>
                </a:solidFill>
                <a:latin typeface="メイリオ" panose="020B0604030504040204" pitchFamily="50" charset="-128"/>
                <a:ea typeface="メイリオ" panose="020B0604030504040204" pitchFamily="50" charset="-128"/>
              </a:rPr>
              <a:t>3.2</a:t>
            </a:r>
            <a:r>
              <a:rPr lang="ja-JP" altLang="en-US" sz="800" dirty="0">
                <a:solidFill>
                  <a:prstClr val="black"/>
                </a:solidFill>
                <a:latin typeface="メイリオ" panose="020B0604030504040204" pitchFamily="50" charset="-128"/>
                <a:ea typeface="メイリオ" panose="020B0604030504040204" pitchFamily="50" charset="-128"/>
              </a:rPr>
              <a:t>月</a:t>
            </a:r>
            <a:r>
              <a:rPr lang="en-US" altLang="ja-JP" sz="800" dirty="0">
                <a:solidFill>
                  <a:prstClr val="black"/>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４月</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雇用保険実務講座</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令</a:t>
            </a:r>
            <a:r>
              <a:rPr lang="en-US" altLang="ja-JP" sz="800" dirty="0">
                <a:solidFill>
                  <a:prstClr val="black"/>
                </a:solidFill>
                <a:latin typeface="メイリオ" panose="020B0604030504040204" pitchFamily="50" charset="-128"/>
                <a:ea typeface="メイリオ" panose="020B0604030504040204" pitchFamily="50" charset="-128"/>
              </a:rPr>
              <a:t>3.11</a:t>
            </a:r>
            <a:r>
              <a:rPr lang="ja-JP" altLang="en-US" sz="800" dirty="0">
                <a:solidFill>
                  <a:prstClr val="black"/>
                </a:solidFill>
                <a:latin typeface="メイリオ" panose="020B0604030504040204" pitchFamily="50" charset="-128"/>
                <a:ea typeface="メイリオ" panose="020B0604030504040204" pitchFamily="50" charset="-128"/>
              </a:rPr>
              <a:t>月</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ハラスメント研修</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令３</a:t>
            </a:r>
            <a:r>
              <a:rPr lang="en-US" altLang="ja-JP" sz="800" dirty="0">
                <a:solidFill>
                  <a:prstClr val="black"/>
                </a:solidFill>
                <a:latin typeface="メイリオ" panose="020B0604030504040204" pitchFamily="50" charset="-128"/>
                <a:ea typeface="メイリオ" panose="020B0604030504040204" pitchFamily="50" charset="-128"/>
              </a:rPr>
              <a:t>.11</a:t>
            </a:r>
            <a:r>
              <a:rPr lang="ja-JP" altLang="en-US" sz="800" dirty="0">
                <a:solidFill>
                  <a:prstClr val="black"/>
                </a:solidFill>
                <a:latin typeface="メイリオ" panose="020B0604030504040204" pitchFamily="50" charset="-128"/>
                <a:ea typeface="メイリオ" panose="020B0604030504040204" pitchFamily="50" charset="-128"/>
              </a:rPr>
              <a:t>月</a:t>
            </a:r>
            <a:r>
              <a:rPr lang="en-US" altLang="ja-JP" sz="800" dirty="0">
                <a:solidFill>
                  <a:prstClr val="black"/>
                </a:solidFill>
                <a:latin typeface="メイリオ" panose="020B0604030504040204" pitchFamily="50" charset="-128"/>
                <a:ea typeface="メイリオ" panose="020B0604030504040204" pitchFamily="50" charset="-128"/>
              </a:rPr>
              <a:t>,</a:t>
            </a: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年金法改正セミナー</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令３</a:t>
            </a:r>
            <a:r>
              <a:rPr lang="en-US" altLang="ja-JP" sz="800" dirty="0">
                <a:solidFill>
                  <a:prstClr val="black"/>
                </a:solidFill>
                <a:latin typeface="メイリオ" panose="020B0604030504040204" pitchFamily="50" charset="-128"/>
                <a:ea typeface="メイリオ" panose="020B0604030504040204" pitchFamily="50" charset="-128"/>
              </a:rPr>
              <a:t>.11</a:t>
            </a:r>
            <a:r>
              <a:rPr lang="ja-JP" altLang="en-US" sz="800" dirty="0">
                <a:solidFill>
                  <a:prstClr val="black"/>
                </a:solidFill>
                <a:latin typeface="メイリオ" panose="020B0604030504040204" pitchFamily="50" charset="-128"/>
                <a:ea typeface="メイリオ" panose="020B0604030504040204" pitchFamily="50" charset="-128"/>
              </a:rPr>
              <a:t>月</a:t>
            </a:r>
            <a:r>
              <a:rPr lang="en-US" altLang="ja-JP" sz="800" dirty="0">
                <a:solidFill>
                  <a:prstClr val="black"/>
                </a:solidFill>
                <a:latin typeface="メイリオ" panose="020B0604030504040204" pitchFamily="50" charset="-128"/>
                <a:ea typeface="メイリオ" panose="020B0604030504040204" pitchFamily="50" charset="-128"/>
              </a:rPr>
              <a:t>,12</a:t>
            </a:r>
            <a:r>
              <a:rPr lang="ja-JP" altLang="en-US" sz="800" dirty="0">
                <a:solidFill>
                  <a:prstClr val="black"/>
                </a:solidFill>
                <a:latin typeface="メイリオ" panose="020B0604030504040204" pitchFamily="50" charset="-128"/>
                <a:ea typeface="メイリオ" panose="020B0604030504040204" pitchFamily="50" charset="-128"/>
              </a:rPr>
              <a:t>月</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労働基準法実務講座</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令和４年４月</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雇用保険実務講座</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zh-TW"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令４</a:t>
            </a:r>
            <a:r>
              <a:rPr lang="en-US" altLang="ja-JP" sz="800" dirty="0">
                <a:solidFill>
                  <a:prstClr val="black"/>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２月</a:t>
            </a:r>
            <a:r>
              <a:rPr lang="en-US" altLang="ja-JP" sz="800" dirty="0">
                <a:solidFill>
                  <a:prstClr val="black"/>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６月</a:t>
            </a:r>
            <a:r>
              <a:rPr lang="en-US" altLang="ja-JP" sz="800" dirty="0">
                <a:solidFill>
                  <a:prstClr val="black"/>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７月</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法法改正情報等</a:t>
            </a:r>
            <a:endParaRPr lang="en-US" altLang="zh-TW"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zh-TW"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zh-TW" altLang="en-US" sz="800" dirty="0">
                <a:solidFill>
                  <a:prstClr val="black"/>
                </a:solidFill>
                <a:latin typeface="メイリオ" panose="020B0604030504040204" pitchFamily="50" charset="-128"/>
                <a:ea typeface="メイリオ" panose="020B0604030504040204" pitchFamily="50" charset="-128"/>
              </a:rPr>
              <a:t>令</a:t>
            </a:r>
            <a:r>
              <a:rPr lang="ja-JP" altLang="en-US" sz="800" dirty="0">
                <a:solidFill>
                  <a:prstClr val="black"/>
                </a:solidFill>
                <a:latin typeface="メイリオ" panose="020B0604030504040204" pitchFamily="50" charset="-128"/>
                <a:ea typeface="メイリオ" panose="020B0604030504040204" pitchFamily="50" charset="-128"/>
              </a:rPr>
              <a:t>４</a:t>
            </a:r>
            <a:r>
              <a:rPr lang="en-US" altLang="zh-TW" sz="800" dirty="0">
                <a:solidFill>
                  <a:prstClr val="black"/>
                </a:solidFill>
                <a:latin typeface="メイリオ" panose="020B0604030504040204" pitchFamily="50" charset="-128"/>
                <a:ea typeface="メイリオ" panose="020B0604030504040204" pitchFamily="50" charset="-128"/>
              </a:rPr>
              <a:t>.11</a:t>
            </a:r>
            <a:r>
              <a:rPr lang="zh-TW" altLang="en-US" sz="800" dirty="0">
                <a:solidFill>
                  <a:prstClr val="black"/>
                </a:solidFill>
                <a:latin typeface="メイリオ" panose="020B0604030504040204" pitchFamily="50" charset="-128"/>
                <a:ea typeface="メイリオ" panose="020B0604030504040204" pitchFamily="50" charset="-128"/>
              </a:rPr>
              <a:t>月</a:t>
            </a:r>
            <a:r>
              <a:rPr lang="en-US" altLang="zh-TW" sz="800" dirty="0">
                <a:solidFill>
                  <a:prstClr val="black"/>
                </a:solidFill>
                <a:latin typeface="メイリオ" panose="020B0604030504040204" pitchFamily="50" charset="-128"/>
                <a:ea typeface="メイリオ" panose="020B0604030504040204" pitchFamily="50" charset="-128"/>
              </a:rPr>
              <a:t>,12</a:t>
            </a:r>
            <a:r>
              <a:rPr lang="zh-TW" altLang="en-US" sz="800" dirty="0">
                <a:solidFill>
                  <a:prstClr val="black"/>
                </a:solidFill>
                <a:latin typeface="メイリオ" panose="020B0604030504040204" pitchFamily="50" charset="-128"/>
                <a:ea typeface="メイリオ" panose="020B0604030504040204" pitchFamily="50" charset="-128"/>
              </a:rPr>
              <a:t>月</a:t>
            </a:r>
          </a:p>
          <a:p>
            <a:pPr defTabSz="685800">
              <a:lnSpc>
                <a:spcPts val="450"/>
              </a:lnSpc>
              <a:defRPr/>
            </a:pPr>
            <a:endParaRPr lang="en-US" altLang="zh-TW"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zh-TW" altLang="en-US" sz="800" dirty="0">
                <a:solidFill>
                  <a:prstClr val="black"/>
                </a:solidFill>
                <a:latin typeface="メイリオ" panose="020B0604030504040204" pitchFamily="50" charset="-128"/>
                <a:ea typeface="メイリオ" panose="020B0604030504040204" pitchFamily="50" charset="-128"/>
              </a:rPr>
              <a:t>労働基準法実務講座</a:t>
            </a:r>
            <a:endParaRPr lang="en-US" altLang="zh-TW"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zh-TW"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zh-TW" altLang="en-US" sz="800" dirty="0">
                <a:solidFill>
                  <a:prstClr val="black"/>
                </a:solidFill>
                <a:latin typeface="メイリオ" panose="020B0604030504040204" pitchFamily="50" charset="-128"/>
                <a:ea typeface="メイリオ" panose="020B0604030504040204" pitchFamily="50" charset="-128"/>
              </a:rPr>
              <a:t>令和</a:t>
            </a:r>
            <a:r>
              <a:rPr lang="ja-JP" altLang="en-US" sz="800" dirty="0">
                <a:solidFill>
                  <a:prstClr val="black"/>
                </a:solidFill>
                <a:latin typeface="メイリオ" panose="020B0604030504040204" pitchFamily="50" charset="-128"/>
                <a:ea typeface="メイリオ" panose="020B0604030504040204" pitchFamily="50" charset="-128"/>
              </a:rPr>
              <a:t>５</a:t>
            </a:r>
            <a:r>
              <a:rPr lang="zh-TW" altLang="en-US" sz="800" dirty="0">
                <a:solidFill>
                  <a:prstClr val="black"/>
                </a:solidFill>
                <a:latin typeface="メイリオ" panose="020B0604030504040204" pitchFamily="50" charset="-128"/>
                <a:ea typeface="メイリオ" panose="020B0604030504040204" pitchFamily="50" charset="-128"/>
              </a:rPr>
              <a:t>年４月</a:t>
            </a:r>
          </a:p>
          <a:p>
            <a:pPr defTabSz="685800">
              <a:lnSpc>
                <a:spcPts val="450"/>
              </a:lnSpc>
              <a:defRPr/>
            </a:pPr>
            <a:endParaRPr lang="en-US" altLang="zh-TW"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zh-TW" altLang="en-US" sz="800" dirty="0">
                <a:solidFill>
                  <a:prstClr val="black"/>
                </a:solidFill>
                <a:latin typeface="メイリオ" panose="020B0604030504040204" pitchFamily="50" charset="-128"/>
                <a:ea typeface="メイリオ" panose="020B0604030504040204" pitchFamily="50" charset="-128"/>
              </a:rPr>
              <a:t>雇用保険実務講座</a:t>
            </a:r>
            <a:endParaRPr lang="en-US" altLang="zh-TW"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zh-TW"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令和５年７月</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ja-JP" altLang="en-US" sz="800" dirty="0">
                <a:solidFill>
                  <a:prstClr val="black"/>
                </a:solidFill>
                <a:latin typeface="メイリオ" panose="020B0604030504040204" pitchFamily="50" charset="-128"/>
                <a:ea typeface="メイリオ" panose="020B0604030504040204" pitchFamily="50" charset="-128"/>
              </a:rPr>
              <a:t>採用担当者研修</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endParaRPr lang="en-US" altLang="zh-TW"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zh-TW" altLang="en-US" sz="800" dirty="0">
                <a:solidFill>
                  <a:prstClr val="black"/>
                </a:solidFill>
                <a:latin typeface="メイリオ" panose="020B0604030504040204" pitchFamily="50" charset="-128"/>
                <a:ea typeface="メイリオ" panose="020B0604030504040204" pitchFamily="50" charset="-128"/>
              </a:rPr>
              <a:t>令和</a:t>
            </a:r>
            <a:r>
              <a:rPr lang="en-US" altLang="zh-TW" sz="800" dirty="0">
                <a:solidFill>
                  <a:prstClr val="black"/>
                </a:solidFill>
                <a:latin typeface="メイリオ" panose="020B0604030504040204" pitchFamily="50" charset="-128"/>
                <a:ea typeface="メイリオ" panose="020B0604030504040204" pitchFamily="50" charset="-128"/>
              </a:rPr>
              <a:t>6</a:t>
            </a:r>
            <a:r>
              <a:rPr lang="zh-TW" altLang="en-US" sz="800" dirty="0">
                <a:solidFill>
                  <a:prstClr val="black"/>
                </a:solidFill>
                <a:latin typeface="メイリオ" panose="020B0604030504040204" pitchFamily="50" charset="-128"/>
                <a:ea typeface="メイリオ" panose="020B0604030504040204" pitchFamily="50" charset="-128"/>
              </a:rPr>
              <a:t>年</a:t>
            </a:r>
            <a:r>
              <a:rPr lang="en-US" altLang="zh-TW" sz="800" dirty="0">
                <a:solidFill>
                  <a:prstClr val="black"/>
                </a:solidFill>
                <a:latin typeface="メイリオ" panose="020B0604030504040204" pitchFamily="50" charset="-128"/>
                <a:ea typeface="メイリオ" panose="020B0604030504040204" pitchFamily="50" charset="-128"/>
              </a:rPr>
              <a:t>1</a:t>
            </a:r>
            <a:r>
              <a:rPr lang="zh-TW" altLang="en-US" sz="800" dirty="0">
                <a:solidFill>
                  <a:prstClr val="black"/>
                </a:solidFill>
                <a:latin typeface="メイリオ" panose="020B0604030504040204" pitchFamily="50" charset="-128"/>
                <a:ea typeface="メイリオ" panose="020B0604030504040204" pitchFamily="50" charset="-128"/>
              </a:rPr>
              <a:t>月</a:t>
            </a:r>
          </a:p>
          <a:p>
            <a:pPr defTabSz="685800">
              <a:lnSpc>
                <a:spcPts val="450"/>
              </a:lnSpc>
              <a:defRPr/>
            </a:pPr>
            <a:endParaRPr lang="en-US" altLang="zh-TW"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zh-TW" altLang="en-US" sz="800" dirty="0">
                <a:solidFill>
                  <a:prstClr val="black"/>
                </a:solidFill>
                <a:latin typeface="メイリオ" panose="020B0604030504040204" pitchFamily="50" charset="-128"/>
                <a:ea typeface="メイリオ" panose="020B0604030504040204" pitchFamily="50" charset="-128"/>
              </a:rPr>
              <a:t>労働基準法実務講座</a:t>
            </a:r>
          </a:p>
          <a:p>
            <a:pPr defTabSz="685800">
              <a:lnSpc>
                <a:spcPts val="450"/>
              </a:lnSpc>
              <a:defRPr/>
            </a:pPr>
            <a:endParaRPr lang="en-US" altLang="zh-TW"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zh-TW" altLang="en-US" sz="800" dirty="0">
                <a:solidFill>
                  <a:prstClr val="black"/>
                </a:solidFill>
                <a:latin typeface="メイリオ" panose="020B0604030504040204" pitchFamily="50" charset="-128"/>
                <a:ea typeface="メイリオ" panose="020B0604030504040204" pitchFamily="50" charset="-128"/>
              </a:rPr>
              <a:t>令和</a:t>
            </a:r>
            <a:r>
              <a:rPr lang="en-US" altLang="ja-JP" sz="800" dirty="0">
                <a:solidFill>
                  <a:prstClr val="black"/>
                </a:solidFill>
                <a:latin typeface="メイリオ" panose="020B0604030504040204" pitchFamily="50" charset="-128"/>
                <a:ea typeface="メイリオ" panose="020B0604030504040204" pitchFamily="50" charset="-128"/>
              </a:rPr>
              <a:t>6</a:t>
            </a:r>
            <a:r>
              <a:rPr lang="zh-TW" altLang="en-US" sz="800" dirty="0">
                <a:solidFill>
                  <a:prstClr val="black"/>
                </a:solidFill>
                <a:latin typeface="メイリオ" panose="020B0604030504040204" pitchFamily="50" charset="-128"/>
                <a:ea typeface="メイリオ" panose="020B0604030504040204" pitchFamily="50" charset="-128"/>
              </a:rPr>
              <a:t>年４月</a:t>
            </a:r>
          </a:p>
          <a:p>
            <a:pPr defTabSz="685800">
              <a:lnSpc>
                <a:spcPts val="450"/>
              </a:lnSpc>
              <a:defRPr/>
            </a:pPr>
            <a:endParaRPr lang="zh-TW" altLang="en-US"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zh-TW" altLang="en-US" sz="800" dirty="0">
                <a:solidFill>
                  <a:prstClr val="black"/>
                </a:solidFill>
                <a:latin typeface="メイリオ" panose="020B0604030504040204" pitchFamily="50" charset="-128"/>
                <a:ea typeface="メイリオ" panose="020B0604030504040204" pitchFamily="50" charset="-128"/>
              </a:rPr>
              <a:t>雇用保険実務講座</a:t>
            </a:r>
            <a:endParaRPr lang="en-US" altLang="zh-TW"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br>
              <a:rPr lang="en-US" altLang="zh-TW" sz="800" dirty="0">
                <a:solidFill>
                  <a:prstClr val="black"/>
                </a:solidFill>
                <a:latin typeface="メイリオ" panose="020B0604030504040204" pitchFamily="50" charset="-128"/>
                <a:ea typeface="メイリオ" panose="020B0604030504040204" pitchFamily="50" charset="-128"/>
              </a:rPr>
            </a:br>
            <a:r>
              <a:rPr lang="zh-TW" altLang="en-US" sz="800" dirty="0">
                <a:solidFill>
                  <a:prstClr val="black"/>
                </a:solidFill>
                <a:latin typeface="メイリオ" panose="020B0604030504040204" pitchFamily="50" charset="-128"/>
                <a:ea typeface="メイリオ" panose="020B0604030504040204" pitchFamily="50" charset="-128"/>
              </a:rPr>
              <a:t>令和</a:t>
            </a:r>
            <a:r>
              <a:rPr lang="en-US" altLang="zh-TW" sz="800" dirty="0">
                <a:solidFill>
                  <a:prstClr val="black"/>
                </a:solidFill>
                <a:latin typeface="メイリオ" panose="020B0604030504040204" pitchFamily="50" charset="-128"/>
                <a:ea typeface="メイリオ" panose="020B0604030504040204" pitchFamily="50" charset="-128"/>
              </a:rPr>
              <a:t>6</a:t>
            </a:r>
            <a:r>
              <a:rPr lang="zh-TW" altLang="en-US" sz="800" dirty="0">
                <a:solidFill>
                  <a:prstClr val="black"/>
                </a:solidFill>
                <a:latin typeface="メイリオ" panose="020B0604030504040204" pitchFamily="50" charset="-128"/>
                <a:ea typeface="メイリオ" panose="020B0604030504040204" pitchFamily="50" charset="-128"/>
              </a:rPr>
              <a:t>年</a:t>
            </a:r>
            <a:r>
              <a:rPr lang="en-US" altLang="zh-TW" sz="800" dirty="0">
                <a:solidFill>
                  <a:prstClr val="black"/>
                </a:solidFill>
                <a:latin typeface="メイリオ" panose="020B0604030504040204" pitchFamily="50" charset="-128"/>
                <a:ea typeface="メイリオ" panose="020B0604030504040204" pitchFamily="50" charset="-128"/>
              </a:rPr>
              <a:t>1</a:t>
            </a:r>
            <a:r>
              <a:rPr lang="en-US" altLang="ja-JP" sz="800" dirty="0">
                <a:solidFill>
                  <a:prstClr val="black"/>
                </a:solidFill>
                <a:latin typeface="メイリオ" panose="020B0604030504040204" pitchFamily="50" charset="-128"/>
                <a:ea typeface="メイリオ" panose="020B0604030504040204" pitchFamily="50" charset="-128"/>
              </a:rPr>
              <a:t>1</a:t>
            </a:r>
            <a:r>
              <a:rPr lang="zh-TW" altLang="en-US" sz="800" dirty="0">
                <a:solidFill>
                  <a:prstClr val="black"/>
                </a:solidFill>
                <a:latin typeface="メイリオ" panose="020B0604030504040204" pitchFamily="50" charset="-128"/>
                <a:ea typeface="メイリオ" panose="020B0604030504040204" pitchFamily="50" charset="-128"/>
              </a:rPr>
              <a:t>月</a:t>
            </a:r>
          </a:p>
          <a:p>
            <a:pPr defTabSz="685800">
              <a:lnSpc>
                <a:spcPts val="450"/>
              </a:lnSpc>
              <a:defRPr/>
            </a:pPr>
            <a:endParaRPr lang="en-US" altLang="zh-TW" sz="800" dirty="0">
              <a:solidFill>
                <a:prstClr val="black"/>
              </a:solidFill>
              <a:latin typeface="メイリオ" panose="020B0604030504040204" pitchFamily="50" charset="-128"/>
              <a:ea typeface="メイリオ" panose="020B0604030504040204" pitchFamily="50" charset="-128"/>
            </a:endParaRPr>
          </a:p>
          <a:p>
            <a:pPr defTabSz="685800">
              <a:lnSpc>
                <a:spcPts val="450"/>
              </a:lnSpc>
              <a:defRPr/>
            </a:pPr>
            <a:r>
              <a:rPr lang="zh-TW" altLang="en-US" sz="800" dirty="0">
                <a:solidFill>
                  <a:prstClr val="black"/>
                </a:solidFill>
                <a:latin typeface="メイリオ" panose="020B0604030504040204" pitchFamily="50" charset="-128"/>
                <a:ea typeface="メイリオ" panose="020B0604030504040204" pitchFamily="50" charset="-128"/>
              </a:rPr>
              <a:t>労働基準法実務講座</a:t>
            </a:r>
            <a:endParaRPr lang="en-US" altLang="ja-JP" sz="800" dirty="0">
              <a:solidFill>
                <a:prstClr val="black"/>
              </a:solidFill>
              <a:latin typeface="メイリオ" panose="020B0604030504040204" pitchFamily="50" charset="-128"/>
              <a:ea typeface="メイリオ" panose="020B0604030504040204" pitchFamily="50" charset="-128"/>
            </a:endParaRPr>
          </a:p>
        </p:txBody>
      </p:sp>
      <p:pic>
        <p:nvPicPr>
          <p:cNvPr id="6" name="図 5" descr="屋外にいる女性&#10;&#10;自動的に生成された説明">
            <a:extLst>
              <a:ext uri="{FF2B5EF4-FFF2-40B4-BE49-F238E27FC236}">
                <a16:creationId xmlns:a16="http://schemas.microsoft.com/office/drawing/2014/main" id="{748DD01C-93E3-E2EB-5A78-1AFC52FE3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529" y="1507270"/>
            <a:ext cx="1787438" cy="1755302"/>
          </a:xfrm>
          <a:prstGeom prst="rect">
            <a:avLst/>
          </a:prstGeom>
          <a:ln w="19050">
            <a:solidFill>
              <a:schemeClr val="accent4">
                <a:lumMod val="50000"/>
              </a:schemeClr>
            </a:solidFill>
          </a:ln>
        </p:spPr>
      </p:pic>
      <p:cxnSp>
        <p:nvCxnSpPr>
          <p:cNvPr id="2" name="直線コネクタ 1" descr="かやね社会保険労務士事務所">
            <a:extLst>
              <a:ext uri="{FF2B5EF4-FFF2-40B4-BE49-F238E27FC236}">
                <a16:creationId xmlns:a16="http://schemas.microsoft.com/office/drawing/2014/main" id="{3DEBBCEC-7210-6427-A9B7-0D46C50F424B}"/>
              </a:ext>
              <a:ext uri="{C183D7F6-B498-43B3-948B-1728B52AA6E4}">
                <adec:decorative xmlns:adec="http://schemas.microsoft.com/office/drawing/2017/decorative" val="0"/>
              </a:ext>
            </a:extLst>
          </p:cNvPr>
          <p:cNvCxnSpPr>
            <a:cxnSpLocks/>
          </p:cNvCxnSpPr>
          <p:nvPr/>
        </p:nvCxnSpPr>
        <p:spPr>
          <a:xfrm>
            <a:off x="0" y="720000"/>
            <a:ext cx="9144000" cy="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2C0D8B9-3AA6-51BF-00F8-5965D18AC1AC}"/>
              </a:ext>
            </a:extLst>
          </p:cNvPr>
          <p:cNvSpPr txBox="1"/>
          <p:nvPr/>
        </p:nvSpPr>
        <p:spPr>
          <a:xfrm>
            <a:off x="75414" y="122548"/>
            <a:ext cx="8889477" cy="584775"/>
          </a:xfrm>
          <a:prstGeom prst="rect">
            <a:avLst/>
          </a:prstGeom>
          <a:noFill/>
        </p:spPr>
        <p:txBody>
          <a:bodyPr wrap="square" rtlCol="0">
            <a:spAutoFit/>
          </a:bodyPr>
          <a:lstStyle/>
          <a:p>
            <a:r>
              <a:rPr kumimoji="1" lang="ja-JP" altLang="en-US" sz="3200" dirty="0"/>
              <a:t>　</a:t>
            </a:r>
            <a:r>
              <a:rPr kumimoji="1" lang="ja-JP" altLang="en-US" sz="2800" dirty="0"/>
              <a:t>自己紹介</a:t>
            </a:r>
          </a:p>
        </p:txBody>
      </p:sp>
    </p:spTree>
    <p:extLst>
      <p:ext uri="{BB962C8B-B14F-4D97-AF65-F5344CB8AC3E}">
        <p14:creationId xmlns:p14="http://schemas.microsoft.com/office/powerpoint/2010/main" val="61115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12BBB7-2FBB-A2D1-67C6-58A04CF18B98}"/>
              </a:ext>
            </a:extLst>
          </p:cNvPr>
          <p:cNvSpPr txBox="1"/>
          <p:nvPr/>
        </p:nvSpPr>
        <p:spPr>
          <a:xfrm>
            <a:off x="1224000" y="1273368"/>
            <a:ext cx="6901543" cy="3891386"/>
          </a:xfrm>
          <a:prstGeom prst="rect">
            <a:avLst/>
          </a:prstGeom>
          <a:noFill/>
        </p:spPr>
        <p:txBody>
          <a:bodyPr wrap="square">
            <a:spAutoFit/>
          </a:bodyPr>
          <a:lstStyle/>
          <a:p>
            <a:pPr marL="0" indent="0" algn="ctr" rtl="0" eaLnBrk="1" latinLnBrk="0" hangingPunct="1">
              <a:lnSpc>
                <a:spcPct val="150000"/>
              </a:lnSpc>
              <a:buNone/>
            </a:pPr>
            <a:r>
              <a:rPr lang="ja-JP" altLang="en-US" sz="2400" dirty="0">
                <a:solidFill>
                  <a:srgbClr val="000000"/>
                </a:solidFill>
                <a:effectLst/>
                <a:latin typeface="ＭＳ Ｐゴシック" panose="020B0600070205080204" pitchFamily="50" charset="-128"/>
                <a:ea typeface="ＭＳ Ｐゴシック" panose="020B0600070205080204" pitchFamily="50" charset="-128"/>
              </a:rPr>
              <a:t>目次</a:t>
            </a:r>
          </a:p>
          <a:p>
            <a:pPr marL="0" indent="0" algn="l" rtl="0" eaLnBrk="1" latinLnBrk="0" hangingPunct="1">
              <a:lnSpc>
                <a:spcPct val="150000"/>
              </a:lnSpc>
              <a:buNone/>
            </a:pPr>
            <a:br>
              <a:rPr lang="ja-JP" altLang="en-US" sz="2400" dirty="0">
                <a:solidFill>
                  <a:srgbClr val="000000"/>
                </a:solidFill>
                <a:effectLst/>
                <a:latin typeface="ＭＳ Ｐゴシック" panose="020B0600070205080204" pitchFamily="50" charset="-128"/>
                <a:ea typeface="ＭＳ Ｐゴシック" panose="020B0600070205080204" pitchFamily="50" charset="-128"/>
              </a:rPr>
            </a:br>
            <a:r>
              <a:rPr lang="en-US" altLang="ja-JP" sz="2400" dirty="0">
                <a:solidFill>
                  <a:srgbClr val="000000"/>
                </a:solidFill>
                <a:effectLst/>
                <a:latin typeface="ＭＳ Ｐゴシック" panose="020B0600070205080204" pitchFamily="50" charset="-128"/>
                <a:ea typeface="ＭＳ Ｐゴシック" panose="020B0600070205080204" pitchFamily="50" charset="-128"/>
              </a:rPr>
              <a:t>Ⅰ</a:t>
            </a:r>
            <a:r>
              <a:rPr lang="ja-JP" altLang="en-US" sz="2400" dirty="0">
                <a:solidFill>
                  <a:srgbClr val="000000"/>
                </a:solidFill>
                <a:effectLst/>
                <a:latin typeface="ＭＳ Ｐゴシック" panose="020B0600070205080204" pitchFamily="50" charset="-128"/>
                <a:ea typeface="ＭＳ Ｐゴシック" panose="020B0600070205080204" pitchFamily="50" charset="-128"/>
              </a:rPr>
              <a:t>　これまでの企業における熱中症対策</a:t>
            </a:r>
          </a:p>
          <a:p>
            <a:pPr marL="0" indent="0" algn="l" rtl="0" eaLnBrk="1" latinLnBrk="0" hangingPunct="1">
              <a:lnSpc>
                <a:spcPct val="150000"/>
              </a:lnSpc>
              <a:buNone/>
            </a:pPr>
            <a:r>
              <a:rPr lang="en-US" altLang="ja-JP" sz="2400" dirty="0">
                <a:solidFill>
                  <a:srgbClr val="000000"/>
                </a:solidFill>
                <a:effectLst/>
                <a:latin typeface="ＭＳ Ｐゴシック" panose="020B0600070205080204" pitchFamily="50" charset="-128"/>
                <a:ea typeface="ＭＳ Ｐゴシック" panose="020B0600070205080204" pitchFamily="50" charset="-128"/>
              </a:rPr>
              <a:t>Ⅱ</a:t>
            </a:r>
            <a:r>
              <a:rPr lang="ja-JP" altLang="en-US" sz="2400" dirty="0">
                <a:solidFill>
                  <a:srgbClr val="000000"/>
                </a:solidFill>
                <a:effectLst/>
                <a:latin typeface="ＭＳ Ｐゴシック" panose="020B0600070205080204" pitchFamily="50" charset="-128"/>
                <a:ea typeface="ＭＳ Ｐゴシック" panose="020B0600070205080204" pitchFamily="50" charset="-128"/>
              </a:rPr>
              <a:t>　職場における熱中症の現状</a:t>
            </a:r>
          </a:p>
          <a:p>
            <a:pPr marL="0" indent="0" algn="l" rtl="0" eaLnBrk="1" latinLnBrk="0" hangingPunct="1">
              <a:lnSpc>
                <a:spcPct val="150000"/>
              </a:lnSpc>
              <a:buNone/>
            </a:pPr>
            <a:r>
              <a:rPr lang="en-US" altLang="ja-JP" sz="2400" dirty="0">
                <a:solidFill>
                  <a:srgbClr val="000000"/>
                </a:solidFill>
                <a:effectLst/>
                <a:latin typeface="ＭＳ Ｐゴシック" panose="020B0600070205080204" pitchFamily="50" charset="-128"/>
                <a:ea typeface="ＭＳ Ｐゴシック" panose="020B0600070205080204" pitchFamily="50" charset="-128"/>
              </a:rPr>
              <a:t>Ⅲ</a:t>
            </a:r>
            <a:r>
              <a:rPr lang="ja-JP" altLang="en-US" sz="2400"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2400" dirty="0">
                <a:solidFill>
                  <a:srgbClr val="000000"/>
                </a:solidFill>
                <a:latin typeface="ＭＳ Ｐゴシック" panose="020B0600070205080204" pitchFamily="50" charset="-128"/>
                <a:ea typeface="ＭＳ Ｐゴシック" panose="020B0600070205080204" pitchFamily="50" charset="-128"/>
              </a:rPr>
              <a:t>熱中症対策の義務化の内容（令和７年６月）</a:t>
            </a:r>
            <a:endParaRPr lang="ja-JP" altLang="en-US" sz="2400" dirty="0">
              <a:solidFill>
                <a:srgbClr val="000000"/>
              </a:solidFill>
              <a:effectLst/>
              <a:latin typeface="ＭＳ Ｐゴシック" panose="020B0600070205080204" pitchFamily="50" charset="-128"/>
              <a:ea typeface="ＭＳ Ｐゴシック" panose="020B0600070205080204" pitchFamily="50" charset="-128"/>
            </a:endParaRPr>
          </a:p>
          <a:p>
            <a:pPr marL="0" indent="0" algn="l" rtl="0" eaLnBrk="1" latinLnBrk="0" hangingPunct="1">
              <a:lnSpc>
                <a:spcPct val="150000"/>
              </a:lnSpc>
              <a:buNone/>
            </a:pPr>
            <a:r>
              <a:rPr lang="en-US" altLang="ja-JP" sz="2400" dirty="0">
                <a:solidFill>
                  <a:srgbClr val="000000"/>
                </a:solidFill>
                <a:effectLst/>
                <a:latin typeface="ＭＳ Ｐゴシック" panose="020B0600070205080204" pitchFamily="50" charset="-128"/>
                <a:ea typeface="ＭＳ Ｐゴシック" panose="020B0600070205080204" pitchFamily="50" charset="-128"/>
              </a:rPr>
              <a:t>Ⅳ</a:t>
            </a:r>
            <a:r>
              <a:rPr lang="ja-JP" altLang="en-US" sz="2400" dirty="0">
                <a:solidFill>
                  <a:srgbClr val="000000"/>
                </a:solidFill>
                <a:effectLst/>
                <a:latin typeface="ＭＳ Ｐゴシック" panose="020B0600070205080204" pitchFamily="50" charset="-128"/>
                <a:ea typeface="ＭＳ Ｐゴシック" panose="020B0600070205080204" pitchFamily="50" charset="-128"/>
              </a:rPr>
              <a:t>　熱中症発症による争い（裁判事例）</a:t>
            </a:r>
          </a:p>
          <a:p>
            <a:pPr marL="0" indent="0" algn="l" rtl="0" eaLnBrk="1" latinLnBrk="0" hangingPunct="1">
              <a:lnSpc>
                <a:spcPct val="150000"/>
              </a:lnSpc>
              <a:buNone/>
            </a:pPr>
            <a:r>
              <a:rPr lang="en-US" altLang="ja-JP" sz="2400" dirty="0">
                <a:solidFill>
                  <a:srgbClr val="000000"/>
                </a:solidFill>
                <a:effectLst/>
                <a:latin typeface="ＭＳ Ｐゴシック" panose="020B0600070205080204" pitchFamily="50" charset="-128"/>
                <a:ea typeface="ＭＳ Ｐゴシック" panose="020B0600070205080204" pitchFamily="50" charset="-128"/>
              </a:rPr>
              <a:t>Ⅴ</a:t>
            </a:r>
            <a:r>
              <a:rPr lang="ja-JP" altLang="en-US" sz="2400" dirty="0">
                <a:solidFill>
                  <a:srgbClr val="000000"/>
                </a:solidFill>
                <a:effectLst/>
                <a:latin typeface="ＭＳ Ｐゴシック" panose="020B0600070205080204" pitchFamily="50" charset="-128"/>
                <a:ea typeface="ＭＳ Ｐゴシック" panose="020B0600070205080204" pitchFamily="50" charset="-128"/>
              </a:rPr>
              <a:t>　まとめ</a:t>
            </a:r>
            <a:endParaRPr lang="ja-JP" altLang="ja-JP" sz="2400" kern="100" dirty="0">
              <a:effectLst/>
              <a:ea typeface="游明朝" panose="02020400000000000000" pitchFamily="18" charset="-128"/>
              <a:cs typeface="Times New Roman" panose="02020603050405020304" pitchFamily="18" charset="0"/>
            </a:endParaRPr>
          </a:p>
        </p:txBody>
      </p:sp>
      <p:cxnSp>
        <p:nvCxnSpPr>
          <p:cNvPr id="5" name="直線コネクタ 4" descr="かやね社会保険労務士事務所">
            <a:extLst>
              <a:ext uri="{FF2B5EF4-FFF2-40B4-BE49-F238E27FC236}">
                <a16:creationId xmlns:a16="http://schemas.microsoft.com/office/drawing/2014/main" id="{57F6B83C-5A8D-1BAF-4039-C3FE3710EC6B}"/>
              </a:ext>
              <a:ext uri="{C183D7F6-B498-43B3-948B-1728B52AA6E4}">
                <adec:decorative xmlns:adec="http://schemas.microsoft.com/office/drawing/2017/decorative" val="0"/>
              </a:ext>
            </a:extLst>
          </p:cNvPr>
          <p:cNvCxnSpPr>
            <a:cxnSpLocks/>
          </p:cNvCxnSpPr>
          <p:nvPr/>
        </p:nvCxnSpPr>
        <p:spPr>
          <a:xfrm>
            <a:off x="0" y="720000"/>
            <a:ext cx="9144000" cy="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フッター プレースホルダー 1">
            <a:extLst>
              <a:ext uri="{FF2B5EF4-FFF2-40B4-BE49-F238E27FC236}">
                <a16:creationId xmlns:a16="http://schemas.microsoft.com/office/drawing/2014/main" id="{B5DDBDD4-8013-6221-8EB9-2D29D7915033}"/>
              </a:ext>
            </a:extLst>
          </p:cNvPr>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4" name="スライド番号プレースホルダー 3">
            <a:extLst>
              <a:ext uri="{FF2B5EF4-FFF2-40B4-BE49-F238E27FC236}">
                <a16:creationId xmlns:a16="http://schemas.microsoft.com/office/drawing/2014/main" id="{06630AFE-00E9-190B-E6FE-F70B20119641}"/>
              </a:ext>
            </a:extLst>
          </p:cNvPr>
          <p:cNvSpPr>
            <a:spLocks noGrp="1"/>
          </p:cNvSpPr>
          <p:nvPr>
            <p:ph type="sldNum" sz="quarter" idx="12"/>
          </p:nvPr>
        </p:nvSpPr>
        <p:spPr/>
        <p:txBody>
          <a:bodyPr/>
          <a:lstStyle/>
          <a:p>
            <a:fld id="{DAADA392-7C8B-4643-8B8F-D6BF5DB8E6B7}" type="slidenum">
              <a:rPr kumimoji="1" lang="ja-JP" altLang="en-US" smtClean="0"/>
              <a:t>2</a:t>
            </a:fld>
            <a:endParaRPr kumimoji="1" lang="ja-JP" altLang="en-US"/>
          </a:p>
        </p:txBody>
      </p:sp>
    </p:spTree>
    <p:extLst>
      <p:ext uri="{BB962C8B-B14F-4D97-AF65-F5344CB8AC3E}">
        <p14:creationId xmlns:p14="http://schemas.microsoft.com/office/powerpoint/2010/main" val="285508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4A21478E-B5A5-322E-ABFE-1BB93CCEF4DF}"/>
              </a:ext>
            </a:extLst>
          </p:cNvPr>
          <p:cNvSpPr/>
          <p:nvPr/>
        </p:nvSpPr>
        <p:spPr>
          <a:xfrm>
            <a:off x="500743" y="936171"/>
            <a:ext cx="8403771" cy="1230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a:extLst>
              <a:ext uri="{FF2B5EF4-FFF2-40B4-BE49-F238E27FC236}">
                <a16:creationId xmlns:a16="http://schemas.microsoft.com/office/drawing/2014/main" id="{957CA113-2953-3050-EA0F-A54FD1C94371}"/>
              </a:ext>
            </a:extLst>
          </p:cNvPr>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3" name="スライド番号プレースホルダー 2">
            <a:extLst>
              <a:ext uri="{FF2B5EF4-FFF2-40B4-BE49-F238E27FC236}">
                <a16:creationId xmlns:a16="http://schemas.microsoft.com/office/drawing/2014/main" id="{D99E449A-1F95-47EA-3B7F-83C172DE82B4}"/>
              </a:ext>
            </a:extLst>
          </p:cNvPr>
          <p:cNvSpPr>
            <a:spLocks noGrp="1"/>
          </p:cNvSpPr>
          <p:nvPr>
            <p:ph type="sldNum" sz="quarter" idx="12"/>
          </p:nvPr>
        </p:nvSpPr>
        <p:spPr/>
        <p:txBody>
          <a:bodyPr/>
          <a:lstStyle/>
          <a:p>
            <a:fld id="{DAADA392-7C8B-4643-8B8F-D6BF5DB8E6B7}" type="slidenum">
              <a:rPr kumimoji="1" lang="ja-JP" altLang="en-US" smtClean="0"/>
              <a:t>3</a:t>
            </a:fld>
            <a:endParaRPr kumimoji="1" lang="ja-JP" altLang="en-US"/>
          </a:p>
        </p:txBody>
      </p:sp>
      <p:sp>
        <p:nvSpPr>
          <p:cNvPr id="5" name="テキスト ボックス 4">
            <a:extLst>
              <a:ext uri="{FF2B5EF4-FFF2-40B4-BE49-F238E27FC236}">
                <a16:creationId xmlns:a16="http://schemas.microsoft.com/office/drawing/2014/main" id="{B06D36CA-C2FC-CB72-0B56-709438542BC9}"/>
              </a:ext>
            </a:extLst>
          </p:cNvPr>
          <p:cNvSpPr txBox="1"/>
          <p:nvPr/>
        </p:nvSpPr>
        <p:spPr>
          <a:xfrm>
            <a:off x="968829" y="958334"/>
            <a:ext cx="4572000" cy="369332"/>
          </a:xfrm>
          <a:prstGeom prst="rect">
            <a:avLst/>
          </a:prstGeom>
          <a:noFill/>
        </p:spPr>
        <p:txBody>
          <a:bodyPr wrap="square">
            <a:spAutoFit/>
          </a:bodyPr>
          <a:lstStyle/>
          <a:p>
            <a:r>
              <a:rPr lang="ja-JP" altLang="en-US" b="1" i="0" dirty="0">
                <a:solidFill>
                  <a:srgbClr val="000000"/>
                </a:solidFill>
                <a:effectLst/>
                <a:latin typeface="ＭＳ ゴシック" panose="020B0609070205080204" pitchFamily="49" charset="-128"/>
                <a:ea typeface="ＭＳ ゴシック" panose="020B0609070205080204" pitchFamily="49" charset="-128"/>
              </a:rPr>
              <a:t>職場における熱中症予防基本対策要綱</a:t>
            </a:r>
            <a:endParaRPr lang="ja-JP" altLang="en-US" b="1" dirty="0"/>
          </a:p>
        </p:txBody>
      </p:sp>
      <p:sp>
        <p:nvSpPr>
          <p:cNvPr id="7" name="テキスト ボックス 6">
            <a:extLst>
              <a:ext uri="{FF2B5EF4-FFF2-40B4-BE49-F238E27FC236}">
                <a16:creationId xmlns:a16="http://schemas.microsoft.com/office/drawing/2014/main" id="{A24A51BA-3B24-1CC3-215A-1C1A1BE6B420}"/>
              </a:ext>
            </a:extLst>
          </p:cNvPr>
          <p:cNvSpPr txBox="1"/>
          <p:nvPr/>
        </p:nvSpPr>
        <p:spPr>
          <a:xfrm>
            <a:off x="2928257" y="1065351"/>
            <a:ext cx="5834743" cy="923330"/>
          </a:xfrm>
          <a:prstGeom prst="rect">
            <a:avLst/>
          </a:prstGeom>
          <a:noFill/>
        </p:spPr>
        <p:txBody>
          <a:bodyPr wrap="square">
            <a:spAutoFit/>
          </a:bodyPr>
          <a:lstStyle/>
          <a:p>
            <a:pPr algn="r">
              <a:buNone/>
            </a:pPr>
            <a:r>
              <a:rPr lang="en-US" altLang="ja-JP" b="0" i="0" dirty="0">
                <a:solidFill>
                  <a:srgbClr val="000000"/>
                </a:solidFill>
                <a:effectLst/>
                <a:latin typeface="ＭＳ ゴシック" panose="020B0609070205080204" pitchFamily="49" charset="-128"/>
                <a:ea typeface="ＭＳ ゴシック" panose="020B0609070205080204" pitchFamily="49" charset="-128"/>
              </a:rPr>
              <a:t>(</a:t>
            </a:r>
            <a:r>
              <a:rPr lang="ja-JP" altLang="en-US" b="0" i="0" dirty="0">
                <a:solidFill>
                  <a:srgbClr val="000000"/>
                </a:solidFill>
                <a:effectLst/>
                <a:latin typeface="ＭＳ ゴシック" panose="020B0609070205080204" pitchFamily="49" charset="-128"/>
                <a:ea typeface="ＭＳ ゴシック" panose="020B0609070205080204" pitchFamily="49" charset="-128"/>
              </a:rPr>
              <a:t>令和</a:t>
            </a:r>
            <a:r>
              <a:rPr lang="en-US" altLang="ja-JP" b="0" i="0" dirty="0">
                <a:solidFill>
                  <a:srgbClr val="000000"/>
                </a:solidFill>
                <a:effectLst/>
                <a:latin typeface="ＭＳ ゴシック" panose="020B0609070205080204" pitchFamily="49" charset="-128"/>
                <a:ea typeface="ＭＳ ゴシック" panose="020B0609070205080204" pitchFamily="49" charset="-128"/>
              </a:rPr>
              <a:t>3</a:t>
            </a:r>
            <a:r>
              <a:rPr lang="ja-JP" altLang="en-US" b="0" i="0" dirty="0">
                <a:solidFill>
                  <a:srgbClr val="000000"/>
                </a:solidFill>
                <a:effectLst/>
                <a:latin typeface="ＭＳ ゴシック" panose="020B0609070205080204" pitchFamily="49" charset="-128"/>
                <a:ea typeface="ＭＳ ゴシック" panose="020B0609070205080204" pitchFamily="49" charset="-128"/>
              </a:rPr>
              <a:t>年</a:t>
            </a:r>
            <a:r>
              <a:rPr lang="en-US" altLang="ja-JP" b="0" i="0" dirty="0">
                <a:solidFill>
                  <a:srgbClr val="000000"/>
                </a:solidFill>
                <a:effectLst/>
                <a:latin typeface="ＭＳ ゴシック" panose="020B0609070205080204" pitchFamily="49" charset="-128"/>
                <a:ea typeface="ＭＳ ゴシック" panose="020B0609070205080204" pitchFamily="49" charset="-128"/>
              </a:rPr>
              <a:t>4</a:t>
            </a:r>
            <a:r>
              <a:rPr lang="ja-JP" altLang="en-US" b="0" i="0" dirty="0">
                <a:solidFill>
                  <a:srgbClr val="000000"/>
                </a:solidFill>
                <a:effectLst/>
                <a:latin typeface="ＭＳ ゴシック" panose="020B0609070205080204" pitchFamily="49" charset="-128"/>
                <a:ea typeface="ＭＳ ゴシック" panose="020B0609070205080204" pitchFamily="49" charset="-128"/>
              </a:rPr>
              <a:t>月</a:t>
            </a:r>
            <a:r>
              <a:rPr lang="en-US" altLang="ja-JP" b="0" i="0" dirty="0">
                <a:solidFill>
                  <a:srgbClr val="000000"/>
                </a:solidFill>
                <a:effectLst/>
                <a:latin typeface="ＭＳ ゴシック" panose="020B0609070205080204" pitchFamily="49" charset="-128"/>
                <a:ea typeface="ＭＳ ゴシック" panose="020B0609070205080204" pitchFamily="49" charset="-128"/>
              </a:rPr>
              <a:t>20</a:t>
            </a:r>
            <a:r>
              <a:rPr lang="ja-JP" altLang="en-US" b="0" i="0" dirty="0">
                <a:solidFill>
                  <a:srgbClr val="000000"/>
                </a:solidFill>
                <a:effectLst/>
                <a:latin typeface="ＭＳ ゴシック" panose="020B0609070205080204" pitchFamily="49" charset="-128"/>
                <a:ea typeface="ＭＳ ゴシック" panose="020B0609070205080204" pitchFamily="49" charset="-128"/>
              </a:rPr>
              <a:t>日</a:t>
            </a:r>
            <a:r>
              <a:rPr lang="en-US" altLang="ja-JP" b="0" i="0" dirty="0">
                <a:solidFill>
                  <a:srgbClr val="000000"/>
                </a:solidFill>
                <a:effectLst/>
                <a:latin typeface="ＭＳ ゴシック" panose="020B0609070205080204" pitchFamily="49" charset="-128"/>
                <a:ea typeface="ＭＳ ゴシック" panose="020B0609070205080204" pitchFamily="49" charset="-128"/>
              </a:rPr>
              <a:t>)</a:t>
            </a:r>
          </a:p>
          <a:p>
            <a:pPr algn="r">
              <a:buNone/>
            </a:pPr>
            <a:r>
              <a:rPr lang="en-US" altLang="ja-JP" b="0" i="0" dirty="0">
                <a:solidFill>
                  <a:srgbClr val="000000"/>
                </a:solidFill>
                <a:effectLst/>
                <a:latin typeface="ＭＳ ゴシック" panose="020B0609070205080204" pitchFamily="49" charset="-128"/>
                <a:ea typeface="ＭＳ ゴシック" panose="020B0609070205080204" pitchFamily="49" charset="-128"/>
              </a:rPr>
              <a:t>(</a:t>
            </a:r>
            <a:r>
              <a:rPr lang="ja-JP" altLang="en-US" b="0" i="0" dirty="0">
                <a:solidFill>
                  <a:srgbClr val="000000"/>
                </a:solidFill>
                <a:effectLst/>
                <a:latin typeface="ＭＳ ゴシック" panose="020B0609070205080204" pitchFamily="49" charset="-128"/>
                <a:ea typeface="ＭＳ ゴシック" panose="020B0609070205080204" pitchFamily="49" charset="-128"/>
              </a:rPr>
              <a:t>基発</a:t>
            </a:r>
            <a:r>
              <a:rPr lang="en-US" altLang="ja-JP" b="0" i="0" dirty="0">
                <a:solidFill>
                  <a:srgbClr val="000000"/>
                </a:solidFill>
                <a:effectLst/>
                <a:latin typeface="ＭＳ ゴシック" panose="020B0609070205080204" pitchFamily="49" charset="-128"/>
                <a:ea typeface="ＭＳ ゴシック" panose="020B0609070205080204" pitchFamily="49" charset="-128"/>
              </a:rPr>
              <a:t>0420</a:t>
            </a:r>
            <a:r>
              <a:rPr lang="ja-JP" altLang="en-US" b="0" i="0" dirty="0">
                <a:solidFill>
                  <a:srgbClr val="000000"/>
                </a:solidFill>
                <a:effectLst/>
                <a:latin typeface="ＭＳ ゴシック" panose="020B0609070205080204" pitchFamily="49" charset="-128"/>
                <a:ea typeface="ＭＳ ゴシック" panose="020B0609070205080204" pitchFamily="49" charset="-128"/>
              </a:rPr>
              <a:t>第</a:t>
            </a:r>
            <a:r>
              <a:rPr lang="en-US" altLang="ja-JP" b="0" i="0" dirty="0">
                <a:solidFill>
                  <a:srgbClr val="000000"/>
                </a:solidFill>
                <a:effectLst/>
                <a:latin typeface="ＭＳ ゴシック" panose="020B0609070205080204" pitchFamily="49" charset="-128"/>
                <a:ea typeface="ＭＳ ゴシック" panose="020B0609070205080204" pitchFamily="49" charset="-128"/>
              </a:rPr>
              <a:t>3</a:t>
            </a:r>
            <a:r>
              <a:rPr lang="ja-JP" altLang="en-US" b="0" i="0" dirty="0">
                <a:solidFill>
                  <a:srgbClr val="000000"/>
                </a:solidFill>
                <a:effectLst/>
                <a:latin typeface="ＭＳ ゴシック" panose="020B0609070205080204" pitchFamily="49" charset="-128"/>
                <a:ea typeface="ＭＳ ゴシック" panose="020B0609070205080204" pitchFamily="49" charset="-128"/>
              </a:rPr>
              <a:t>号</a:t>
            </a:r>
            <a:r>
              <a:rPr lang="en-US" altLang="ja-JP" b="0" i="0" dirty="0">
                <a:solidFill>
                  <a:srgbClr val="000000"/>
                </a:solidFill>
                <a:effectLst/>
                <a:latin typeface="ＭＳ ゴシック" panose="020B0609070205080204" pitchFamily="49" charset="-128"/>
                <a:ea typeface="ＭＳ ゴシック" panose="020B0609070205080204" pitchFamily="49" charset="-128"/>
              </a:rPr>
              <a:t>)</a:t>
            </a:r>
          </a:p>
          <a:p>
            <a:pPr algn="r"/>
            <a:r>
              <a:rPr lang="en-US" altLang="ja-JP" b="0" i="0" dirty="0">
                <a:solidFill>
                  <a:srgbClr val="000000"/>
                </a:solidFill>
                <a:effectLst/>
                <a:latin typeface="ＭＳ ゴシック" panose="020B0609070205080204" pitchFamily="49" charset="-128"/>
                <a:ea typeface="ＭＳ ゴシック" panose="020B0609070205080204" pitchFamily="49" charset="-128"/>
              </a:rPr>
              <a:t>(</a:t>
            </a:r>
            <a:r>
              <a:rPr lang="ja-JP" altLang="en-US" b="0" i="0" dirty="0">
                <a:solidFill>
                  <a:srgbClr val="000000"/>
                </a:solidFill>
                <a:effectLst/>
                <a:latin typeface="ＭＳ ゴシック" panose="020B0609070205080204" pitchFamily="49" charset="-128"/>
                <a:ea typeface="ＭＳ ゴシック" panose="020B0609070205080204" pitchFamily="49" charset="-128"/>
              </a:rPr>
              <a:t>都道府県労働局長あて厚生労働省労働基準局長通知</a:t>
            </a:r>
            <a:r>
              <a:rPr lang="en-US" altLang="ja-JP" b="0" i="0" dirty="0">
                <a:solidFill>
                  <a:srgbClr val="000000"/>
                </a:solidFill>
                <a:effectLst/>
                <a:latin typeface="ＭＳ ゴシック" panose="020B0609070205080204" pitchFamily="49" charset="-128"/>
                <a:ea typeface="ＭＳ ゴシック" panose="020B0609070205080204" pitchFamily="49" charset="-128"/>
              </a:rPr>
              <a:t>)</a:t>
            </a:r>
          </a:p>
        </p:txBody>
      </p:sp>
      <p:sp>
        <p:nvSpPr>
          <p:cNvPr id="9" name="テキスト ボックス 8">
            <a:extLst>
              <a:ext uri="{FF2B5EF4-FFF2-40B4-BE49-F238E27FC236}">
                <a16:creationId xmlns:a16="http://schemas.microsoft.com/office/drawing/2014/main" id="{1D811A6D-C72E-B917-567D-E90EEB69821B}"/>
              </a:ext>
            </a:extLst>
          </p:cNvPr>
          <p:cNvSpPr txBox="1"/>
          <p:nvPr/>
        </p:nvSpPr>
        <p:spPr>
          <a:xfrm>
            <a:off x="642258" y="2231963"/>
            <a:ext cx="4572000" cy="369332"/>
          </a:xfrm>
          <a:prstGeom prst="rect">
            <a:avLst/>
          </a:prstGeom>
          <a:noFill/>
        </p:spPr>
        <p:txBody>
          <a:bodyPr wrap="square">
            <a:spAutoFit/>
          </a:bodyPr>
          <a:lstStyle/>
          <a:p>
            <a:r>
              <a:rPr lang="ja-JP" altLang="en-US" b="0" i="0" dirty="0">
                <a:solidFill>
                  <a:srgbClr val="000000"/>
                </a:solidFill>
                <a:effectLst/>
                <a:latin typeface="ＭＳ ゴシック" panose="020B0609070205080204" pitchFamily="49" charset="-128"/>
                <a:ea typeface="ＭＳ ゴシック" panose="020B0609070205080204" pitchFamily="49" charset="-128"/>
              </a:rPr>
              <a:t>第</a:t>
            </a:r>
            <a:r>
              <a:rPr lang="en-US" altLang="ja-JP" b="0" i="0" dirty="0">
                <a:solidFill>
                  <a:srgbClr val="000000"/>
                </a:solidFill>
                <a:effectLst/>
                <a:latin typeface="ＭＳ ゴシック" panose="020B0609070205080204" pitchFamily="49" charset="-128"/>
                <a:ea typeface="ＭＳ ゴシック" panose="020B0609070205080204" pitchFamily="49" charset="-128"/>
              </a:rPr>
              <a:t>1</a:t>
            </a:r>
            <a:r>
              <a:rPr lang="ja-JP" altLang="en-US" b="0" i="0" dirty="0">
                <a:solidFill>
                  <a:srgbClr val="000000"/>
                </a:solidFill>
                <a:effectLst/>
                <a:latin typeface="ＭＳ ゴシック" panose="020B0609070205080204" pitchFamily="49" charset="-128"/>
                <a:ea typeface="ＭＳ ゴシック" panose="020B0609070205080204" pitchFamily="49" charset="-128"/>
              </a:rPr>
              <a:t>　</a:t>
            </a:r>
            <a:r>
              <a:rPr lang="en-US" altLang="ja-JP" b="0" i="0" dirty="0">
                <a:solidFill>
                  <a:srgbClr val="000000"/>
                </a:solidFill>
                <a:effectLst/>
                <a:latin typeface="ＭＳ ゴシック" panose="020B0609070205080204" pitchFamily="49" charset="-128"/>
                <a:ea typeface="ＭＳ ゴシック" panose="020B0609070205080204" pitchFamily="49" charset="-128"/>
              </a:rPr>
              <a:t>WBGT</a:t>
            </a:r>
            <a:r>
              <a:rPr lang="ja-JP" altLang="en-US" b="0" i="0" dirty="0">
                <a:solidFill>
                  <a:srgbClr val="000000"/>
                </a:solidFill>
                <a:effectLst/>
                <a:latin typeface="ＭＳ ゴシック" panose="020B0609070205080204" pitchFamily="49" charset="-128"/>
                <a:ea typeface="ＭＳ ゴシック" panose="020B0609070205080204" pitchFamily="49" charset="-128"/>
              </a:rPr>
              <a:t>値</a:t>
            </a:r>
            <a:r>
              <a:rPr lang="en-US" altLang="ja-JP" b="0" i="0" dirty="0">
                <a:solidFill>
                  <a:srgbClr val="000000"/>
                </a:solidFill>
                <a:effectLst/>
                <a:latin typeface="ＭＳ ゴシック" panose="020B0609070205080204" pitchFamily="49" charset="-128"/>
                <a:ea typeface="ＭＳ ゴシック" panose="020B0609070205080204" pitchFamily="49" charset="-128"/>
              </a:rPr>
              <a:t>(</a:t>
            </a:r>
            <a:r>
              <a:rPr lang="ja-JP" altLang="en-US" b="0" i="0" dirty="0">
                <a:solidFill>
                  <a:srgbClr val="000000"/>
                </a:solidFill>
                <a:effectLst/>
                <a:latin typeface="ＭＳ ゴシック" panose="020B0609070205080204" pitchFamily="49" charset="-128"/>
                <a:ea typeface="ＭＳ ゴシック" panose="020B0609070205080204" pitchFamily="49" charset="-128"/>
              </a:rPr>
              <a:t>暑さ指数</a:t>
            </a:r>
            <a:r>
              <a:rPr lang="en-US" altLang="ja-JP" b="0" i="0" dirty="0">
                <a:solidFill>
                  <a:srgbClr val="000000"/>
                </a:solidFill>
                <a:effectLst/>
                <a:latin typeface="ＭＳ ゴシック" panose="020B0609070205080204" pitchFamily="49" charset="-128"/>
                <a:ea typeface="ＭＳ ゴシック" panose="020B0609070205080204" pitchFamily="49" charset="-128"/>
              </a:rPr>
              <a:t>)</a:t>
            </a:r>
            <a:r>
              <a:rPr lang="ja-JP" altLang="en-US" b="0" i="0" dirty="0">
                <a:solidFill>
                  <a:srgbClr val="000000"/>
                </a:solidFill>
                <a:effectLst/>
                <a:latin typeface="ＭＳ ゴシック" panose="020B0609070205080204" pitchFamily="49" charset="-128"/>
                <a:ea typeface="ＭＳ ゴシック" panose="020B0609070205080204" pitchFamily="49" charset="-128"/>
              </a:rPr>
              <a:t>の活用</a:t>
            </a:r>
            <a:endParaRPr lang="ja-JP" altLang="en-US" dirty="0"/>
          </a:p>
        </p:txBody>
      </p:sp>
      <p:sp>
        <p:nvSpPr>
          <p:cNvPr id="11" name="テキスト ボックス 10">
            <a:extLst>
              <a:ext uri="{FF2B5EF4-FFF2-40B4-BE49-F238E27FC236}">
                <a16:creationId xmlns:a16="http://schemas.microsoft.com/office/drawing/2014/main" id="{BA433803-7F4B-61AC-C561-C9B2A4D2E7D4}"/>
              </a:ext>
            </a:extLst>
          </p:cNvPr>
          <p:cNvSpPr txBox="1"/>
          <p:nvPr/>
        </p:nvSpPr>
        <p:spPr>
          <a:xfrm>
            <a:off x="620485" y="2634735"/>
            <a:ext cx="4572000" cy="369332"/>
          </a:xfrm>
          <a:prstGeom prst="rect">
            <a:avLst/>
          </a:prstGeom>
          <a:noFill/>
        </p:spPr>
        <p:txBody>
          <a:bodyPr wrap="square">
            <a:spAutoFit/>
          </a:bodyPr>
          <a:lstStyle/>
          <a:p>
            <a:r>
              <a:rPr lang="zh-TW" altLang="en-US" b="0" i="0" dirty="0">
                <a:solidFill>
                  <a:srgbClr val="000000"/>
                </a:solidFill>
                <a:effectLst/>
                <a:latin typeface="ＭＳ ゴシック" panose="020B0609070205080204" pitchFamily="49" charset="-128"/>
                <a:ea typeface="ＭＳ ゴシック" panose="020B0609070205080204" pitchFamily="49" charset="-128"/>
              </a:rPr>
              <a:t>第</a:t>
            </a:r>
            <a:r>
              <a:rPr lang="en-US" altLang="zh-TW" b="0" i="0" dirty="0">
                <a:solidFill>
                  <a:srgbClr val="000000"/>
                </a:solidFill>
                <a:effectLst/>
                <a:latin typeface="ＭＳ ゴシック" panose="020B0609070205080204" pitchFamily="49" charset="-128"/>
                <a:ea typeface="ＭＳ ゴシック" panose="020B0609070205080204" pitchFamily="49" charset="-128"/>
              </a:rPr>
              <a:t>2</a:t>
            </a:r>
            <a:r>
              <a:rPr lang="zh-TW" altLang="en-US" b="0" i="0" dirty="0">
                <a:solidFill>
                  <a:srgbClr val="000000"/>
                </a:solidFill>
                <a:effectLst/>
                <a:latin typeface="ＭＳ ゴシック" panose="020B0609070205080204" pitchFamily="49" charset="-128"/>
                <a:ea typeface="ＭＳ ゴシック" panose="020B0609070205080204" pitchFamily="49" charset="-128"/>
              </a:rPr>
              <a:t>　熱中症予防対策</a:t>
            </a:r>
            <a:endParaRPr lang="ja-JP" altLang="en-US" dirty="0"/>
          </a:p>
        </p:txBody>
      </p:sp>
      <p:cxnSp>
        <p:nvCxnSpPr>
          <p:cNvPr id="4" name="直線コネクタ 3" descr="かやね社会保険労務士事務所">
            <a:extLst>
              <a:ext uri="{FF2B5EF4-FFF2-40B4-BE49-F238E27FC236}">
                <a16:creationId xmlns:a16="http://schemas.microsoft.com/office/drawing/2014/main" id="{2FDEC32F-D6E1-394D-E17E-DDE17B14E29F}"/>
              </a:ext>
              <a:ext uri="{C183D7F6-B498-43B3-948B-1728B52AA6E4}">
                <adec:decorative xmlns:adec="http://schemas.microsoft.com/office/drawing/2017/decorative" val="0"/>
              </a:ext>
            </a:extLst>
          </p:cNvPr>
          <p:cNvCxnSpPr>
            <a:cxnSpLocks/>
          </p:cNvCxnSpPr>
          <p:nvPr/>
        </p:nvCxnSpPr>
        <p:spPr>
          <a:xfrm>
            <a:off x="0" y="720000"/>
            <a:ext cx="9144000" cy="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23E1467D-2CD6-A303-205F-FC39E4BC92E5}"/>
              </a:ext>
            </a:extLst>
          </p:cNvPr>
          <p:cNvSpPr txBox="1"/>
          <p:nvPr/>
        </p:nvSpPr>
        <p:spPr>
          <a:xfrm>
            <a:off x="0" y="0"/>
            <a:ext cx="7832271" cy="584775"/>
          </a:xfrm>
          <a:prstGeom prst="rect">
            <a:avLst/>
          </a:prstGeom>
          <a:noFill/>
        </p:spPr>
        <p:txBody>
          <a:bodyPr wrap="square">
            <a:spAutoFit/>
          </a:bodyPr>
          <a:lstStyle/>
          <a:p>
            <a:r>
              <a:rPr lang="en-US" altLang="ja-JP" sz="3200" dirty="0">
                <a:solidFill>
                  <a:srgbClr val="000000"/>
                </a:solidFill>
                <a:effectLst/>
                <a:latin typeface="ＭＳ Ｐゴシック" panose="020B0600070205080204" pitchFamily="50" charset="-128"/>
                <a:ea typeface="ＭＳ Ｐゴシック" panose="020B0600070205080204" pitchFamily="50" charset="-128"/>
              </a:rPr>
              <a:t>Ⅰ</a:t>
            </a:r>
            <a:r>
              <a:rPr lang="ja-JP" altLang="en-US" sz="3200" dirty="0">
                <a:solidFill>
                  <a:srgbClr val="000000"/>
                </a:solidFill>
                <a:effectLst/>
                <a:latin typeface="ＭＳ Ｐゴシック" panose="020B0600070205080204" pitchFamily="50" charset="-128"/>
                <a:ea typeface="ＭＳ Ｐゴシック" panose="020B0600070205080204" pitchFamily="50" charset="-128"/>
              </a:rPr>
              <a:t>　これまでの企業における熱中症対策</a:t>
            </a:r>
            <a:endParaRPr lang="ja-JP" altLang="en-US" sz="3200" dirty="0"/>
          </a:p>
        </p:txBody>
      </p:sp>
      <p:sp>
        <p:nvSpPr>
          <p:cNvPr id="12" name="吹き出し: 角を丸めた四角形 11">
            <a:extLst>
              <a:ext uri="{FF2B5EF4-FFF2-40B4-BE49-F238E27FC236}">
                <a16:creationId xmlns:a16="http://schemas.microsoft.com/office/drawing/2014/main" id="{F1BC99C4-26B4-BB0A-D70C-20717E5A1DAF}"/>
              </a:ext>
            </a:extLst>
          </p:cNvPr>
          <p:cNvSpPr/>
          <p:nvPr/>
        </p:nvSpPr>
        <p:spPr>
          <a:xfrm>
            <a:off x="4354283" y="2264228"/>
            <a:ext cx="4648202" cy="576941"/>
          </a:xfrm>
          <a:prstGeom prst="wedgeRoundRectCallout">
            <a:avLst>
              <a:gd name="adj1" fmla="val -53443"/>
              <a:gd name="adj2" fmla="val -42268"/>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200" dirty="0">
                <a:solidFill>
                  <a:schemeClr val="tx1"/>
                </a:solidFill>
              </a:rPr>
              <a:t>行政が国民や企業に対して法令ではないルールとして公開・公表するもの</a:t>
            </a:r>
            <a:endParaRPr kumimoji="1" lang="en-US" altLang="ja-JP" sz="1200" dirty="0">
              <a:solidFill>
                <a:schemeClr val="tx1"/>
              </a:solidFill>
            </a:endParaRPr>
          </a:p>
          <a:p>
            <a:r>
              <a:rPr kumimoji="1" lang="ja-JP" altLang="en-US" sz="1200" dirty="0">
                <a:solidFill>
                  <a:schemeClr val="tx1"/>
                </a:solidFill>
              </a:rPr>
              <a:t>法的拘束力はない（綱領・要綱・ガイドライン等）</a:t>
            </a:r>
          </a:p>
        </p:txBody>
      </p:sp>
      <p:sp>
        <p:nvSpPr>
          <p:cNvPr id="14" name="サブタイトル 2">
            <a:extLst>
              <a:ext uri="{FF2B5EF4-FFF2-40B4-BE49-F238E27FC236}">
                <a16:creationId xmlns:a16="http://schemas.microsoft.com/office/drawing/2014/main" id="{3E5E4378-C110-C2CC-E148-E55F4CCBBAB4}"/>
              </a:ext>
            </a:extLst>
          </p:cNvPr>
          <p:cNvSpPr txBox="1">
            <a:spLocks/>
          </p:cNvSpPr>
          <p:nvPr/>
        </p:nvSpPr>
        <p:spPr>
          <a:xfrm>
            <a:off x="85531" y="3108307"/>
            <a:ext cx="8938726" cy="3273579"/>
          </a:xfrm>
          <a:prstGeom prst="rect">
            <a:avLst/>
          </a:prstGeom>
          <a:ln w="9525">
            <a:solidFill>
              <a:schemeClr val="tx1"/>
            </a:solidFill>
          </a:ln>
        </p:spPr>
        <p:txBody>
          <a:bodyPr vert="horz" wrap="square" lIns="72000" tIns="36000" rIns="72000" bIns="3600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9388" indent="-179388" algn="l">
              <a:lnSpc>
                <a:spcPct val="100000"/>
              </a:lnSpc>
              <a:spcBef>
                <a:spcPts val="0"/>
              </a:spcBef>
            </a:pPr>
            <a:r>
              <a:rPr lang="ja-JP" altLang="en-US" sz="1600" dirty="0">
                <a:latin typeface="Meiryo UI" panose="020B0604030504040204" pitchFamily="50" charset="-128"/>
                <a:ea typeface="Meiryo UI" panose="020B0604030504040204" pitchFamily="50" charset="-128"/>
              </a:rPr>
              <a:t>⑴作業環境管理　　</a:t>
            </a:r>
            <a:endParaRPr lang="en-US" altLang="ja-JP" sz="1600" dirty="0">
              <a:latin typeface="Meiryo UI" panose="020B0604030504040204" pitchFamily="50" charset="-128"/>
              <a:ea typeface="Meiryo UI" panose="020B0604030504040204" pitchFamily="50" charset="-128"/>
            </a:endParaRPr>
          </a:p>
          <a:p>
            <a:pPr marL="179388" indent="-179388" algn="l">
              <a:lnSpc>
                <a:spcPct val="100000"/>
              </a:lnSpc>
              <a:spcBef>
                <a:spcPts val="0"/>
              </a:spcBef>
            </a:pPr>
            <a:r>
              <a:rPr lang="ja-JP" altLang="en-US" sz="1600" dirty="0">
                <a:latin typeface="Meiryo UI" panose="020B0604030504040204" pitchFamily="50" charset="-128"/>
                <a:ea typeface="Meiryo UI" panose="020B0604030504040204" pitchFamily="50" charset="-128"/>
              </a:rPr>
              <a:t>　 作業現場の</a:t>
            </a:r>
            <a:r>
              <a:rPr lang="en-US" altLang="ja-JP" sz="1600" dirty="0">
                <a:latin typeface="Meiryo UI" panose="020B0604030504040204" pitchFamily="50" charset="-128"/>
                <a:ea typeface="Meiryo UI" panose="020B0604030504040204" pitchFamily="50" charset="-128"/>
              </a:rPr>
              <a:t>WBGT</a:t>
            </a:r>
            <a:r>
              <a:rPr lang="ja-JP" altLang="en-US" sz="1600" dirty="0">
                <a:latin typeface="Meiryo UI" panose="020B0604030504040204" pitchFamily="50" charset="-128"/>
                <a:ea typeface="Meiryo UI" panose="020B0604030504040204" pitchFamily="50" charset="-128"/>
              </a:rPr>
              <a:t>の測定、</a:t>
            </a:r>
            <a:r>
              <a:rPr lang="en-US" altLang="ja-JP" sz="1600" dirty="0">
                <a:latin typeface="Meiryo UI" panose="020B0604030504040204" pitchFamily="50" charset="-128"/>
                <a:ea typeface="Meiryo UI" panose="020B0604030504040204" pitchFamily="50" charset="-128"/>
              </a:rPr>
              <a:t>WBGT</a:t>
            </a:r>
            <a:r>
              <a:rPr lang="ja-JP" altLang="en-US" sz="1600" dirty="0">
                <a:latin typeface="Meiryo UI" panose="020B0604030504040204" pitchFamily="50" charset="-128"/>
                <a:ea typeface="Meiryo UI" panose="020B0604030504040204" pitchFamily="50" charset="-128"/>
              </a:rPr>
              <a:t>の低減措置、休憩場所の整備等の対策　　</a:t>
            </a:r>
            <a:endParaRPr lang="en-US" altLang="ja-JP" sz="1600" dirty="0">
              <a:latin typeface="Meiryo UI" panose="020B0604030504040204" pitchFamily="50" charset="-128"/>
              <a:ea typeface="Meiryo UI" panose="020B0604030504040204" pitchFamily="50" charset="-128"/>
            </a:endParaRPr>
          </a:p>
          <a:p>
            <a:pPr marL="179388" indent="-179388" algn="l">
              <a:lnSpc>
                <a:spcPct val="100000"/>
              </a:lnSpc>
              <a:spcBef>
                <a:spcPts val="0"/>
              </a:spcBef>
            </a:pPr>
            <a:r>
              <a:rPr lang="ja-JP" altLang="en-US" sz="1600" dirty="0">
                <a:latin typeface="Meiryo UI" panose="020B0604030504040204" pitchFamily="50" charset="-128"/>
                <a:ea typeface="Meiryo UI" panose="020B0604030504040204" pitchFamily="50" charset="-128"/>
              </a:rPr>
              <a:t>⑵作業管理</a:t>
            </a:r>
            <a:endParaRPr lang="en-US" altLang="ja-JP" sz="1600" dirty="0">
              <a:latin typeface="Meiryo UI" panose="020B0604030504040204" pitchFamily="50" charset="-128"/>
              <a:ea typeface="Meiryo UI" panose="020B0604030504040204" pitchFamily="50" charset="-128"/>
            </a:endParaRPr>
          </a:p>
          <a:p>
            <a:pPr marL="179388" indent="-179388" algn="l">
              <a:lnSpc>
                <a:spcPct val="100000"/>
              </a:lnSpc>
              <a:spcBef>
                <a:spcPts val="0"/>
              </a:spcBef>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有害因子（高温、多湿、炎天下等）へのばく露を減らすため作業時間の短縮、冷房を備えた屋内や日陰等の涼しい場所での休憩、水分及び塩分の摂取の励行</a:t>
            </a:r>
            <a:endParaRPr lang="en-US" altLang="ja-JP" sz="1600" dirty="0">
              <a:latin typeface="Meiryo UI" panose="020B0604030504040204" pitchFamily="50" charset="-128"/>
              <a:ea typeface="Meiryo UI" panose="020B0604030504040204" pitchFamily="50" charset="-128"/>
            </a:endParaRPr>
          </a:p>
          <a:p>
            <a:pPr marL="179388" indent="-179388" algn="l">
              <a:lnSpc>
                <a:spcPct val="100000"/>
              </a:lnSpc>
              <a:spcBef>
                <a:spcPts val="0"/>
              </a:spcBef>
            </a:pPr>
            <a:r>
              <a:rPr lang="ja-JP" altLang="en-US" sz="1600" dirty="0">
                <a:latin typeface="Meiryo UI" panose="020B0604030504040204" pitchFamily="50" charset="-128"/>
                <a:ea typeface="Meiryo UI" panose="020B0604030504040204" pitchFamily="50" charset="-128"/>
              </a:rPr>
              <a:t>⑶健康管理</a:t>
            </a:r>
            <a:endParaRPr lang="en-US" altLang="ja-JP" sz="1600" dirty="0">
              <a:latin typeface="Meiryo UI" panose="020B0604030504040204" pitchFamily="50" charset="-128"/>
              <a:ea typeface="Meiryo UI" panose="020B0604030504040204" pitchFamily="50" charset="-128"/>
            </a:endParaRPr>
          </a:p>
          <a:p>
            <a:pPr marL="179388" indent="-179388" algn="l">
              <a:lnSpc>
                <a:spcPct val="100000"/>
              </a:lnSpc>
              <a:spcBef>
                <a:spcPts val="0"/>
              </a:spcBef>
            </a:pPr>
            <a:r>
              <a:rPr lang="ja-JP" altLang="en-US" sz="1600" dirty="0">
                <a:latin typeface="Meiryo UI" panose="020B0604030504040204" pitchFamily="50" charset="-128"/>
                <a:ea typeface="Meiryo UI" panose="020B0604030504040204" pitchFamily="50" charset="-128"/>
              </a:rPr>
              <a:t>　労働者一人ひとりへの個別指導が欠かせない。疾病（糖尿病、高血圧、心疾患、腎不全等）を持った労働者の熱中症発症リスクは高く、また健常者であっても風邪などの体調不良、朝食の未摂取、前日の大量飲酒、睡眠不足、加齢等は発症リスクを高める。</a:t>
            </a:r>
            <a:endParaRPr lang="en-US" altLang="ja-JP" sz="1600" dirty="0">
              <a:latin typeface="Meiryo UI" panose="020B0604030504040204" pitchFamily="50" charset="-128"/>
              <a:ea typeface="Meiryo UI" panose="020B0604030504040204" pitchFamily="50" charset="-128"/>
            </a:endParaRPr>
          </a:p>
          <a:p>
            <a:pPr marL="179388" indent="-179388" algn="l">
              <a:lnSpc>
                <a:spcPct val="100000"/>
              </a:lnSpc>
              <a:spcBef>
                <a:spcPts val="0"/>
              </a:spcBef>
            </a:pPr>
            <a:r>
              <a:rPr lang="ja-JP" altLang="en-US" sz="1600" dirty="0">
                <a:latin typeface="Meiryo UI" panose="020B0604030504040204" pitchFamily="50" charset="-128"/>
                <a:ea typeface="Meiryo UI" panose="020B0604030504040204" pitchFamily="50" charset="-128"/>
              </a:rPr>
              <a:t>　①高温多湿作業場所における作業の可否②当該作業を行う場合の留意事項③症状が作業に耐えうるほどコントロールできているかなど確認。就業場所の変更や作業の転換等を含め適切な措置を講じる。</a:t>
            </a:r>
            <a:endParaRPr lang="en-US" altLang="ja-JP" sz="1600" dirty="0">
              <a:latin typeface="Meiryo UI" panose="020B0604030504040204" pitchFamily="50" charset="-128"/>
              <a:ea typeface="Meiryo UI" panose="020B0604030504040204" pitchFamily="50" charset="-128"/>
            </a:endParaRPr>
          </a:p>
          <a:p>
            <a:pPr marL="179388" indent="-179388" algn="l">
              <a:lnSpc>
                <a:spcPct val="100000"/>
              </a:lnSpc>
              <a:spcBef>
                <a:spcPts val="0"/>
              </a:spcBef>
            </a:pPr>
            <a:r>
              <a:rPr lang="ja-JP" altLang="en-US" sz="1600" dirty="0">
                <a:latin typeface="Meiryo UI" panose="020B0604030504040204" pitchFamily="50" charset="-128"/>
                <a:ea typeface="Meiryo UI" panose="020B0604030504040204" pitchFamily="50" charset="-128"/>
              </a:rPr>
              <a:t>⑷労働衛生教育</a:t>
            </a:r>
            <a:endParaRPr lang="en-US" altLang="ja-JP" sz="1600" dirty="0">
              <a:latin typeface="Meiryo UI" panose="020B0604030504040204" pitchFamily="50" charset="-128"/>
              <a:ea typeface="Meiryo UI" panose="020B0604030504040204" pitchFamily="50" charset="-128"/>
            </a:endParaRPr>
          </a:p>
          <a:p>
            <a:pPr marL="179388" indent="-179388" algn="l">
              <a:lnSpc>
                <a:spcPct val="100000"/>
              </a:lnSpc>
              <a:spcBef>
                <a:spcPts val="0"/>
              </a:spcBef>
            </a:pPr>
            <a:r>
              <a:rPr lang="ja-JP" altLang="en-US" sz="1600" dirty="0">
                <a:latin typeface="Meiryo UI" panose="020B0604030504040204" pitchFamily="50" charset="-128"/>
                <a:ea typeface="Meiryo UI" panose="020B0604030504040204" pitchFamily="50" charset="-128"/>
              </a:rPr>
              <a:t>⑸救急措置</a:t>
            </a:r>
            <a:endParaRPr lang="en-US" altLang="ja-JP" sz="1600" dirty="0">
              <a:latin typeface="Meiryo UI" panose="020B0604030504040204" pitchFamily="50" charset="-128"/>
              <a:ea typeface="Meiryo UI" panose="020B0604030504040204" pitchFamily="50" charset="-128"/>
            </a:endParaRPr>
          </a:p>
        </p:txBody>
      </p:sp>
      <p:sp>
        <p:nvSpPr>
          <p:cNvPr id="26" name="吹き出し: 角を丸めた四角形 25">
            <a:extLst>
              <a:ext uri="{FF2B5EF4-FFF2-40B4-BE49-F238E27FC236}">
                <a16:creationId xmlns:a16="http://schemas.microsoft.com/office/drawing/2014/main" id="{332F163E-E8A5-4947-7391-F699BC6BD4DE}"/>
              </a:ext>
            </a:extLst>
          </p:cNvPr>
          <p:cNvSpPr/>
          <p:nvPr/>
        </p:nvSpPr>
        <p:spPr>
          <a:xfrm>
            <a:off x="7147248" y="3222171"/>
            <a:ext cx="1698171" cy="559836"/>
          </a:xfrm>
          <a:prstGeom prst="wedgeRoundRectCallout">
            <a:avLst>
              <a:gd name="adj1" fmla="val -60119"/>
              <a:gd name="adj2" fmla="val 19022"/>
              <a:gd name="adj3" fmla="val 16667"/>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100" dirty="0">
                <a:solidFill>
                  <a:schemeClr val="tx1"/>
                </a:solidFill>
                <a:latin typeface="Meiryo UI" panose="020B0604030504040204" pitchFamily="50" charset="-128"/>
                <a:ea typeface="Meiryo UI" panose="020B0604030504040204" pitchFamily="50" charset="-128"/>
              </a:rPr>
              <a:t>WBGT(Wet-Bulb Globe Temperature</a:t>
            </a:r>
            <a:r>
              <a:rPr kumimoji="1" lang="ja-JP" altLang="en-US" sz="1100" dirty="0">
                <a:solidFill>
                  <a:schemeClr val="tx1"/>
                </a:solidFill>
                <a:latin typeface="Meiryo UI" panose="020B0604030504040204" pitchFamily="50" charset="-128"/>
                <a:ea typeface="Meiryo UI" panose="020B0604030504040204" pitchFamily="50" charset="-128"/>
              </a:rPr>
              <a:t>）暑さ指数（単位：℃）</a:t>
            </a:r>
          </a:p>
        </p:txBody>
      </p:sp>
    </p:spTree>
    <p:extLst>
      <p:ext uri="{BB962C8B-B14F-4D97-AF65-F5344CB8AC3E}">
        <p14:creationId xmlns:p14="http://schemas.microsoft.com/office/powerpoint/2010/main" val="79597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A500EC8-8B50-BE3D-39C7-A409E175AF76}"/>
              </a:ext>
            </a:extLst>
          </p:cNvPr>
          <p:cNvSpPr>
            <a:spLocks noGrp="1"/>
          </p:cNvSpPr>
          <p:nvPr>
            <p:ph type="sldNum" sz="quarter" idx="12"/>
          </p:nvPr>
        </p:nvSpPr>
        <p:spPr>
          <a:xfrm>
            <a:off x="7055718" y="6505342"/>
            <a:ext cx="2057400" cy="365125"/>
          </a:xfrm>
        </p:spPr>
        <p:txBody>
          <a:bodyPr/>
          <a:lstStyle/>
          <a:p>
            <a:fld id="{A46FE6D6-EAB4-4113-B83D-31854D5884BB}" type="slidenum">
              <a:rPr kumimoji="1" lang="ja-JP" altLang="en-US" smtClean="0">
                <a:latin typeface="メイリオ" panose="020B0604030504040204" pitchFamily="50" charset="-128"/>
                <a:ea typeface="メイリオ" panose="020B0604030504040204" pitchFamily="50" charset="-128"/>
              </a:rPr>
              <a:t>4</a:t>
            </a:fld>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0871E45A-5F4C-937A-96E1-66BFF126CD41}"/>
              </a:ext>
            </a:extLst>
          </p:cNvPr>
          <p:cNvSpPr txBox="1"/>
          <p:nvPr/>
        </p:nvSpPr>
        <p:spPr>
          <a:xfrm>
            <a:off x="1904999" y="827707"/>
            <a:ext cx="5736771" cy="369332"/>
          </a:xfrm>
          <a:prstGeom prst="rect">
            <a:avLst/>
          </a:prstGeom>
          <a:noFill/>
        </p:spPr>
        <p:txBody>
          <a:bodyPr wrap="square">
            <a:spAutoFit/>
          </a:bodyPr>
          <a:lstStyle/>
          <a:p>
            <a:r>
              <a:rPr kumimoji="1" lang="ja-JP" altLang="en-US" dirty="0">
                <a:latin typeface="Meiryo UI" panose="020B0604030504040204" pitchFamily="50" charset="-128"/>
                <a:ea typeface="Meiryo UI" panose="020B0604030504040204" pitchFamily="50" charset="-128"/>
              </a:rPr>
              <a:t>職場における熱中症による死傷者数及び死亡者数の推移　</a:t>
            </a:r>
            <a:r>
              <a:rPr lang="ja-JP" altLang="en-US" dirty="0">
                <a:latin typeface="Meiryo UI" panose="020B0604030504040204" pitchFamily="50" charset="-128"/>
                <a:ea typeface="Meiryo UI" panose="020B0604030504040204" pitchFamily="50" charset="-128"/>
              </a:rPr>
              <a:t> </a:t>
            </a:r>
            <a:endParaRPr lang="ja-JP" altLang="en-US" dirty="0"/>
          </a:p>
        </p:txBody>
      </p:sp>
      <p:sp>
        <p:nvSpPr>
          <p:cNvPr id="3" name="テキスト ボックス 2">
            <a:extLst>
              <a:ext uri="{FF2B5EF4-FFF2-40B4-BE49-F238E27FC236}">
                <a16:creationId xmlns:a16="http://schemas.microsoft.com/office/drawing/2014/main" id="{DCEC6ED3-4BDA-E8A0-0FA2-3BBBB607A033}"/>
              </a:ext>
            </a:extLst>
          </p:cNvPr>
          <p:cNvSpPr txBox="1"/>
          <p:nvPr/>
        </p:nvSpPr>
        <p:spPr>
          <a:xfrm>
            <a:off x="0" y="0"/>
            <a:ext cx="8889477" cy="715581"/>
          </a:xfrm>
          <a:prstGeom prst="rect">
            <a:avLst/>
          </a:prstGeom>
          <a:noFill/>
        </p:spPr>
        <p:txBody>
          <a:bodyPr wrap="square" rtlCol="0">
            <a:spAutoFit/>
          </a:bodyPr>
          <a:lstStyle/>
          <a:p>
            <a:pPr marL="0" indent="0" algn="l" rtl="0" eaLnBrk="1" latinLnBrk="0" hangingPunct="1">
              <a:lnSpc>
                <a:spcPct val="150000"/>
              </a:lnSpc>
              <a:buNone/>
            </a:pPr>
            <a:r>
              <a:rPr lang="en-US" altLang="ja-JP" sz="3200" dirty="0">
                <a:solidFill>
                  <a:srgbClr val="000000"/>
                </a:solidFill>
                <a:effectLst/>
                <a:latin typeface="ＭＳ Ｐゴシック" panose="020B0600070205080204" pitchFamily="50" charset="-128"/>
                <a:ea typeface="ＭＳ Ｐゴシック" panose="020B0600070205080204" pitchFamily="50" charset="-128"/>
              </a:rPr>
              <a:t>Ⅱ</a:t>
            </a:r>
            <a:r>
              <a:rPr lang="ja-JP" altLang="en-US" sz="3200" dirty="0">
                <a:solidFill>
                  <a:srgbClr val="000000"/>
                </a:solidFill>
                <a:effectLst/>
                <a:latin typeface="ＭＳ Ｐゴシック" panose="020B0600070205080204" pitchFamily="50" charset="-128"/>
                <a:ea typeface="ＭＳ Ｐゴシック" panose="020B0600070205080204" pitchFamily="50" charset="-128"/>
              </a:rPr>
              <a:t>　職場における熱中症の現状</a:t>
            </a:r>
          </a:p>
        </p:txBody>
      </p:sp>
      <p:cxnSp>
        <p:nvCxnSpPr>
          <p:cNvPr id="5" name="直線コネクタ 4" descr="かやね社会保険労務士事務所">
            <a:extLst>
              <a:ext uri="{FF2B5EF4-FFF2-40B4-BE49-F238E27FC236}">
                <a16:creationId xmlns:a16="http://schemas.microsoft.com/office/drawing/2014/main" id="{A615D39C-6146-DFA5-25B5-38E3E2C274A2}"/>
              </a:ext>
              <a:ext uri="{C183D7F6-B498-43B3-948B-1728B52AA6E4}">
                <adec:decorative xmlns:adec="http://schemas.microsoft.com/office/drawing/2017/decorative" val="0"/>
              </a:ext>
            </a:extLst>
          </p:cNvPr>
          <p:cNvCxnSpPr>
            <a:cxnSpLocks/>
          </p:cNvCxnSpPr>
          <p:nvPr/>
        </p:nvCxnSpPr>
        <p:spPr>
          <a:xfrm>
            <a:off x="0" y="720000"/>
            <a:ext cx="9144000" cy="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DEB2AFC4-C71E-7DBB-ABD1-EEF038FD5F47}"/>
              </a:ext>
            </a:extLst>
          </p:cNvPr>
          <p:cNvPicPr>
            <a:picLocks noChangeAspect="1"/>
          </p:cNvPicPr>
          <p:nvPr/>
        </p:nvPicPr>
        <p:blipFill>
          <a:blip r:embed="rId2"/>
          <a:stretch>
            <a:fillRect/>
          </a:stretch>
        </p:blipFill>
        <p:spPr>
          <a:xfrm>
            <a:off x="446314" y="1205146"/>
            <a:ext cx="8399881" cy="5130340"/>
          </a:xfrm>
          <a:prstGeom prst="rect">
            <a:avLst/>
          </a:prstGeom>
        </p:spPr>
      </p:pic>
      <p:sp>
        <p:nvSpPr>
          <p:cNvPr id="22" name="テキスト ボックス 21">
            <a:extLst>
              <a:ext uri="{FF2B5EF4-FFF2-40B4-BE49-F238E27FC236}">
                <a16:creationId xmlns:a16="http://schemas.microsoft.com/office/drawing/2014/main" id="{FF034820-3AB5-0F0D-061B-2920B3EF6330}"/>
              </a:ext>
            </a:extLst>
          </p:cNvPr>
          <p:cNvSpPr txBox="1"/>
          <p:nvPr/>
        </p:nvSpPr>
        <p:spPr>
          <a:xfrm>
            <a:off x="3646715" y="6457862"/>
            <a:ext cx="5018314" cy="184666"/>
          </a:xfrm>
          <a:prstGeom prst="rect">
            <a:avLst/>
          </a:prstGeom>
          <a:solidFill>
            <a:srgbClr val="92D050"/>
          </a:solidFill>
          <a:ln w="12700">
            <a:solidFill>
              <a:schemeClr val="tx1"/>
            </a:solidFill>
          </a:ln>
        </p:spPr>
        <p:txBody>
          <a:bodyPr wrap="square" lIns="0" tIns="0" rIns="0" bIns="0">
            <a:spAutoFit/>
          </a:bodyPr>
          <a:lstStyle/>
          <a:p>
            <a:r>
              <a:rPr lang="ja-JP" altLang="en-US" sz="1200" dirty="0">
                <a:latin typeface="Meiryo UI" panose="020B0604030504040204" pitchFamily="50" charset="-128"/>
                <a:ea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年 職場における熱中症による死傷災害の発生状況（速報値</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：厚労省</a:t>
            </a:r>
          </a:p>
        </p:txBody>
      </p:sp>
    </p:spTree>
    <p:extLst>
      <p:ext uri="{BB962C8B-B14F-4D97-AF65-F5344CB8AC3E}">
        <p14:creationId xmlns:p14="http://schemas.microsoft.com/office/powerpoint/2010/main" val="388036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descr="かやね社会保険労務士事務所">
            <a:extLst>
              <a:ext uri="{FF2B5EF4-FFF2-40B4-BE49-F238E27FC236}">
                <a16:creationId xmlns:a16="http://schemas.microsoft.com/office/drawing/2014/main" id="{3AE1C0FC-B8BD-5568-BBB2-CAF49E89D4C9}"/>
              </a:ext>
              <a:ext uri="{C183D7F6-B498-43B3-948B-1728B52AA6E4}">
                <adec:decorative xmlns:adec="http://schemas.microsoft.com/office/drawing/2017/decorative" val="0"/>
              </a:ext>
            </a:extLst>
          </p:cNvPr>
          <p:cNvCxnSpPr>
            <a:cxnSpLocks/>
          </p:cNvCxnSpPr>
          <p:nvPr/>
        </p:nvCxnSpPr>
        <p:spPr>
          <a:xfrm>
            <a:off x="0" y="720000"/>
            <a:ext cx="9144000" cy="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199D34F3-7567-21CD-0D1B-EB628E3149A0}"/>
              </a:ext>
            </a:extLst>
          </p:cNvPr>
          <p:cNvSpPr txBox="1"/>
          <p:nvPr/>
        </p:nvSpPr>
        <p:spPr>
          <a:xfrm>
            <a:off x="0" y="0"/>
            <a:ext cx="8889477" cy="715581"/>
          </a:xfrm>
          <a:prstGeom prst="rect">
            <a:avLst/>
          </a:prstGeom>
          <a:noFill/>
        </p:spPr>
        <p:txBody>
          <a:bodyPr wrap="square" rtlCol="0">
            <a:spAutoFit/>
          </a:bodyPr>
          <a:lstStyle/>
          <a:p>
            <a:pPr marL="0" indent="0" algn="l" rtl="0" eaLnBrk="1" latinLnBrk="0" hangingPunct="1">
              <a:lnSpc>
                <a:spcPct val="150000"/>
              </a:lnSpc>
              <a:buNone/>
            </a:pPr>
            <a:r>
              <a:rPr lang="en-US" altLang="ja-JP" sz="3200" dirty="0">
                <a:solidFill>
                  <a:srgbClr val="000000"/>
                </a:solidFill>
                <a:effectLst/>
                <a:latin typeface="ＭＳ Ｐゴシック" panose="020B0600070205080204" pitchFamily="50" charset="-128"/>
                <a:ea typeface="ＭＳ Ｐゴシック" panose="020B0600070205080204" pitchFamily="50" charset="-128"/>
              </a:rPr>
              <a:t>Ⅱ</a:t>
            </a:r>
            <a:r>
              <a:rPr lang="ja-JP" altLang="en-US" sz="3200" dirty="0">
                <a:solidFill>
                  <a:srgbClr val="000000"/>
                </a:solidFill>
                <a:effectLst/>
                <a:latin typeface="ＭＳ Ｐゴシック" panose="020B0600070205080204" pitchFamily="50" charset="-128"/>
                <a:ea typeface="ＭＳ Ｐゴシック" panose="020B0600070205080204" pitchFamily="50" charset="-128"/>
              </a:rPr>
              <a:t>　職場における熱中症の現状</a:t>
            </a:r>
          </a:p>
        </p:txBody>
      </p:sp>
      <p:sp>
        <p:nvSpPr>
          <p:cNvPr id="2" name="フッター プレースホルダー 1">
            <a:extLst>
              <a:ext uri="{FF2B5EF4-FFF2-40B4-BE49-F238E27FC236}">
                <a16:creationId xmlns:a16="http://schemas.microsoft.com/office/drawing/2014/main" id="{F5187E25-2059-47DC-3440-E0B23A97A6B7}"/>
              </a:ext>
            </a:extLst>
          </p:cNvPr>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3" name="スライド番号プレースホルダー 2">
            <a:extLst>
              <a:ext uri="{FF2B5EF4-FFF2-40B4-BE49-F238E27FC236}">
                <a16:creationId xmlns:a16="http://schemas.microsoft.com/office/drawing/2014/main" id="{3C1D5D62-B673-6E4F-1113-4822DE455BEE}"/>
              </a:ext>
            </a:extLst>
          </p:cNvPr>
          <p:cNvSpPr>
            <a:spLocks noGrp="1"/>
          </p:cNvSpPr>
          <p:nvPr>
            <p:ph type="sldNum" sz="quarter" idx="12"/>
          </p:nvPr>
        </p:nvSpPr>
        <p:spPr/>
        <p:txBody>
          <a:bodyPr/>
          <a:lstStyle/>
          <a:p>
            <a:fld id="{DAADA392-7C8B-4643-8B8F-D6BF5DB8E6B7}" type="slidenum">
              <a:rPr kumimoji="1" lang="ja-JP" altLang="en-US" smtClean="0"/>
              <a:t>5</a:t>
            </a:fld>
            <a:endParaRPr kumimoji="1" lang="ja-JP" altLang="en-US"/>
          </a:p>
        </p:txBody>
      </p:sp>
      <p:pic>
        <p:nvPicPr>
          <p:cNvPr id="5" name="図 4">
            <a:extLst>
              <a:ext uri="{FF2B5EF4-FFF2-40B4-BE49-F238E27FC236}">
                <a16:creationId xmlns:a16="http://schemas.microsoft.com/office/drawing/2014/main" id="{8B7C6139-1ADB-DC19-C3D0-3ACA0BD8B503}"/>
              </a:ext>
            </a:extLst>
          </p:cNvPr>
          <p:cNvPicPr>
            <a:picLocks noChangeAspect="1"/>
          </p:cNvPicPr>
          <p:nvPr/>
        </p:nvPicPr>
        <p:blipFill>
          <a:blip r:embed="rId2"/>
          <a:stretch>
            <a:fillRect/>
          </a:stretch>
        </p:blipFill>
        <p:spPr>
          <a:xfrm>
            <a:off x="345621" y="1067484"/>
            <a:ext cx="6784522" cy="4535938"/>
          </a:xfrm>
          <a:prstGeom prst="rect">
            <a:avLst/>
          </a:prstGeom>
        </p:spPr>
      </p:pic>
      <p:pic>
        <p:nvPicPr>
          <p:cNvPr id="11" name="図 10">
            <a:extLst>
              <a:ext uri="{FF2B5EF4-FFF2-40B4-BE49-F238E27FC236}">
                <a16:creationId xmlns:a16="http://schemas.microsoft.com/office/drawing/2014/main" id="{ACB2060B-425D-D205-75B1-0DFC2CC5A0C6}"/>
              </a:ext>
            </a:extLst>
          </p:cNvPr>
          <p:cNvPicPr>
            <a:picLocks noChangeAspect="1"/>
          </p:cNvPicPr>
          <p:nvPr/>
        </p:nvPicPr>
        <p:blipFill>
          <a:blip r:embed="rId3"/>
          <a:stretch>
            <a:fillRect/>
          </a:stretch>
        </p:blipFill>
        <p:spPr>
          <a:xfrm>
            <a:off x="3545972" y="2895601"/>
            <a:ext cx="5598028" cy="3433763"/>
          </a:xfrm>
          <a:prstGeom prst="rect">
            <a:avLst/>
          </a:prstGeom>
        </p:spPr>
      </p:pic>
      <p:sp>
        <p:nvSpPr>
          <p:cNvPr id="20" name="テキスト ボックス 19">
            <a:extLst>
              <a:ext uri="{FF2B5EF4-FFF2-40B4-BE49-F238E27FC236}">
                <a16:creationId xmlns:a16="http://schemas.microsoft.com/office/drawing/2014/main" id="{FCC270C1-31EA-8480-B516-30A4C4AD8DD3}"/>
              </a:ext>
            </a:extLst>
          </p:cNvPr>
          <p:cNvSpPr txBox="1"/>
          <p:nvPr/>
        </p:nvSpPr>
        <p:spPr>
          <a:xfrm>
            <a:off x="7643329" y="3886200"/>
            <a:ext cx="1239416" cy="307777"/>
          </a:xfrm>
          <a:prstGeom prst="rect">
            <a:avLst/>
          </a:prstGeom>
          <a:solidFill>
            <a:schemeClr val="bg2"/>
          </a:solidFill>
          <a:ln w="6350">
            <a:solidFill>
              <a:schemeClr val="tx1"/>
            </a:solidFill>
          </a:ln>
        </p:spPr>
        <p:txBody>
          <a:bodyPr wrap="square">
            <a:spAutoFit/>
          </a:bodyPr>
          <a:lstStyle/>
          <a:p>
            <a:r>
              <a:rPr kumimoji="1" lang="ja-JP" altLang="en-US" sz="1400" dirty="0">
                <a:latin typeface="Meiryo UI" panose="020B0604030504040204" pitchFamily="50" charset="-128"/>
                <a:ea typeface="Meiryo UI" panose="020B0604030504040204" pitchFamily="50" charset="-128"/>
              </a:rPr>
              <a:t>業種別の割合</a:t>
            </a:r>
            <a:r>
              <a:rPr lang="ja-JP" altLang="en-US" sz="1400" dirty="0">
                <a:latin typeface="Meiryo UI" panose="020B0604030504040204" pitchFamily="50" charset="-128"/>
                <a:ea typeface="Meiryo UI" panose="020B0604030504040204" pitchFamily="50" charset="-128"/>
              </a:rPr>
              <a:t> </a:t>
            </a:r>
            <a:endParaRPr lang="ja-JP" altLang="en-US" sz="1400" dirty="0"/>
          </a:p>
        </p:txBody>
      </p:sp>
      <p:sp>
        <p:nvSpPr>
          <p:cNvPr id="6" name="吹き出し: 角を丸めた四角形 5">
            <a:extLst>
              <a:ext uri="{FF2B5EF4-FFF2-40B4-BE49-F238E27FC236}">
                <a16:creationId xmlns:a16="http://schemas.microsoft.com/office/drawing/2014/main" id="{B2E5A13C-574C-50A6-4919-FD038C98B6F3}"/>
              </a:ext>
            </a:extLst>
          </p:cNvPr>
          <p:cNvSpPr/>
          <p:nvPr/>
        </p:nvSpPr>
        <p:spPr>
          <a:xfrm>
            <a:off x="413658" y="5802084"/>
            <a:ext cx="3004456" cy="478971"/>
          </a:xfrm>
          <a:prstGeom prst="wedgeRoundRectCallout">
            <a:avLst>
              <a:gd name="adj1" fmla="val -24912"/>
              <a:gd name="adj2" fmla="val -107448"/>
              <a:gd name="adj3" fmla="val 16667"/>
            </a:avLst>
          </a:prstGeom>
          <a:solidFill>
            <a:schemeClr val="tx2">
              <a:lumMod val="20000"/>
              <a:lumOff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dirty="0">
                <a:solidFill>
                  <a:schemeClr val="tx1"/>
                </a:solidFill>
              </a:rPr>
              <a:t>建設業は死亡にいたる割合が多い</a:t>
            </a:r>
          </a:p>
        </p:txBody>
      </p:sp>
    </p:spTree>
    <p:extLst>
      <p:ext uri="{BB962C8B-B14F-4D97-AF65-F5344CB8AC3E}">
        <p14:creationId xmlns:p14="http://schemas.microsoft.com/office/powerpoint/2010/main" val="33036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DCC0A034-5E25-75F8-0585-764C999C5AAC}"/>
              </a:ext>
            </a:extLst>
          </p:cNvPr>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3" name="スライド番号プレースホルダー 2">
            <a:extLst>
              <a:ext uri="{FF2B5EF4-FFF2-40B4-BE49-F238E27FC236}">
                <a16:creationId xmlns:a16="http://schemas.microsoft.com/office/drawing/2014/main" id="{0622D865-6703-5759-9284-C0B55DB84077}"/>
              </a:ext>
            </a:extLst>
          </p:cNvPr>
          <p:cNvSpPr>
            <a:spLocks noGrp="1"/>
          </p:cNvSpPr>
          <p:nvPr>
            <p:ph type="sldNum" sz="quarter" idx="12"/>
          </p:nvPr>
        </p:nvSpPr>
        <p:spPr/>
        <p:txBody>
          <a:bodyPr/>
          <a:lstStyle/>
          <a:p>
            <a:fld id="{DAADA392-7C8B-4643-8B8F-D6BF5DB8E6B7}" type="slidenum">
              <a:rPr kumimoji="1" lang="ja-JP" altLang="en-US" smtClean="0"/>
              <a:t>6</a:t>
            </a:fld>
            <a:endParaRPr kumimoji="1" lang="ja-JP" altLang="en-US"/>
          </a:p>
        </p:txBody>
      </p:sp>
      <p:pic>
        <p:nvPicPr>
          <p:cNvPr id="5" name="図 4">
            <a:extLst>
              <a:ext uri="{FF2B5EF4-FFF2-40B4-BE49-F238E27FC236}">
                <a16:creationId xmlns:a16="http://schemas.microsoft.com/office/drawing/2014/main" id="{787276BE-117E-22D4-B08F-AC36F11469F8}"/>
              </a:ext>
            </a:extLst>
          </p:cNvPr>
          <p:cNvPicPr>
            <a:picLocks noChangeAspect="1"/>
          </p:cNvPicPr>
          <p:nvPr/>
        </p:nvPicPr>
        <p:blipFill>
          <a:blip r:embed="rId2"/>
          <a:stretch>
            <a:fillRect/>
          </a:stretch>
        </p:blipFill>
        <p:spPr>
          <a:xfrm>
            <a:off x="444954" y="775607"/>
            <a:ext cx="7579118" cy="4667250"/>
          </a:xfrm>
          <a:prstGeom prst="rect">
            <a:avLst/>
          </a:prstGeom>
        </p:spPr>
      </p:pic>
      <p:cxnSp>
        <p:nvCxnSpPr>
          <p:cNvPr id="6" name="直線コネクタ 5" descr="かやね社会保険労務士事務所">
            <a:extLst>
              <a:ext uri="{FF2B5EF4-FFF2-40B4-BE49-F238E27FC236}">
                <a16:creationId xmlns:a16="http://schemas.microsoft.com/office/drawing/2014/main" id="{0AA41B5D-6659-A30D-77CE-40BB71F604A8}"/>
              </a:ext>
              <a:ext uri="{C183D7F6-B498-43B3-948B-1728B52AA6E4}">
                <adec:decorative xmlns:adec="http://schemas.microsoft.com/office/drawing/2017/decorative" val="0"/>
              </a:ext>
            </a:extLst>
          </p:cNvPr>
          <p:cNvCxnSpPr>
            <a:cxnSpLocks/>
          </p:cNvCxnSpPr>
          <p:nvPr/>
        </p:nvCxnSpPr>
        <p:spPr>
          <a:xfrm>
            <a:off x="0" y="720000"/>
            <a:ext cx="9144000" cy="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吹き出し: 角を丸めた四角形 6">
            <a:extLst>
              <a:ext uri="{FF2B5EF4-FFF2-40B4-BE49-F238E27FC236}">
                <a16:creationId xmlns:a16="http://schemas.microsoft.com/office/drawing/2014/main" id="{96BECF63-A294-2D84-E6AF-B036BFE054D9}"/>
              </a:ext>
            </a:extLst>
          </p:cNvPr>
          <p:cNvSpPr/>
          <p:nvPr/>
        </p:nvSpPr>
        <p:spPr>
          <a:xfrm>
            <a:off x="631372" y="5638798"/>
            <a:ext cx="3004456" cy="478971"/>
          </a:xfrm>
          <a:prstGeom prst="wedgeRoundRectCallout">
            <a:avLst>
              <a:gd name="adj1" fmla="val -24912"/>
              <a:gd name="adj2" fmla="val -107448"/>
              <a:gd name="adj3" fmla="val 16667"/>
            </a:avLst>
          </a:prstGeom>
          <a:solidFill>
            <a:schemeClr val="tx2">
              <a:lumMod val="20000"/>
              <a:lumOff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dirty="0">
                <a:solidFill>
                  <a:schemeClr val="tx1"/>
                </a:solidFill>
              </a:rPr>
              <a:t>朝９時前でも発症は多くなっている</a:t>
            </a:r>
          </a:p>
        </p:txBody>
      </p:sp>
      <p:pic>
        <p:nvPicPr>
          <p:cNvPr id="9" name="図 8">
            <a:extLst>
              <a:ext uri="{FF2B5EF4-FFF2-40B4-BE49-F238E27FC236}">
                <a16:creationId xmlns:a16="http://schemas.microsoft.com/office/drawing/2014/main" id="{FEB6BA0E-69A3-E6C0-AD8C-B81C5B16D132}"/>
              </a:ext>
            </a:extLst>
          </p:cNvPr>
          <p:cNvPicPr>
            <a:picLocks noChangeAspect="1"/>
          </p:cNvPicPr>
          <p:nvPr/>
        </p:nvPicPr>
        <p:blipFill>
          <a:blip r:embed="rId3"/>
          <a:stretch>
            <a:fillRect/>
          </a:stretch>
        </p:blipFill>
        <p:spPr>
          <a:xfrm>
            <a:off x="5729989" y="3657600"/>
            <a:ext cx="3252522" cy="2697615"/>
          </a:xfrm>
          <a:prstGeom prst="rect">
            <a:avLst/>
          </a:prstGeom>
          <a:ln w="6350">
            <a:solidFill>
              <a:schemeClr val="tx1"/>
            </a:solidFill>
          </a:ln>
        </p:spPr>
      </p:pic>
      <p:sp>
        <p:nvSpPr>
          <p:cNvPr id="10" name="吹き出し: 角を丸めた四角形 9">
            <a:extLst>
              <a:ext uri="{FF2B5EF4-FFF2-40B4-BE49-F238E27FC236}">
                <a16:creationId xmlns:a16="http://schemas.microsoft.com/office/drawing/2014/main" id="{7977E85C-F706-3C4A-2ED3-36132D52B48A}"/>
              </a:ext>
            </a:extLst>
          </p:cNvPr>
          <p:cNvSpPr/>
          <p:nvPr/>
        </p:nvSpPr>
        <p:spPr>
          <a:xfrm>
            <a:off x="4550228" y="5845626"/>
            <a:ext cx="1676401" cy="478971"/>
          </a:xfrm>
          <a:prstGeom prst="wedgeRoundRectCallout">
            <a:avLst>
              <a:gd name="adj1" fmla="val 36320"/>
              <a:gd name="adj2" fmla="val -100630"/>
              <a:gd name="adj3" fmla="val 16667"/>
            </a:avLst>
          </a:prstGeom>
          <a:solidFill>
            <a:schemeClr val="tx2">
              <a:lumMod val="20000"/>
              <a:lumOff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dirty="0">
                <a:solidFill>
                  <a:schemeClr val="tx1"/>
                </a:solidFill>
              </a:rPr>
              <a:t>年齢層は満遍なく</a:t>
            </a:r>
          </a:p>
        </p:txBody>
      </p:sp>
      <p:sp>
        <p:nvSpPr>
          <p:cNvPr id="11" name="テキスト ボックス 10">
            <a:extLst>
              <a:ext uri="{FF2B5EF4-FFF2-40B4-BE49-F238E27FC236}">
                <a16:creationId xmlns:a16="http://schemas.microsoft.com/office/drawing/2014/main" id="{A955444B-ED02-6070-31C0-DEAF71D03045}"/>
              </a:ext>
            </a:extLst>
          </p:cNvPr>
          <p:cNvSpPr txBox="1"/>
          <p:nvPr/>
        </p:nvSpPr>
        <p:spPr>
          <a:xfrm>
            <a:off x="0" y="0"/>
            <a:ext cx="8889477" cy="715581"/>
          </a:xfrm>
          <a:prstGeom prst="rect">
            <a:avLst/>
          </a:prstGeom>
          <a:noFill/>
        </p:spPr>
        <p:txBody>
          <a:bodyPr wrap="square" rtlCol="0">
            <a:spAutoFit/>
          </a:bodyPr>
          <a:lstStyle/>
          <a:p>
            <a:pPr marL="0" indent="0" algn="l" rtl="0" eaLnBrk="1" latinLnBrk="0" hangingPunct="1">
              <a:lnSpc>
                <a:spcPct val="150000"/>
              </a:lnSpc>
              <a:buNone/>
            </a:pPr>
            <a:r>
              <a:rPr lang="en-US" altLang="ja-JP" sz="3200" dirty="0">
                <a:solidFill>
                  <a:srgbClr val="000000"/>
                </a:solidFill>
                <a:effectLst/>
                <a:latin typeface="ＭＳ Ｐゴシック" panose="020B0600070205080204" pitchFamily="50" charset="-128"/>
                <a:ea typeface="ＭＳ Ｐゴシック" panose="020B0600070205080204" pitchFamily="50" charset="-128"/>
              </a:rPr>
              <a:t>Ⅱ</a:t>
            </a:r>
            <a:r>
              <a:rPr lang="ja-JP" altLang="en-US" sz="3200" dirty="0">
                <a:solidFill>
                  <a:srgbClr val="000000"/>
                </a:solidFill>
                <a:effectLst/>
                <a:latin typeface="ＭＳ Ｐゴシック" panose="020B0600070205080204" pitchFamily="50" charset="-128"/>
                <a:ea typeface="ＭＳ Ｐゴシック" panose="020B0600070205080204" pitchFamily="50" charset="-128"/>
              </a:rPr>
              <a:t>　職場における熱中症の現状</a:t>
            </a:r>
          </a:p>
        </p:txBody>
      </p:sp>
    </p:spTree>
    <p:extLst>
      <p:ext uri="{BB962C8B-B14F-4D97-AF65-F5344CB8AC3E}">
        <p14:creationId xmlns:p14="http://schemas.microsoft.com/office/powerpoint/2010/main" val="6954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B316B-F144-1E1F-814A-FE8376663B1D}"/>
            </a:ext>
          </a:extLst>
        </p:cNvPr>
        <p:cNvGrpSpPr/>
        <p:nvPr/>
      </p:nvGrpSpPr>
      <p:grpSpPr>
        <a:xfrm>
          <a:off x="0" y="0"/>
          <a:ext cx="0" cy="0"/>
          <a:chOff x="0" y="0"/>
          <a:chExt cx="0" cy="0"/>
        </a:xfrm>
      </p:grpSpPr>
      <p:cxnSp>
        <p:nvCxnSpPr>
          <p:cNvPr id="8" name="直線コネクタ 7" descr="かやね社会保険労務士事務所">
            <a:extLst>
              <a:ext uri="{FF2B5EF4-FFF2-40B4-BE49-F238E27FC236}">
                <a16:creationId xmlns:a16="http://schemas.microsoft.com/office/drawing/2014/main" id="{56F93179-82C6-0A40-FE5C-C0DB2451BCD4}"/>
              </a:ext>
              <a:ext uri="{C183D7F6-B498-43B3-948B-1728B52AA6E4}">
                <adec:decorative xmlns:adec="http://schemas.microsoft.com/office/drawing/2017/decorative" val="0"/>
              </a:ext>
            </a:extLst>
          </p:cNvPr>
          <p:cNvCxnSpPr>
            <a:cxnSpLocks/>
          </p:cNvCxnSpPr>
          <p:nvPr/>
        </p:nvCxnSpPr>
        <p:spPr>
          <a:xfrm>
            <a:off x="0" y="720000"/>
            <a:ext cx="9144000" cy="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33159CF-EE5F-60D7-2577-5C44B871529B}"/>
              </a:ext>
            </a:extLst>
          </p:cNvPr>
          <p:cNvSpPr txBox="1"/>
          <p:nvPr/>
        </p:nvSpPr>
        <p:spPr>
          <a:xfrm>
            <a:off x="0" y="0"/>
            <a:ext cx="8889477" cy="715581"/>
          </a:xfrm>
          <a:prstGeom prst="rect">
            <a:avLst/>
          </a:prstGeom>
          <a:noFill/>
        </p:spPr>
        <p:txBody>
          <a:bodyPr wrap="square" rtlCol="0">
            <a:spAutoFit/>
          </a:bodyPr>
          <a:lstStyle/>
          <a:p>
            <a:pPr marL="0" indent="0" algn="l" rtl="0" eaLnBrk="1" latinLnBrk="0" hangingPunct="1">
              <a:lnSpc>
                <a:spcPct val="150000"/>
              </a:lnSpc>
              <a:buNone/>
            </a:pPr>
            <a:r>
              <a:rPr lang="en-US" altLang="ja-JP" sz="3200" dirty="0">
                <a:solidFill>
                  <a:srgbClr val="000000"/>
                </a:solidFill>
                <a:effectLst/>
                <a:latin typeface="ＭＳ Ｐゴシック" panose="020B0600070205080204" pitchFamily="50" charset="-128"/>
                <a:ea typeface="ＭＳ Ｐゴシック" panose="020B0600070205080204" pitchFamily="50" charset="-128"/>
              </a:rPr>
              <a:t>Ⅱ</a:t>
            </a:r>
            <a:r>
              <a:rPr lang="ja-JP" altLang="en-US" sz="3200" dirty="0">
                <a:solidFill>
                  <a:srgbClr val="000000"/>
                </a:solidFill>
                <a:effectLst/>
                <a:latin typeface="ＭＳ Ｐゴシック" panose="020B0600070205080204" pitchFamily="50" charset="-128"/>
                <a:ea typeface="ＭＳ Ｐゴシック" panose="020B0600070205080204" pitchFamily="50" charset="-128"/>
              </a:rPr>
              <a:t>　職場における熱中症の現状</a:t>
            </a:r>
          </a:p>
        </p:txBody>
      </p:sp>
      <p:sp>
        <p:nvSpPr>
          <p:cNvPr id="2" name="フッター プレースホルダー 1">
            <a:extLst>
              <a:ext uri="{FF2B5EF4-FFF2-40B4-BE49-F238E27FC236}">
                <a16:creationId xmlns:a16="http://schemas.microsoft.com/office/drawing/2014/main" id="{CE654D95-831A-5385-157B-F041112587B3}"/>
              </a:ext>
            </a:extLst>
          </p:cNvPr>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3" name="スライド番号プレースホルダー 2">
            <a:extLst>
              <a:ext uri="{FF2B5EF4-FFF2-40B4-BE49-F238E27FC236}">
                <a16:creationId xmlns:a16="http://schemas.microsoft.com/office/drawing/2014/main" id="{74541CD7-FB33-ACD0-CF99-14EA51C20E9D}"/>
              </a:ext>
            </a:extLst>
          </p:cNvPr>
          <p:cNvSpPr>
            <a:spLocks noGrp="1"/>
          </p:cNvSpPr>
          <p:nvPr>
            <p:ph type="sldNum" sz="quarter" idx="12"/>
          </p:nvPr>
        </p:nvSpPr>
        <p:spPr/>
        <p:txBody>
          <a:bodyPr/>
          <a:lstStyle/>
          <a:p>
            <a:fld id="{DAADA392-7C8B-4643-8B8F-D6BF5DB8E6B7}" type="slidenum">
              <a:rPr kumimoji="1" lang="ja-JP" altLang="en-US" smtClean="0"/>
              <a:t>7</a:t>
            </a:fld>
            <a:endParaRPr kumimoji="1" lang="ja-JP" altLang="en-US"/>
          </a:p>
        </p:txBody>
      </p:sp>
      <p:sp>
        <p:nvSpPr>
          <p:cNvPr id="4" name="テキスト ボックス 3">
            <a:extLst>
              <a:ext uri="{FF2B5EF4-FFF2-40B4-BE49-F238E27FC236}">
                <a16:creationId xmlns:a16="http://schemas.microsoft.com/office/drawing/2014/main" id="{C99A4544-365E-2F5C-9754-2B41F86EE104}"/>
              </a:ext>
            </a:extLst>
          </p:cNvPr>
          <p:cNvSpPr txBox="1"/>
          <p:nvPr/>
        </p:nvSpPr>
        <p:spPr>
          <a:xfrm>
            <a:off x="696686" y="1353234"/>
            <a:ext cx="7783285" cy="923330"/>
          </a:xfrm>
          <a:prstGeom prst="rect">
            <a:avLst/>
          </a:prstGeom>
          <a:noFill/>
          <a:ln w="6350">
            <a:solidFill>
              <a:schemeClr val="tx1"/>
            </a:solidFill>
          </a:ln>
        </p:spPr>
        <p:txBody>
          <a:bodyPr wrap="square">
            <a:spAutoFit/>
          </a:bodyPr>
          <a:lstStyle/>
          <a:p>
            <a:r>
              <a:rPr lang="ja-JP" altLang="en-US" i="0" dirty="0">
                <a:solidFill>
                  <a:srgbClr val="2E3136"/>
                </a:solidFill>
                <a:effectLst/>
                <a:latin typeface="+mn-ea"/>
              </a:rPr>
              <a:t>労働基準法施行規則（昭和二十二年厚生省令第二十三号</a:t>
            </a:r>
            <a:r>
              <a:rPr lang="en-US" altLang="ja-JP" i="0" dirty="0">
                <a:solidFill>
                  <a:srgbClr val="2E3136"/>
                </a:solidFill>
                <a:effectLst/>
                <a:latin typeface="+mn-ea"/>
              </a:rPr>
              <a:t>) </a:t>
            </a:r>
            <a:r>
              <a:rPr lang="ja-JP" altLang="en-US" i="0" dirty="0">
                <a:solidFill>
                  <a:srgbClr val="2E3136"/>
                </a:solidFill>
                <a:effectLst/>
                <a:latin typeface="+mn-ea"/>
              </a:rPr>
              <a:t>別表第１の</a:t>
            </a:r>
            <a:r>
              <a:rPr lang="ja-JP" altLang="en-US" dirty="0">
                <a:solidFill>
                  <a:srgbClr val="2E3136"/>
                </a:solidFill>
                <a:latin typeface="+mn-ea"/>
              </a:rPr>
              <a:t>２</a:t>
            </a:r>
            <a:endParaRPr lang="en-US" altLang="ja-JP" i="0" dirty="0">
              <a:solidFill>
                <a:srgbClr val="2E3136"/>
              </a:solidFill>
              <a:effectLst/>
              <a:latin typeface="+mn-ea"/>
            </a:endParaRPr>
          </a:p>
          <a:p>
            <a:r>
              <a:rPr lang="ja-JP" altLang="en-US" dirty="0">
                <a:solidFill>
                  <a:srgbClr val="2E3136"/>
                </a:solidFill>
                <a:latin typeface="+mn-ea"/>
              </a:rPr>
              <a:t>第２号　</a:t>
            </a:r>
            <a:r>
              <a:rPr kumimoji="0" lang="ja-JP" altLang="ja-JP" sz="1800" i="0" u="none" strike="noStrike" cap="none" normalizeH="0" baseline="0" dirty="0">
                <a:ln>
                  <a:noFill/>
                </a:ln>
                <a:solidFill>
                  <a:srgbClr val="2E3136"/>
                </a:solidFill>
                <a:effectLst/>
                <a:latin typeface="+mn-ea"/>
              </a:rPr>
              <a:t>物理的因子による次に掲げる疾病</a:t>
            </a:r>
            <a:endParaRPr kumimoji="0" lang="en-US" altLang="ja-JP" sz="1800" i="0" u="none" strike="noStrike" cap="none" normalizeH="0" baseline="0" dirty="0">
              <a:ln>
                <a:noFill/>
              </a:ln>
              <a:solidFill>
                <a:srgbClr val="2E3136"/>
              </a:solidFill>
              <a:effectLst/>
              <a:latin typeface="+mn-ea"/>
            </a:endParaRPr>
          </a:p>
          <a:p>
            <a:r>
              <a:rPr lang="ja-JP" altLang="en-US" dirty="0">
                <a:solidFill>
                  <a:srgbClr val="2E3136"/>
                </a:solidFill>
                <a:latin typeface="+mn-ea"/>
              </a:rPr>
              <a:t>　　　</a:t>
            </a:r>
            <a:r>
              <a:rPr lang="ja-JP" altLang="en-US" u="sng" dirty="0">
                <a:solidFill>
                  <a:srgbClr val="2E3136"/>
                </a:solidFill>
                <a:latin typeface="+mn-ea"/>
              </a:rPr>
              <a:t>８　</a:t>
            </a:r>
            <a:r>
              <a:rPr lang="ja-JP" altLang="en-US" i="0" u="sng" dirty="0">
                <a:effectLst/>
                <a:latin typeface="+mn-ea"/>
              </a:rPr>
              <a:t>暑熱な場所における業務による熱中症</a:t>
            </a:r>
            <a:endParaRPr lang="ja-JP" altLang="en-US" u="sng" dirty="0"/>
          </a:p>
        </p:txBody>
      </p:sp>
      <p:sp>
        <p:nvSpPr>
          <p:cNvPr id="7" name="テキスト ボックス 6">
            <a:extLst>
              <a:ext uri="{FF2B5EF4-FFF2-40B4-BE49-F238E27FC236}">
                <a16:creationId xmlns:a16="http://schemas.microsoft.com/office/drawing/2014/main" id="{6A60ED36-A807-C361-BAE4-63CEA70AD21F}"/>
              </a:ext>
            </a:extLst>
          </p:cNvPr>
          <p:cNvSpPr txBox="1"/>
          <p:nvPr/>
        </p:nvSpPr>
        <p:spPr>
          <a:xfrm>
            <a:off x="631372" y="798063"/>
            <a:ext cx="2928257" cy="461665"/>
          </a:xfrm>
          <a:prstGeom prst="rect">
            <a:avLst/>
          </a:prstGeom>
          <a:noFill/>
        </p:spPr>
        <p:txBody>
          <a:bodyPr wrap="square">
            <a:spAutoFit/>
          </a:bodyPr>
          <a:lstStyle/>
          <a:p>
            <a:r>
              <a:rPr lang="ja-JP" altLang="en-US" sz="2400" i="0" dirty="0">
                <a:solidFill>
                  <a:srgbClr val="2E3136"/>
                </a:solidFill>
                <a:effectLst/>
                <a:latin typeface="ヒラギノ角ゴ Pro W3"/>
              </a:rPr>
              <a:t>労災の対象となるか</a:t>
            </a:r>
            <a:endParaRPr lang="ja-JP" altLang="en-US" sz="2400" dirty="0"/>
          </a:p>
        </p:txBody>
      </p:sp>
      <p:sp>
        <p:nvSpPr>
          <p:cNvPr id="12" name="テキスト ボックス 11">
            <a:extLst>
              <a:ext uri="{FF2B5EF4-FFF2-40B4-BE49-F238E27FC236}">
                <a16:creationId xmlns:a16="http://schemas.microsoft.com/office/drawing/2014/main" id="{7A237D63-0D86-D492-7BCD-D7E8A7205681}"/>
              </a:ext>
            </a:extLst>
          </p:cNvPr>
          <p:cNvSpPr txBox="1"/>
          <p:nvPr/>
        </p:nvSpPr>
        <p:spPr>
          <a:xfrm>
            <a:off x="304800" y="2359415"/>
            <a:ext cx="8697685" cy="3970318"/>
          </a:xfrm>
          <a:prstGeom prst="rect">
            <a:avLst/>
          </a:prstGeom>
          <a:noFill/>
        </p:spPr>
        <p:txBody>
          <a:bodyPr wrap="square">
            <a:spAutoFit/>
          </a:bodyPr>
          <a:lstStyle/>
          <a:p>
            <a:r>
              <a:rPr lang="en-US" altLang="ja-JP" dirty="0"/>
              <a:t>【</a:t>
            </a:r>
            <a:r>
              <a:rPr lang="ja-JP" altLang="en-US" dirty="0"/>
              <a:t>一般的認定要件</a:t>
            </a:r>
            <a:r>
              <a:rPr lang="en-US" altLang="ja-JP" dirty="0"/>
              <a:t>】</a:t>
            </a:r>
          </a:p>
          <a:p>
            <a:r>
              <a:rPr lang="en-US" altLang="ja-JP" dirty="0"/>
              <a:t>1. </a:t>
            </a:r>
            <a:r>
              <a:rPr lang="ja-JP" altLang="en-US" dirty="0"/>
              <a:t>業務上の突発的又はその発生状態を時間的、場所的に明確にし得る原因が存在すること</a:t>
            </a:r>
            <a:endParaRPr lang="en-US" altLang="ja-JP" dirty="0"/>
          </a:p>
          <a:p>
            <a:r>
              <a:rPr lang="en-US" altLang="ja-JP" dirty="0"/>
              <a:t>2. </a:t>
            </a:r>
            <a:r>
              <a:rPr lang="ja-JP" altLang="en-US" dirty="0"/>
              <a:t>当該原因の性質、強度、これが身体に作用した部位、災害発生後発病までの </a:t>
            </a:r>
            <a:endParaRPr lang="en-US" altLang="ja-JP" dirty="0"/>
          </a:p>
          <a:p>
            <a:r>
              <a:rPr lang="ja-JP" altLang="en-US" dirty="0"/>
              <a:t>　　時間的間隔等から災害と疾病との間に因果関係が認められること</a:t>
            </a:r>
            <a:endParaRPr lang="en-US" altLang="ja-JP" dirty="0"/>
          </a:p>
          <a:p>
            <a:r>
              <a:rPr lang="en-US" altLang="ja-JP" dirty="0"/>
              <a:t>3. </a:t>
            </a:r>
            <a:r>
              <a:rPr lang="ja-JP" altLang="en-US" dirty="0"/>
              <a:t>業務に起因しない他の原因により発病（又は増悪）したものでないこと</a:t>
            </a:r>
            <a:endParaRPr lang="en-US" altLang="ja-JP" dirty="0"/>
          </a:p>
          <a:p>
            <a:endParaRPr lang="en-US" altLang="ja-JP" dirty="0"/>
          </a:p>
          <a:p>
            <a:r>
              <a:rPr lang="ja-JP" altLang="en-US" dirty="0"/>
              <a:t> </a:t>
            </a:r>
            <a:r>
              <a:rPr lang="en-US" altLang="ja-JP" dirty="0"/>
              <a:t>【</a:t>
            </a:r>
            <a:r>
              <a:rPr lang="ja-JP" altLang="en-US" dirty="0"/>
              <a:t>医学的診断要件</a:t>
            </a:r>
            <a:r>
              <a:rPr lang="en-US" altLang="ja-JP" dirty="0"/>
              <a:t>】 </a:t>
            </a:r>
          </a:p>
          <a:p>
            <a:pPr marL="342900" indent="-342900">
              <a:buAutoNum type="arabicPeriod"/>
            </a:pPr>
            <a:r>
              <a:rPr lang="ja-JP" altLang="en-US" dirty="0"/>
              <a:t>作業条件及び温湿度条件等の把握 </a:t>
            </a:r>
            <a:endParaRPr lang="en-US" altLang="ja-JP" dirty="0"/>
          </a:p>
          <a:p>
            <a:pPr marL="342900" indent="-342900">
              <a:buAutoNum type="arabicPeriod"/>
            </a:pPr>
            <a:r>
              <a:rPr lang="ja-JP" altLang="en-US" dirty="0"/>
              <a:t>一般症状の視診（けいれん、意識障害等）及び体温の測定 </a:t>
            </a:r>
            <a:endParaRPr lang="en-US" altLang="ja-JP" dirty="0"/>
          </a:p>
          <a:p>
            <a:pPr marL="342900" indent="-342900">
              <a:buAutoNum type="arabicPeriod"/>
            </a:pPr>
            <a:r>
              <a:rPr lang="ja-JP" altLang="en-US" dirty="0"/>
              <a:t>作業中に発生した頭蓋内出血、脳貧血、てんかん等による意識障害等との鑑別診断</a:t>
            </a:r>
            <a:endParaRPr lang="en-US" altLang="ja-JP" dirty="0"/>
          </a:p>
          <a:p>
            <a:r>
              <a:rPr lang="ja-JP" altLang="en-US" dirty="0"/>
              <a:t> </a:t>
            </a:r>
            <a:endParaRPr lang="en-US" altLang="ja-JP" dirty="0"/>
          </a:p>
          <a:p>
            <a:r>
              <a:rPr lang="ja-JP" altLang="en-US" dirty="0"/>
              <a:t>業務上疾病に該当するか否かについては、 「作業環境、労働時間、作業内容、本人の身体の状況及び被服の状況その他作業場の温湿度等の総合的判断により決定されるべきものである。」との通達があります</a:t>
            </a:r>
            <a:r>
              <a:rPr lang="ja-JP" altLang="en-US" sz="1100" dirty="0"/>
              <a:t>（昭 </a:t>
            </a:r>
            <a:r>
              <a:rPr lang="en-US" altLang="ja-JP" sz="1100" dirty="0"/>
              <a:t>26.11.17</a:t>
            </a:r>
            <a:r>
              <a:rPr lang="ja-JP" altLang="en-US" sz="1100" dirty="0"/>
              <a:t>基災収第</a:t>
            </a:r>
            <a:r>
              <a:rPr lang="en-US" altLang="ja-JP" sz="1100" dirty="0"/>
              <a:t>3196</a:t>
            </a:r>
            <a:r>
              <a:rPr lang="ja-JP" altLang="en-US" sz="1100" dirty="0"/>
              <a:t>号）</a:t>
            </a:r>
          </a:p>
        </p:txBody>
      </p:sp>
    </p:spTree>
    <p:extLst>
      <p:ext uri="{BB962C8B-B14F-4D97-AF65-F5344CB8AC3E}">
        <p14:creationId xmlns:p14="http://schemas.microsoft.com/office/powerpoint/2010/main" val="3124779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B2421088-6D51-7F35-DFB3-5B30D5C4BFD1}"/>
              </a:ext>
            </a:extLst>
          </p:cNvPr>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3" name="スライド番号プレースホルダー 2">
            <a:extLst>
              <a:ext uri="{FF2B5EF4-FFF2-40B4-BE49-F238E27FC236}">
                <a16:creationId xmlns:a16="http://schemas.microsoft.com/office/drawing/2014/main" id="{39863CA1-3832-EA7B-02FF-C76D71C51D61}"/>
              </a:ext>
            </a:extLst>
          </p:cNvPr>
          <p:cNvSpPr>
            <a:spLocks noGrp="1"/>
          </p:cNvSpPr>
          <p:nvPr>
            <p:ph type="sldNum" sz="quarter" idx="12"/>
          </p:nvPr>
        </p:nvSpPr>
        <p:spPr/>
        <p:txBody>
          <a:bodyPr/>
          <a:lstStyle/>
          <a:p>
            <a:fld id="{DAADA392-7C8B-4643-8B8F-D6BF5DB8E6B7}" type="slidenum">
              <a:rPr kumimoji="1" lang="ja-JP" altLang="en-US" smtClean="0"/>
              <a:t>8</a:t>
            </a:fld>
            <a:endParaRPr kumimoji="1" lang="ja-JP" altLang="en-US"/>
          </a:p>
        </p:txBody>
      </p:sp>
      <p:cxnSp>
        <p:nvCxnSpPr>
          <p:cNvPr id="8" name="直線コネクタ 7" descr="かやね社会保険労務士事務所">
            <a:extLst>
              <a:ext uri="{FF2B5EF4-FFF2-40B4-BE49-F238E27FC236}">
                <a16:creationId xmlns:a16="http://schemas.microsoft.com/office/drawing/2014/main" id="{6D7DC235-073E-0ADC-22CF-3AA9C1C5F232}"/>
              </a:ext>
              <a:ext uri="{C183D7F6-B498-43B3-948B-1728B52AA6E4}">
                <adec:decorative xmlns:adec="http://schemas.microsoft.com/office/drawing/2017/decorative" val="0"/>
              </a:ext>
            </a:extLst>
          </p:cNvPr>
          <p:cNvCxnSpPr>
            <a:cxnSpLocks/>
          </p:cNvCxnSpPr>
          <p:nvPr/>
        </p:nvCxnSpPr>
        <p:spPr>
          <a:xfrm>
            <a:off x="0" y="720000"/>
            <a:ext cx="9144000" cy="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810604DB-EBFF-4C2C-7FD8-38C35C1A93F0}"/>
              </a:ext>
            </a:extLst>
          </p:cNvPr>
          <p:cNvSpPr txBox="1"/>
          <p:nvPr/>
        </p:nvSpPr>
        <p:spPr>
          <a:xfrm>
            <a:off x="0" y="0"/>
            <a:ext cx="8889477" cy="715581"/>
          </a:xfrm>
          <a:prstGeom prst="rect">
            <a:avLst/>
          </a:prstGeom>
          <a:noFill/>
        </p:spPr>
        <p:txBody>
          <a:bodyPr wrap="square" rtlCol="0">
            <a:spAutoFit/>
          </a:bodyPr>
          <a:lstStyle/>
          <a:p>
            <a:pPr marL="0" indent="0" algn="l" rtl="0" eaLnBrk="1" latinLnBrk="0" hangingPunct="1">
              <a:lnSpc>
                <a:spcPct val="150000"/>
              </a:lnSpc>
              <a:buNone/>
            </a:pPr>
            <a:r>
              <a:rPr lang="ja-JP" altLang="en-US" sz="3200" dirty="0">
                <a:solidFill>
                  <a:srgbClr val="000000"/>
                </a:solidFill>
                <a:latin typeface="ＭＳ Ｐゴシック" panose="020B0600070205080204" pitchFamily="50" charset="-128"/>
                <a:ea typeface="ＭＳ Ｐゴシック" panose="020B0600070205080204" pitchFamily="50" charset="-128"/>
              </a:rPr>
              <a:t>　熱中症対策義務化の内容</a:t>
            </a:r>
            <a:r>
              <a:rPr lang="ja-JP" altLang="en-US" sz="2800" dirty="0">
                <a:solidFill>
                  <a:srgbClr val="000000"/>
                </a:solidFill>
                <a:latin typeface="ＭＳ Ｐゴシック" panose="020B0600070205080204" pitchFamily="50" charset="-128"/>
                <a:ea typeface="ＭＳ Ｐゴシック" panose="020B0600070205080204" pitchFamily="50" charset="-128"/>
              </a:rPr>
              <a:t>（令和７年６月）</a:t>
            </a:r>
            <a:endParaRPr lang="ja-JP" altLang="en-US" sz="2800" dirty="0">
              <a:solidFill>
                <a:srgbClr val="000000"/>
              </a:solidFill>
              <a:effectLst/>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743532F0-47F1-2181-BFC5-92C626CBE0BA}"/>
              </a:ext>
            </a:extLst>
          </p:cNvPr>
          <p:cNvSpPr txBox="1"/>
          <p:nvPr/>
        </p:nvSpPr>
        <p:spPr>
          <a:xfrm>
            <a:off x="500742" y="871754"/>
            <a:ext cx="8349343" cy="3077766"/>
          </a:xfrm>
          <a:prstGeom prst="rect">
            <a:avLst/>
          </a:prstGeom>
          <a:noFill/>
        </p:spPr>
        <p:txBody>
          <a:bodyPr wrap="square">
            <a:spAutoFit/>
          </a:bodyPr>
          <a:lstStyle/>
          <a:p>
            <a:r>
              <a:rPr lang="ja-JP" altLang="en-US" b="0" i="0" dirty="0">
                <a:solidFill>
                  <a:srgbClr val="333333"/>
                </a:solidFill>
                <a:effectLst/>
                <a:latin typeface="Google Sans"/>
              </a:rPr>
              <a:t>職場における熱中症の重篤化を防ぐため、労働安全衛生規則が改正、事業主に下記措置を義務化（令和</a:t>
            </a:r>
            <a:r>
              <a:rPr lang="en-US" altLang="ja-JP" b="0" i="0" dirty="0">
                <a:solidFill>
                  <a:srgbClr val="333333"/>
                </a:solidFill>
                <a:effectLst/>
                <a:latin typeface="Google Sans"/>
              </a:rPr>
              <a:t>7</a:t>
            </a:r>
            <a:r>
              <a:rPr lang="ja-JP" altLang="en-US" b="0" i="0" dirty="0">
                <a:solidFill>
                  <a:srgbClr val="333333"/>
                </a:solidFill>
                <a:effectLst/>
                <a:latin typeface="Google Sans"/>
              </a:rPr>
              <a:t>年</a:t>
            </a:r>
            <a:r>
              <a:rPr lang="en-US" altLang="ja-JP" b="0" i="0" dirty="0">
                <a:solidFill>
                  <a:srgbClr val="333333"/>
                </a:solidFill>
                <a:effectLst/>
                <a:latin typeface="Google Sans"/>
              </a:rPr>
              <a:t>6</a:t>
            </a:r>
            <a:r>
              <a:rPr lang="ja-JP" altLang="en-US" b="0" i="0" dirty="0">
                <a:solidFill>
                  <a:srgbClr val="333333"/>
                </a:solidFill>
                <a:effectLst/>
                <a:latin typeface="Google Sans"/>
              </a:rPr>
              <a:t>月</a:t>
            </a:r>
            <a:r>
              <a:rPr lang="en-US" altLang="ja-JP" b="0" i="0" dirty="0">
                <a:solidFill>
                  <a:srgbClr val="333333"/>
                </a:solidFill>
                <a:effectLst/>
                <a:latin typeface="Google Sans"/>
              </a:rPr>
              <a:t>1</a:t>
            </a:r>
            <a:r>
              <a:rPr lang="ja-JP" altLang="en-US" b="0" i="0" dirty="0">
                <a:solidFill>
                  <a:srgbClr val="333333"/>
                </a:solidFill>
                <a:effectLst/>
                <a:latin typeface="Google Sans"/>
              </a:rPr>
              <a:t>日施行）</a:t>
            </a:r>
            <a:endParaRPr lang="en-US" altLang="ja-JP" dirty="0"/>
          </a:p>
          <a:p>
            <a:endParaRPr lang="en-US" altLang="ja-JP" b="0" i="0" dirty="0">
              <a:solidFill>
                <a:srgbClr val="333333"/>
              </a:solidFill>
              <a:effectLst/>
              <a:latin typeface="Google Sans"/>
            </a:endParaRPr>
          </a:p>
          <a:p>
            <a:r>
              <a:rPr lang="ja-JP" altLang="en-US" dirty="0">
                <a:solidFill>
                  <a:srgbClr val="333333"/>
                </a:solidFill>
                <a:latin typeface="Google Sans"/>
              </a:rPr>
              <a:t>◆</a:t>
            </a:r>
            <a:r>
              <a:rPr lang="ja-JP" altLang="en-US" b="0" i="0" dirty="0">
                <a:solidFill>
                  <a:srgbClr val="333333"/>
                </a:solidFill>
                <a:effectLst/>
                <a:latin typeface="Google Sans"/>
              </a:rPr>
              <a:t>熱中症の重篤化を防止するため</a:t>
            </a:r>
            <a:endParaRPr lang="en-US" altLang="ja-JP" b="0" i="0" dirty="0">
              <a:solidFill>
                <a:srgbClr val="333333"/>
              </a:solidFill>
              <a:effectLst/>
              <a:latin typeface="Google Sans"/>
            </a:endParaRPr>
          </a:p>
          <a:p>
            <a:r>
              <a:rPr lang="ja-JP" altLang="en-US" dirty="0">
                <a:solidFill>
                  <a:srgbClr val="333333"/>
                </a:solidFill>
                <a:latin typeface="Google Sans"/>
              </a:rPr>
              <a:t>　①　</a:t>
            </a:r>
            <a:r>
              <a:rPr lang="ja-JP" altLang="en-US" b="0" i="0" dirty="0">
                <a:solidFill>
                  <a:srgbClr val="333333"/>
                </a:solidFill>
                <a:effectLst/>
                <a:latin typeface="Google Sans"/>
              </a:rPr>
              <a:t>体制整備</a:t>
            </a:r>
            <a:endParaRPr lang="en-US" altLang="ja-JP" b="0" i="0" dirty="0">
              <a:solidFill>
                <a:srgbClr val="333333"/>
              </a:solidFill>
              <a:effectLst/>
              <a:latin typeface="Google Sans"/>
            </a:endParaRPr>
          </a:p>
          <a:p>
            <a:r>
              <a:rPr lang="ja-JP" altLang="en-US" dirty="0">
                <a:solidFill>
                  <a:srgbClr val="333333"/>
                </a:solidFill>
                <a:latin typeface="Google Sans"/>
              </a:rPr>
              <a:t>　②　</a:t>
            </a:r>
            <a:r>
              <a:rPr lang="ja-JP" altLang="en-US" b="0" i="0" dirty="0">
                <a:solidFill>
                  <a:srgbClr val="333333"/>
                </a:solidFill>
                <a:effectLst/>
                <a:latin typeface="Google Sans"/>
              </a:rPr>
              <a:t>手順作成</a:t>
            </a:r>
            <a:endParaRPr lang="en-US" altLang="ja-JP" b="0" i="0" dirty="0">
              <a:solidFill>
                <a:srgbClr val="333333"/>
              </a:solidFill>
              <a:effectLst/>
              <a:latin typeface="Google Sans"/>
            </a:endParaRPr>
          </a:p>
          <a:p>
            <a:r>
              <a:rPr lang="ja-JP" altLang="en-US" dirty="0">
                <a:solidFill>
                  <a:srgbClr val="333333"/>
                </a:solidFill>
                <a:latin typeface="Google Sans"/>
              </a:rPr>
              <a:t>　③　</a:t>
            </a:r>
            <a:r>
              <a:rPr lang="ja-JP" altLang="en-US" b="0" i="0" dirty="0">
                <a:solidFill>
                  <a:srgbClr val="333333"/>
                </a:solidFill>
                <a:effectLst/>
                <a:latin typeface="Google Sans"/>
              </a:rPr>
              <a:t>関係者への周知</a:t>
            </a:r>
            <a:r>
              <a:rPr lang="ja-JP" altLang="en-US" dirty="0">
                <a:solidFill>
                  <a:srgbClr val="333333"/>
                </a:solidFill>
                <a:latin typeface="Google Sans"/>
              </a:rPr>
              <a:t>　</a:t>
            </a:r>
            <a:endParaRPr lang="en-US" altLang="ja-JP" b="0" i="0" dirty="0">
              <a:solidFill>
                <a:srgbClr val="333333"/>
              </a:solidFill>
              <a:effectLst/>
              <a:latin typeface="Google Sans"/>
            </a:endParaRPr>
          </a:p>
          <a:p>
            <a:br>
              <a:rPr lang="ja-JP" altLang="en-US" dirty="0"/>
            </a:br>
            <a:r>
              <a:rPr lang="ja-JP" altLang="en-US" b="0" i="0" dirty="0">
                <a:solidFill>
                  <a:srgbClr val="333333"/>
                </a:solidFill>
                <a:effectLst/>
                <a:latin typeface="Google Sans"/>
              </a:rPr>
              <a:t>対象となるのは「</a:t>
            </a:r>
            <a:r>
              <a:rPr lang="en-US" altLang="ja-JP" b="0" i="0" dirty="0">
                <a:solidFill>
                  <a:srgbClr val="333333"/>
                </a:solidFill>
                <a:effectLst/>
                <a:latin typeface="Google Sans"/>
              </a:rPr>
              <a:t>WBGT</a:t>
            </a:r>
            <a:r>
              <a:rPr lang="ja-JP" altLang="en-US" b="0" i="0" dirty="0">
                <a:solidFill>
                  <a:srgbClr val="333333"/>
                </a:solidFill>
                <a:effectLst/>
                <a:latin typeface="Google Sans"/>
              </a:rPr>
              <a:t>値</a:t>
            </a:r>
            <a:r>
              <a:rPr lang="en-US" altLang="ja-JP" b="0" i="0" dirty="0">
                <a:solidFill>
                  <a:srgbClr val="333333"/>
                </a:solidFill>
                <a:effectLst/>
                <a:latin typeface="Google Sans"/>
              </a:rPr>
              <a:t>28</a:t>
            </a:r>
            <a:r>
              <a:rPr lang="ja-JP" altLang="en-US" b="0" i="0" dirty="0">
                <a:solidFill>
                  <a:srgbClr val="333333"/>
                </a:solidFill>
                <a:effectLst/>
                <a:latin typeface="Google Sans"/>
              </a:rPr>
              <a:t>度以上又は気温</a:t>
            </a:r>
            <a:r>
              <a:rPr lang="en-US" altLang="ja-JP" b="0" i="0" dirty="0">
                <a:solidFill>
                  <a:srgbClr val="333333"/>
                </a:solidFill>
                <a:effectLst/>
                <a:latin typeface="Google Sans"/>
              </a:rPr>
              <a:t>31</a:t>
            </a:r>
            <a:r>
              <a:rPr lang="ja-JP" altLang="en-US" b="0" i="0" dirty="0">
                <a:solidFill>
                  <a:srgbClr val="333333"/>
                </a:solidFill>
                <a:effectLst/>
                <a:latin typeface="Google Sans"/>
              </a:rPr>
              <a:t>度以上の環境下で連続</a:t>
            </a:r>
            <a:r>
              <a:rPr lang="en-US" altLang="ja-JP" b="0" i="0" dirty="0">
                <a:solidFill>
                  <a:srgbClr val="333333"/>
                </a:solidFill>
                <a:effectLst/>
                <a:latin typeface="Google Sans"/>
              </a:rPr>
              <a:t>1</a:t>
            </a:r>
            <a:r>
              <a:rPr lang="ja-JP" altLang="en-US" b="0" i="0" dirty="0">
                <a:solidFill>
                  <a:srgbClr val="333333"/>
                </a:solidFill>
                <a:effectLst/>
                <a:latin typeface="Google Sans"/>
              </a:rPr>
              <a:t>時間以上又は</a:t>
            </a:r>
            <a:r>
              <a:rPr lang="en-US" altLang="ja-JP" b="0" i="0" dirty="0">
                <a:solidFill>
                  <a:srgbClr val="333333"/>
                </a:solidFill>
                <a:effectLst/>
                <a:latin typeface="Google Sans"/>
              </a:rPr>
              <a:t>1</a:t>
            </a:r>
            <a:r>
              <a:rPr lang="ja-JP" altLang="en-US" b="0" i="0" dirty="0">
                <a:solidFill>
                  <a:srgbClr val="333333"/>
                </a:solidFill>
                <a:effectLst/>
                <a:latin typeface="Google Sans"/>
              </a:rPr>
              <a:t>日</a:t>
            </a:r>
            <a:r>
              <a:rPr lang="en-US" altLang="ja-JP" b="0" i="0" dirty="0">
                <a:solidFill>
                  <a:srgbClr val="333333"/>
                </a:solidFill>
                <a:effectLst/>
                <a:latin typeface="Google Sans"/>
              </a:rPr>
              <a:t>4</a:t>
            </a:r>
            <a:r>
              <a:rPr lang="ja-JP" altLang="en-US" b="0" i="0" dirty="0">
                <a:solidFill>
                  <a:srgbClr val="333333"/>
                </a:solidFill>
                <a:effectLst/>
                <a:latin typeface="Google Sans"/>
              </a:rPr>
              <a:t>時間を超えての実施」が見込まれる作業です。</a:t>
            </a:r>
            <a:br>
              <a:rPr lang="ja-JP" altLang="en-US" dirty="0"/>
            </a:br>
            <a:r>
              <a:rPr lang="en-US" altLang="ja-JP" sz="1400" b="0" i="0" dirty="0">
                <a:solidFill>
                  <a:srgbClr val="333333"/>
                </a:solidFill>
                <a:effectLst/>
                <a:latin typeface="Google Sans"/>
              </a:rPr>
              <a:t>※WBGT</a:t>
            </a:r>
            <a:r>
              <a:rPr lang="ja-JP" altLang="en-US" sz="1400" b="0" i="0" dirty="0">
                <a:solidFill>
                  <a:srgbClr val="333333"/>
                </a:solidFill>
                <a:effectLst/>
                <a:latin typeface="Google Sans"/>
              </a:rPr>
              <a:t>値（暑さ指数）：「気温」、「湿度」、「日射・放射」、「風」の要素をもとに算出された指標です。</a:t>
            </a:r>
            <a:endParaRPr lang="ja-JP" altLang="en-US" sz="1400" dirty="0"/>
          </a:p>
        </p:txBody>
      </p:sp>
      <p:sp>
        <p:nvSpPr>
          <p:cNvPr id="12" name="右中かっこ 11">
            <a:extLst>
              <a:ext uri="{FF2B5EF4-FFF2-40B4-BE49-F238E27FC236}">
                <a16:creationId xmlns:a16="http://schemas.microsoft.com/office/drawing/2014/main" id="{B0A2931B-C88B-DD5A-F806-0965E1FBC28A}"/>
              </a:ext>
            </a:extLst>
          </p:cNvPr>
          <p:cNvSpPr/>
          <p:nvPr/>
        </p:nvSpPr>
        <p:spPr>
          <a:xfrm>
            <a:off x="3461658" y="2046514"/>
            <a:ext cx="250371" cy="707572"/>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5841EC8-2589-4F05-EF77-0F08515EA51B}"/>
              </a:ext>
            </a:extLst>
          </p:cNvPr>
          <p:cNvSpPr txBox="1"/>
          <p:nvPr/>
        </p:nvSpPr>
        <p:spPr>
          <a:xfrm>
            <a:off x="4033156" y="2253344"/>
            <a:ext cx="914400" cy="369332"/>
          </a:xfrm>
          <a:prstGeom prst="rect">
            <a:avLst/>
          </a:prstGeom>
          <a:solidFill>
            <a:schemeClr val="accent2">
              <a:lumMod val="20000"/>
              <a:lumOff val="80000"/>
            </a:schemeClr>
          </a:solidFill>
          <a:ln>
            <a:solidFill>
              <a:schemeClr val="tx1"/>
            </a:solidFill>
          </a:ln>
        </p:spPr>
        <p:txBody>
          <a:bodyPr wrap="square" rtlCol="0">
            <a:spAutoFit/>
          </a:bodyPr>
          <a:lstStyle/>
          <a:p>
            <a:r>
              <a:rPr kumimoji="1" lang="ja-JP" altLang="en-US" dirty="0"/>
              <a:t>義務化</a:t>
            </a:r>
          </a:p>
        </p:txBody>
      </p:sp>
      <p:sp>
        <p:nvSpPr>
          <p:cNvPr id="16" name="四角形: 角を丸くする 15">
            <a:extLst>
              <a:ext uri="{FF2B5EF4-FFF2-40B4-BE49-F238E27FC236}">
                <a16:creationId xmlns:a16="http://schemas.microsoft.com/office/drawing/2014/main" id="{C8722B0B-0517-0A83-5CD4-A326B4D936C6}"/>
              </a:ext>
            </a:extLst>
          </p:cNvPr>
          <p:cNvSpPr/>
          <p:nvPr/>
        </p:nvSpPr>
        <p:spPr>
          <a:xfrm>
            <a:off x="228600" y="4016829"/>
            <a:ext cx="3124200" cy="1698172"/>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72000" tIns="36000" rIns="72000" rtlCol="0" anchor="ctr"/>
          <a:lstStyle/>
          <a:p>
            <a:r>
              <a:rPr kumimoji="1" lang="ja-JP" altLang="en-US" dirty="0">
                <a:solidFill>
                  <a:schemeClr val="tx1"/>
                </a:solidFill>
              </a:rPr>
              <a:t>まずは、初動！</a:t>
            </a:r>
            <a:endParaRPr kumimoji="1" lang="en-US" altLang="ja-JP" dirty="0">
              <a:solidFill>
                <a:schemeClr val="tx1"/>
              </a:solidFill>
            </a:endParaRPr>
          </a:p>
          <a:p>
            <a:r>
              <a:rPr kumimoji="1" lang="ja-JP" altLang="en-US" dirty="0">
                <a:solidFill>
                  <a:schemeClr val="tx1"/>
                </a:solidFill>
              </a:rPr>
              <a:t>・気が付く（自覚症状）　　　</a:t>
            </a:r>
            <a:endParaRPr kumimoji="1" lang="en-US" altLang="ja-JP" dirty="0">
              <a:solidFill>
                <a:schemeClr val="tx1"/>
              </a:solidFill>
            </a:endParaRPr>
          </a:p>
          <a:p>
            <a:r>
              <a:rPr kumimoji="1" lang="ja-JP" altLang="en-US" dirty="0">
                <a:solidFill>
                  <a:schemeClr val="tx1"/>
                </a:solidFill>
              </a:rPr>
              <a:t>・見つける（様子がおかしい）</a:t>
            </a:r>
            <a:endParaRPr kumimoji="1" lang="en-US" altLang="ja-JP" dirty="0">
              <a:solidFill>
                <a:schemeClr val="tx1"/>
              </a:solidFill>
            </a:endParaRPr>
          </a:p>
          <a:p>
            <a:r>
              <a:rPr kumimoji="1" lang="ja-JP" altLang="en-US" dirty="0">
                <a:solidFill>
                  <a:schemeClr val="tx1"/>
                </a:solidFill>
              </a:rPr>
              <a:t>・職場巡視</a:t>
            </a:r>
            <a:endParaRPr kumimoji="1" lang="en-US" altLang="ja-JP" dirty="0">
              <a:solidFill>
                <a:schemeClr val="tx1"/>
              </a:solidFill>
            </a:endParaRPr>
          </a:p>
          <a:p>
            <a:r>
              <a:rPr kumimoji="1" lang="ja-JP" altLang="en-US" dirty="0">
                <a:solidFill>
                  <a:schemeClr val="tx1"/>
                </a:solidFill>
              </a:rPr>
              <a:t>・バディ制</a:t>
            </a:r>
            <a:endParaRPr kumimoji="1" lang="en-US" altLang="ja-JP" dirty="0">
              <a:solidFill>
                <a:schemeClr val="tx1"/>
              </a:solidFill>
            </a:endParaRPr>
          </a:p>
          <a:p>
            <a:r>
              <a:rPr kumimoji="1" lang="ja-JP" altLang="en-US" dirty="0">
                <a:solidFill>
                  <a:schemeClr val="tx1"/>
                </a:solidFill>
              </a:rPr>
              <a:t>・ウェラブル端末の利用　等</a:t>
            </a:r>
          </a:p>
        </p:txBody>
      </p:sp>
      <p:sp>
        <p:nvSpPr>
          <p:cNvPr id="21" name="フローチャート: 組合せ 20">
            <a:extLst>
              <a:ext uri="{FF2B5EF4-FFF2-40B4-BE49-F238E27FC236}">
                <a16:creationId xmlns:a16="http://schemas.microsoft.com/office/drawing/2014/main" id="{7A15C667-1870-95B9-12E8-1E8FC25E1F35}"/>
              </a:ext>
            </a:extLst>
          </p:cNvPr>
          <p:cNvSpPr/>
          <p:nvPr/>
        </p:nvSpPr>
        <p:spPr>
          <a:xfrm rot="16200000">
            <a:off x="3173186" y="4642758"/>
            <a:ext cx="870857" cy="250369"/>
          </a:xfrm>
          <a:prstGeom prst="flowChartMer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0E1EF20E-1ABD-7324-EDD0-553DE30BD370}"/>
              </a:ext>
            </a:extLst>
          </p:cNvPr>
          <p:cNvSpPr/>
          <p:nvPr/>
        </p:nvSpPr>
        <p:spPr>
          <a:xfrm>
            <a:off x="3799115" y="4248000"/>
            <a:ext cx="2286000" cy="11321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72000" tIns="36000" rIns="72000" rtlCol="0" anchor="ctr"/>
          <a:lstStyle/>
          <a:p>
            <a:r>
              <a:rPr kumimoji="1" lang="ja-JP" altLang="en-US" dirty="0">
                <a:solidFill>
                  <a:schemeClr val="tx1"/>
                </a:solidFill>
              </a:rPr>
              <a:t>そして、適切な判断！</a:t>
            </a:r>
            <a:endParaRPr kumimoji="1" lang="en-US" altLang="ja-JP" dirty="0">
              <a:solidFill>
                <a:schemeClr val="tx1"/>
              </a:solidFill>
            </a:endParaRPr>
          </a:p>
          <a:p>
            <a:r>
              <a:rPr kumimoji="1" lang="ja-JP" altLang="en-US" dirty="0">
                <a:solidFill>
                  <a:schemeClr val="tx1"/>
                </a:solidFill>
              </a:rPr>
              <a:t>・離脱　　　</a:t>
            </a:r>
            <a:endParaRPr kumimoji="1" lang="en-US" altLang="ja-JP" dirty="0">
              <a:solidFill>
                <a:schemeClr val="tx1"/>
              </a:solidFill>
            </a:endParaRPr>
          </a:p>
          <a:p>
            <a:r>
              <a:rPr kumimoji="1" lang="ja-JP" altLang="en-US" dirty="0">
                <a:solidFill>
                  <a:schemeClr val="tx1"/>
                </a:solidFill>
              </a:rPr>
              <a:t>・冷却（</a:t>
            </a:r>
            <a:r>
              <a:rPr kumimoji="1" lang="ja-JP" altLang="en-US" sz="1400" dirty="0">
                <a:solidFill>
                  <a:schemeClr val="tx1"/>
                </a:solidFill>
              </a:rPr>
              <a:t>水分・塩分）</a:t>
            </a:r>
            <a:endParaRPr kumimoji="1" lang="en-US" altLang="ja-JP" sz="1400" dirty="0">
              <a:solidFill>
                <a:schemeClr val="tx1"/>
              </a:solidFill>
            </a:endParaRPr>
          </a:p>
          <a:p>
            <a:r>
              <a:rPr kumimoji="1" lang="ja-JP" altLang="en-US" dirty="0">
                <a:solidFill>
                  <a:schemeClr val="tx1"/>
                </a:solidFill>
              </a:rPr>
              <a:t>・搬送　</a:t>
            </a:r>
          </a:p>
        </p:txBody>
      </p:sp>
      <p:sp>
        <p:nvSpPr>
          <p:cNvPr id="24" name="矢印: 上カーブ 23">
            <a:extLst>
              <a:ext uri="{FF2B5EF4-FFF2-40B4-BE49-F238E27FC236}">
                <a16:creationId xmlns:a16="http://schemas.microsoft.com/office/drawing/2014/main" id="{8C8254A3-A057-A1FA-C4EE-A2E018DF9952}"/>
              </a:ext>
            </a:extLst>
          </p:cNvPr>
          <p:cNvSpPr/>
          <p:nvPr/>
        </p:nvSpPr>
        <p:spPr>
          <a:xfrm>
            <a:off x="2917371" y="5823858"/>
            <a:ext cx="2144485" cy="598713"/>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連絡体制整備</a:t>
            </a:r>
            <a:endParaRPr kumimoji="1" lang="en-US" altLang="ja-JP" dirty="0">
              <a:solidFill>
                <a:schemeClr val="tx1"/>
              </a:solidFill>
            </a:endParaRPr>
          </a:p>
          <a:p>
            <a:pPr algn="ctr"/>
            <a:r>
              <a:rPr kumimoji="1" lang="ja-JP" altLang="en-US" dirty="0">
                <a:solidFill>
                  <a:schemeClr val="tx1"/>
                </a:solidFill>
              </a:rPr>
              <a:t>周知</a:t>
            </a:r>
          </a:p>
        </p:txBody>
      </p:sp>
      <p:sp>
        <p:nvSpPr>
          <p:cNvPr id="25" name="四角形: 角を丸くする 24">
            <a:extLst>
              <a:ext uri="{FF2B5EF4-FFF2-40B4-BE49-F238E27FC236}">
                <a16:creationId xmlns:a16="http://schemas.microsoft.com/office/drawing/2014/main" id="{1020A1EF-8517-D0E5-CE4C-B3D8D7FD8F18}"/>
              </a:ext>
            </a:extLst>
          </p:cNvPr>
          <p:cNvSpPr/>
          <p:nvPr/>
        </p:nvSpPr>
        <p:spPr>
          <a:xfrm>
            <a:off x="6542317" y="4248000"/>
            <a:ext cx="2286000" cy="11321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72000" tIns="36000" rIns="72000" rtlCol="0" anchor="ctr"/>
          <a:lstStyle/>
          <a:p>
            <a:r>
              <a:rPr kumimoji="1" lang="ja-JP" altLang="en-US" dirty="0">
                <a:solidFill>
                  <a:schemeClr val="tx1"/>
                </a:solidFill>
              </a:rPr>
              <a:t>スピーディな対処！</a:t>
            </a:r>
            <a:endParaRPr kumimoji="1" lang="en-US" altLang="ja-JP" dirty="0">
              <a:solidFill>
                <a:schemeClr val="tx1"/>
              </a:solidFill>
            </a:endParaRPr>
          </a:p>
          <a:p>
            <a:r>
              <a:rPr kumimoji="1" lang="ja-JP" altLang="en-US" dirty="0">
                <a:solidFill>
                  <a:schemeClr val="tx1"/>
                </a:solidFill>
              </a:rPr>
              <a:t>・手順に沿って　　　</a:t>
            </a:r>
            <a:endParaRPr kumimoji="1" lang="en-US" altLang="ja-JP" dirty="0">
              <a:solidFill>
                <a:schemeClr val="tx1"/>
              </a:solidFill>
            </a:endParaRPr>
          </a:p>
          <a:p>
            <a:r>
              <a:rPr kumimoji="1" lang="ja-JP" altLang="en-US" dirty="0">
                <a:solidFill>
                  <a:schemeClr val="tx1"/>
                </a:solidFill>
              </a:rPr>
              <a:t>・搬送先リスト</a:t>
            </a:r>
            <a:endParaRPr kumimoji="1" lang="en-US" altLang="ja-JP" dirty="0">
              <a:solidFill>
                <a:schemeClr val="tx1"/>
              </a:solidFill>
            </a:endParaRPr>
          </a:p>
          <a:p>
            <a:r>
              <a:rPr kumimoji="1" lang="ja-JP" altLang="en-US" dirty="0">
                <a:solidFill>
                  <a:schemeClr val="tx1"/>
                </a:solidFill>
              </a:rPr>
              <a:t>・関係者周知</a:t>
            </a:r>
          </a:p>
        </p:txBody>
      </p:sp>
      <p:sp>
        <p:nvSpPr>
          <p:cNvPr id="26" name="フローチャート: 組合せ 25">
            <a:extLst>
              <a:ext uri="{FF2B5EF4-FFF2-40B4-BE49-F238E27FC236}">
                <a16:creationId xmlns:a16="http://schemas.microsoft.com/office/drawing/2014/main" id="{E7619661-CE0B-A528-7957-2EC11EADAE52}"/>
              </a:ext>
            </a:extLst>
          </p:cNvPr>
          <p:cNvSpPr/>
          <p:nvPr/>
        </p:nvSpPr>
        <p:spPr>
          <a:xfrm rot="16200000">
            <a:off x="5872842" y="4664530"/>
            <a:ext cx="870857" cy="250369"/>
          </a:xfrm>
          <a:prstGeom prst="flowChartMer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上カーブ 26">
            <a:extLst>
              <a:ext uri="{FF2B5EF4-FFF2-40B4-BE49-F238E27FC236}">
                <a16:creationId xmlns:a16="http://schemas.microsoft.com/office/drawing/2014/main" id="{B08D37E7-24C3-D890-F914-232EE95A2F24}"/>
              </a:ext>
            </a:extLst>
          </p:cNvPr>
          <p:cNvSpPr/>
          <p:nvPr/>
        </p:nvSpPr>
        <p:spPr>
          <a:xfrm>
            <a:off x="5693230" y="5845629"/>
            <a:ext cx="2144485" cy="587827"/>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lIns="36000" rtlCol="0" anchor="ctr"/>
          <a:lstStyle/>
          <a:p>
            <a:pPr algn="ctr"/>
            <a:r>
              <a:rPr kumimoji="1" lang="ja-JP" altLang="en-US" dirty="0">
                <a:solidFill>
                  <a:schemeClr val="tx1"/>
                </a:solidFill>
              </a:rPr>
              <a:t>手順フロー作成</a:t>
            </a:r>
            <a:endParaRPr kumimoji="1" lang="en-US" altLang="ja-JP" dirty="0">
              <a:solidFill>
                <a:schemeClr val="tx1"/>
              </a:solidFill>
            </a:endParaRPr>
          </a:p>
          <a:p>
            <a:pPr algn="ctr"/>
            <a:r>
              <a:rPr kumimoji="1" lang="ja-JP" altLang="en-US" dirty="0">
                <a:solidFill>
                  <a:schemeClr val="tx1"/>
                </a:solidFill>
              </a:rPr>
              <a:t>周知</a:t>
            </a:r>
          </a:p>
        </p:txBody>
      </p:sp>
      <p:sp>
        <p:nvSpPr>
          <p:cNvPr id="28" name="テキスト ボックス 27">
            <a:extLst>
              <a:ext uri="{FF2B5EF4-FFF2-40B4-BE49-F238E27FC236}">
                <a16:creationId xmlns:a16="http://schemas.microsoft.com/office/drawing/2014/main" id="{02A21A1C-DB71-2B27-3445-46C98D57BA58}"/>
              </a:ext>
            </a:extLst>
          </p:cNvPr>
          <p:cNvSpPr txBox="1"/>
          <p:nvPr/>
        </p:nvSpPr>
        <p:spPr>
          <a:xfrm>
            <a:off x="5072743" y="1534886"/>
            <a:ext cx="3744686" cy="646331"/>
          </a:xfrm>
          <a:prstGeom prst="rect">
            <a:avLst/>
          </a:prstGeom>
          <a:solidFill>
            <a:schemeClr val="tx2">
              <a:lumMod val="20000"/>
              <a:lumOff val="80000"/>
            </a:schemeClr>
          </a:solidFill>
          <a:ln w="6350">
            <a:solidFill>
              <a:schemeClr val="tx1"/>
            </a:solidFill>
          </a:ln>
        </p:spPr>
        <p:txBody>
          <a:bodyPr wrap="square" rtlCol="0">
            <a:spAutoFit/>
          </a:bodyPr>
          <a:lstStyle/>
          <a:p>
            <a:r>
              <a:rPr kumimoji="1" lang="ja-JP" altLang="en-US" b="1" dirty="0"/>
              <a:t>（目的・ポイント）</a:t>
            </a:r>
            <a:endParaRPr kumimoji="1" lang="en-US" altLang="ja-JP" b="1" dirty="0"/>
          </a:p>
          <a:p>
            <a:r>
              <a:rPr kumimoji="1" lang="ja-JP" altLang="en-US" b="1" dirty="0"/>
              <a:t>早期発見、早期対応で重篤化を防ぐ</a:t>
            </a:r>
          </a:p>
        </p:txBody>
      </p:sp>
      <p:sp>
        <p:nvSpPr>
          <p:cNvPr id="4" name="テキスト ボックス 3">
            <a:extLst>
              <a:ext uri="{FF2B5EF4-FFF2-40B4-BE49-F238E27FC236}">
                <a16:creationId xmlns:a16="http://schemas.microsoft.com/office/drawing/2014/main" id="{32D7AC36-824F-88A5-CAA8-751B1B7215BF}"/>
              </a:ext>
            </a:extLst>
          </p:cNvPr>
          <p:cNvSpPr txBox="1"/>
          <p:nvPr/>
        </p:nvSpPr>
        <p:spPr>
          <a:xfrm>
            <a:off x="446313" y="5758544"/>
            <a:ext cx="2558143" cy="369332"/>
          </a:xfrm>
          <a:prstGeom prst="rect">
            <a:avLst/>
          </a:prstGeom>
          <a:noFill/>
        </p:spPr>
        <p:txBody>
          <a:bodyPr wrap="square" rtlCol="0">
            <a:spAutoFit/>
          </a:bodyPr>
          <a:lstStyle/>
          <a:p>
            <a:r>
              <a:rPr kumimoji="1" lang="ja-JP" altLang="en-US" b="1" dirty="0">
                <a:solidFill>
                  <a:srgbClr val="FF0000"/>
                </a:solidFill>
              </a:rPr>
              <a:t>実効性の高い方法で！</a:t>
            </a:r>
          </a:p>
        </p:txBody>
      </p:sp>
    </p:spTree>
    <p:extLst>
      <p:ext uri="{BB962C8B-B14F-4D97-AF65-F5344CB8AC3E}">
        <p14:creationId xmlns:p14="http://schemas.microsoft.com/office/powerpoint/2010/main" val="134324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A1061FC4-8011-0D03-BBB2-57F08B949EF2}"/>
              </a:ext>
            </a:extLst>
          </p:cNvPr>
          <p:cNvSpPr>
            <a:spLocks noGrp="1"/>
          </p:cNvSpPr>
          <p:nvPr>
            <p:ph type="ftr" sz="quarter" idx="11"/>
          </p:nvPr>
        </p:nvSpPr>
        <p:spPr/>
        <p:txBody>
          <a:bodyPr/>
          <a:lstStyle/>
          <a:p>
            <a:r>
              <a:rPr kumimoji="1" lang="en-US" altLang="ja-JP"/>
              <a:t>© 2025</a:t>
            </a:r>
            <a:r>
              <a:rPr kumimoji="1" lang="ja-JP" altLang="en-US"/>
              <a:t>　かやね社会保険労務士事務所</a:t>
            </a:r>
          </a:p>
        </p:txBody>
      </p:sp>
      <p:sp>
        <p:nvSpPr>
          <p:cNvPr id="3" name="スライド番号プレースホルダー 2">
            <a:extLst>
              <a:ext uri="{FF2B5EF4-FFF2-40B4-BE49-F238E27FC236}">
                <a16:creationId xmlns:a16="http://schemas.microsoft.com/office/drawing/2014/main" id="{425FA68F-BE75-5BB7-E594-11A909EB0E1E}"/>
              </a:ext>
            </a:extLst>
          </p:cNvPr>
          <p:cNvSpPr>
            <a:spLocks noGrp="1"/>
          </p:cNvSpPr>
          <p:nvPr>
            <p:ph type="sldNum" sz="quarter" idx="12"/>
          </p:nvPr>
        </p:nvSpPr>
        <p:spPr/>
        <p:txBody>
          <a:bodyPr/>
          <a:lstStyle/>
          <a:p>
            <a:fld id="{DAADA392-7C8B-4643-8B8F-D6BF5DB8E6B7}" type="slidenum">
              <a:rPr kumimoji="1" lang="ja-JP" altLang="en-US" smtClean="0"/>
              <a:t>9</a:t>
            </a:fld>
            <a:endParaRPr kumimoji="1" lang="ja-JP" altLang="en-US"/>
          </a:p>
        </p:txBody>
      </p:sp>
      <p:sp>
        <p:nvSpPr>
          <p:cNvPr id="5" name="テキスト ボックス 4">
            <a:extLst>
              <a:ext uri="{FF2B5EF4-FFF2-40B4-BE49-F238E27FC236}">
                <a16:creationId xmlns:a16="http://schemas.microsoft.com/office/drawing/2014/main" id="{465A02D1-6AF3-3A7D-A01E-9E209CA63A4A}"/>
              </a:ext>
            </a:extLst>
          </p:cNvPr>
          <p:cNvSpPr txBox="1"/>
          <p:nvPr/>
        </p:nvSpPr>
        <p:spPr>
          <a:xfrm>
            <a:off x="432000" y="1296000"/>
            <a:ext cx="8436429" cy="1200329"/>
          </a:xfrm>
          <a:prstGeom prst="rect">
            <a:avLst/>
          </a:prstGeom>
          <a:noFill/>
        </p:spPr>
        <p:txBody>
          <a:bodyPr wrap="square">
            <a:spAutoFit/>
          </a:bodyPr>
          <a:lstStyle/>
          <a:p>
            <a:r>
              <a:rPr lang="ja-JP" altLang="en-US" b="0" i="0" dirty="0">
                <a:solidFill>
                  <a:srgbClr val="333333"/>
                </a:solidFill>
                <a:effectLst/>
                <a:latin typeface="Google Sans"/>
              </a:rPr>
              <a:t>１．対象となる作業</a:t>
            </a:r>
            <a:r>
              <a:rPr lang="ja-JP" altLang="en-US" sz="1400" b="0" i="0" dirty="0">
                <a:solidFill>
                  <a:srgbClr val="333333"/>
                </a:solidFill>
                <a:effectLst/>
                <a:latin typeface="Google Sans"/>
              </a:rPr>
              <a:t>（</a:t>
            </a:r>
            <a:r>
              <a:rPr lang="en-US" altLang="ja-JP" sz="1400" b="0" i="0" dirty="0">
                <a:solidFill>
                  <a:srgbClr val="333333"/>
                </a:solidFill>
                <a:effectLst/>
                <a:latin typeface="Google Sans"/>
              </a:rPr>
              <a:t>WBGT</a:t>
            </a:r>
            <a:r>
              <a:rPr lang="ja-JP" altLang="en-US" sz="1400" b="0" i="0" dirty="0">
                <a:solidFill>
                  <a:srgbClr val="333333"/>
                </a:solidFill>
                <a:effectLst/>
                <a:latin typeface="Google Sans"/>
              </a:rPr>
              <a:t>値</a:t>
            </a:r>
            <a:r>
              <a:rPr lang="en-US" altLang="ja-JP" sz="1400" b="0" i="0" dirty="0">
                <a:solidFill>
                  <a:srgbClr val="333333"/>
                </a:solidFill>
                <a:effectLst/>
                <a:latin typeface="Google Sans"/>
              </a:rPr>
              <a:t>28</a:t>
            </a:r>
            <a:r>
              <a:rPr lang="ja-JP" altLang="en-US" sz="1400" b="0" i="0" dirty="0">
                <a:solidFill>
                  <a:srgbClr val="333333"/>
                </a:solidFill>
                <a:effectLst/>
                <a:latin typeface="Google Sans"/>
              </a:rPr>
              <a:t>度以上又は気温</a:t>
            </a:r>
            <a:r>
              <a:rPr lang="en-US" altLang="ja-JP" sz="1400" b="0" i="0" dirty="0">
                <a:solidFill>
                  <a:srgbClr val="333333"/>
                </a:solidFill>
                <a:effectLst/>
                <a:latin typeface="Google Sans"/>
              </a:rPr>
              <a:t>31</a:t>
            </a:r>
            <a:r>
              <a:rPr lang="ja-JP" altLang="en-US" sz="1400" b="0" i="0" dirty="0">
                <a:solidFill>
                  <a:srgbClr val="333333"/>
                </a:solidFill>
                <a:effectLst/>
                <a:latin typeface="Google Sans"/>
              </a:rPr>
              <a:t>度以上の環境下で連続</a:t>
            </a:r>
            <a:r>
              <a:rPr lang="en-US" altLang="ja-JP" sz="1400" b="0" i="0" dirty="0">
                <a:solidFill>
                  <a:srgbClr val="333333"/>
                </a:solidFill>
                <a:effectLst/>
                <a:latin typeface="Google Sans"/>
              </a:rPr>
              <a:t>1</a:t>
            </a:r>
            <a:r>
              <a:rPr lang="ja-JP" altLang="en-US" sz="1400" b="0" i="0" dirty="0">
                <a:solidFill>
                  <a:srgbClr val="333333"/>
                </a:solidFill>
                <a:effectLst/>
                <a:latin typeface="Google Sans"/>
              </a:rPr>
              <a:t>時間以上又は</a:t>
            </a:r>
            <a:r>
              <a:rPr lang="en-US" altLang="ja-JP" sz="1400" b="0" i="0" dirty="0">
                <a:solidFill>
                  <a:srgbClr val="333333"/>
                </a:solidFill>
                <a:effectLst/>
                <a:latin typeface="Google Sans"/>
              </a:rPr>
              <a:t>1</a:t>
            </a:r>
            <a:r>
              <a:rPr lang="ja-JP" altLang="en-US" sz="1400" b="0" i="0" dirty="0">
                <a:solidFill>
                  <a:srgbClr val="333333"/>
                </a:solidFill>
                <a:effectLst/>
                <a:latin typeface="Google Sans"/>
              </a:rPr>
              <a:t>日</a:t>
            </a:r>
            <a:r>
              <a:rPr lang="en-US" altLang="ja-JP" sz="1400" b="0" i="0" dirty="0">
                <a:solidFill>
                  <a:srgbClr val="333333"/>
                </a:solidFill>
                <a:effectLst/>
                <a:latin typeface="Google Sans"/>
              </a:rPr>
              <a:t>4</a:t>
            </a:r>
            <a:r>
              <a:rPr lang="ja-JP" altLang="en-US" sz="1400" b="0" i="0" dirty="0">
                <a:solidFill>
                  <a:srgbClr val="333333"/>
                </a:solidFill>
                <a:effectLst/>
                <a:latin typeface="Google Sans"/>
              </a:rPr>
              <a:t>時間を超</a:t>
            </a:r>
            <a:endParaRPr lang="en-US" altLang="ja-JP" sz="1400" b="0" i="0" dirty="0">
              <a:solidFill>
                <a:srgbClr val="333333"/>
              </a:solidFill>
              <a:effectLst/>
              <a:latin typeface="Google Sans"/>
            </a:endParaRPr>
          </a:p>
          <a:p>
            <a:r>
              <a:rPr lang="ja-JP" altLang="en-US" sz="1400" dirty="0">
                <a:solidFill>
                  <a:srgbClr val="333333"/>
                </a:solidFill>
                <a:latin typeface="Google Sans"/>
              </a:rPr>
              <a:t>　　　　</a:t>
            </a:r>
            <a:r>
              <a:rPr lang="ja-JP" altLang="en-US" sz="1400" b="0" i="0" dirty="0">
                <a:solidFill>
                  <a:srgbClr val="333333"/>
                </a:solidFill>
                <a:effectLst/>
                <a:latin typeface="Google Sans"/>
              </a:rPr>
              <a:t>えての実施が見込まれる作業）</a:t>
            </a:r>
            <a:r>
              <a:rPr lang="ja-JP" altLang="en-US" b="0" i="0" dirty="0">
                <a:solidFill>
                  <a:srgbClr val="333333"/>
                </a:solidFill>
                <a:effectLst/>
                <a:latin typeface="Google Sans"/>
              </a:rPr>
              <a:t>に</a:t>
            </a:r>
            <a:r>
              <a:rPr lang="ja-JP" altLang="en-US" dirty="0"/>
              <a:t>該当しない作業については、法令に基づく措置義務の対象</a:t>
            </a:r>
            <a:endParaRPr lang="en-US" altLang="ja-JP" dirty="0"/>
          </a:p>
          <a:p>
            <a:r>
              <a:rPr lang="ja-JP" altLang="en-US" dirty="0"/>
              <a:t>　　　とはなりませんが、</a:t>
            </a:r>
            <a:r>
              <a:rPr lang="ja-JP" altLang="en-US" dirty="0">
                <a:solidFill>
                  <a:srgbClr val="FF0000"/>
                </a:solidFill>
              </a:rPr>
              <a:t>作業強度や着衣の状況により</a:t>
            </a:r>
            <a:r>
              <a:rPr lang="en-US" altLang="ja-JP" dirty="0">
                <a:solidFill>
                  <a:srgbClr val="FF0000"/>
                </a:solidFill>
              </a:rPr>
              <a:t>WBGT</a:t>
            </a:r>
            <a:r>
              <a:rPr lang="ja-JP" altLang="en-US" dirty="0">
                <a:solidFill>
                  <a:srgbClr val="FF0000"/>
                </a:solidFill>
              </a:rPr>
              <a:t>基準値を超える場合</a:t>
            </a:r>
            <a:r>
              <a:rPr lang="ja-JP" altLang="en-US" dirty="0"/>
              <a:t>は熱中症</a:t>
            </a:r>
            <a:endParaRPr lang="en-US" altLang="ja-JP" dirty="0"/>
          </a:p>
          <a:p>
            <a:r>
              <a:rPr lang="ja-JP" altLang="en-US" dirty="0"/>
              <a:t>　　　のリスクが高まるため、同様の措置を講ずることが推奨されます。</a:t>
            </a:r>
          </a:p>
        </p:txBody>
      </p:sp>
      <p:cxnSp>
        <p:nvCxnSpPr>
          <p:cNvPr id="6" name="直線コネクタ 5" descr="かやね社会保険労務士事務所">
            <a:extLst>
              <a:ext uri="{FF2B5EF4-FFF2-40B4-BE49-F238E27FC236}">
                <a16:creationId xmlns:a16="http://schemas.microsoft.com/office/drawing/2014/main" id="{B8A99B45-7359-3331-84F6-058CA2848607}"/>
              </a:ext>
              <a:ext uri="{C183D7F6-B498-43B3-948B-1728B52AA6E4}">
                <adec:decorative xmlns:adec="http://schemas.microsoft.com/office/drawing/2017/decorative" val="0"/>
              </a:ext>
            </a:extLst>
          </p:cNvPr>
          <p:cNvCxnSpPr>
            <a:cxnSpLocks/>
          </p:cNvCxnSpPr>
          <p:nvPr/>
        </p:nvCxnSpPr>
        <p:spPr>
          <a:xfrm>
            <a:off x="0" y="720000"/>
            <a:ext cx="9144000" cy="0"/>
          </a:xfrm>
          <a:prstGeom prst="line">
            <a:avLst/>
          </a:prstGeom>
          <a:ln w="127000" cmpd="thickThin">
            <a:gradFill flip="none" rotWithShape="1">
              <a:gsLst>
                <a:gs pos="0">
                  <a:schemeClr val="accent6">
                    <a:lumMod val="5000"/>
                    <a:lumOff val="95000"/>
                  </a:schemeClr>
                </a:gs>
                <a:gs pos="74000">
                  <a:schemeClr val="accent2">
                    <a:lumMod val="40000"/>
                    <a:lumOff val="60000"/>
                  </a:schemeClr>
                </a:gs>
                <a:gs pos="83000">
                  <a:schemeClr val="accent2">
                    <a:lumMod val="60000"/>
                    <a:lumOff val="40000"/>
                  </a:schemeClr>
                </a:gs>
                <a:gs pos="91602">
                  <a:schemeClr val="accent2">
                    <a:lumMod val="75000"/>
                  </a:schemeClr>
                </a:gs>
                <a:gs pos="100000">
                  <a:schemeClr val="accent2">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794041EE-6C44-B3F8-C5A6-2D73CC679BD9}"/>
              </a:ext>
            </a:extLst>
          </p:cNvPr>
          <p:cNvSpPr txBox="1"/>
          <p:nvPr/>
        </p:nvSpPr>
        <p:spPr>
          <a:xfrm>
            <a:off x="0" y="0"/>
            <a:ext cx="8889477" cy="715581"/>
          </a:xfrm>
          <a:prstGeom prst="rect">
            <a:avLst/>
          </a:prstGeom>
          <a:noFill/>
        </p:spPr>
        <p:txBody>
          <a:bodyPr wrap="square" rtlCol="0">
            <a:spAutoFit/>
          </a:bodyPr>
          <a:lstStyle/>
          <a:p>
            <a:pPr marL="0" indent="0" algn="l" rtl="0" eaLnBrk="1" latinLnBrk="0" hangingPunct="1">
              <a:lnSpc>
                <a:spcPct val="150000"/>
              </a:lnSpc>
              <a:buNone/>
            </a:pPr>
            <a:r>
              <a:rPr lang="en-US" altLang="ja-JP" sz="3200" dirty="0">
                <a:solidFill>
                  <a:srgbClr val="000000"/>
                </a:solidFill>
                <a:latin typeface="ＭＳ Ｐゴシック" panose="020B0600070205080204" pitchFamily="50" charset="-128"/>
                <a:ea typeface="ＭＳ Ｐゴシック" panose="020B0600070205080204" pitchFamily="50" charset="-128"/>
              </a:rPr>
              <a:t>Ⅲ</a:t>
            </a:r>
            <a:r>
              <a:rPr lang="ja-JP" altLang="en-US" sz="3200" dirty="0">
                <a:solidFill>
                  <a:srgbClr val="000000"/>
                </a:solidFill>
                <a:latin typeface="ＭＳ Ｐゴシック" panose="020B0600070205080204" pitchFamily="50" charset="-128"/>
                <a:ea typeface="ＭＳ Ｐゴシック" panose="020B0600070205080204" pitchFamily="50" charset="-128"/>
              </a:rPr>
              <a:t>　熱中症対策義務化の内容</a:t>
            </a:r>
            <a:r>
              <a:rPr lang="ja-JP" altLang="en-US" sz="2800" dirty="0">
                <a:solidFill>
                  <a:srgbClr val="000000"/>
                </a:solidFill>
                <a:latin typeface="ＭＳ Ｐゴシック" panose="020B0600070205080204" pitchFamily="50" charset="-128"/>
                <a:ea typeface="ＭＳ Ｐゴシック" panose="020B0600070205080204" pitchFamily="50" charset="-128"/>
              </a:rPr>
              <a:t>（令和７年６月）</a:t>
            </a:r>
            <a:endParaRPr lang="ja-JP" altLang="en-US" sz="2800" dirty="0">
              <a:solidFill>
                <a:srgbClr val="000000"/>
              </a:solidFill>
              <a:effectLst/>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FD3E09AF-FBA4-459E-8A6B-B9B70EE28E5A}"/>
              </a:ext>
            </a:extLst>
          </p:cNvPr>
          <p:cNvSpPr txBox="1"/>
          <p:nvPr/>
        </p:nvSpPr>
        <p:spPr>
          <a:xfrm flipH="1">
            <a:off x="502918" y="868681"/>
            <a:ext cx="4460967" cy="369332"/>
          </a:xfrm>
          <a:prstGeom prst="rect">
            <a:avLst/>
          </a:prstGeom>
          <a:noFill/>
        </p:spPr>
        <p:txBody>
          <a:bodyPr wrap="square" rtlCol="0">
            <a:spAutoFit/>
          </a:bodyPr>
          <a:lstStyle/>
          <a:p>
            <a:r>
              <a:rPr kumimoji="1" lang="ja-JP" altLang="en-US" dirty="0"/>
              <a:t>その他ポイント</a:t>
            </a:r>
          </a:p>
        </p:txBody>
      </p:sp>
      <p:sp>
        <p:nvSpPr>
          <p:cNvPr id="10" name="テキスト ボックス 9">
            <a:extLst>
              <a:ext uri="{FF2B5EF4-FFF2-40B4-BE49-F238E27FC236}">
                <a16:creationId xmlns:a16="http://schemas.microsoft.com/office/drawing/2014/main" id="{AA2D06AC-9C37-CBB1-3D73-E0D41DED4730}"/>
              </a:ext>
            </a:extLst>
          </p:cNvPr>
          <p:cNvSpPr txBox="1"/>
          <p:nvPr/>
        </p:nvSpPr>
        <p:spPr>
          <a:xfrm>
            <a:off x="432000" y="2664000"/>
            <a:ext cx="8422823" cy="3631763"/>
          </a:xfrm>
          <a:prstGeom prst="rect">
            <a:avLst/>
          </a:prstGeom>
          <a:noFill/>
        </p:spPr>
        <p:txBody>
          <a:bodyPr wrap="square">
            <a:spAutoFit/>
          </a:bodyPr>
          <a:lstStyle/>
          <a:p>
            <a:r>
              <a:rPr lang="ja-JP" altLang="en-US" dirty="0"/>
              <a:t>２．事業者に新たに義務付ける措置は、個々の事業者に対して義務付けられている労働</a:t>
            </a:r>
            <a:endParaRPr lang="en-US" altLang="ja-JP" dirty="0"/>
          </a:p>
          <a:p>
            <a:r>
              <a:rPr lang="ja-JP" altLang="en-US" dirty="0"/>
              <a:t>　　　安全衛生法第</a:t>
            </a:r>
            <a:r>
              <a:rPr lang="en-US" altLang="ja-JP" dirty="0"/>
              <a:t>22</a:t>
            </a:r>
            <a:r>
              <a:rPr lang="ja-JP" altLang="en-US" dirty="0"/>
              <a:t>条に基づく措置の具体的内容を規定するものであり、</a:t>
            </a:r>
            <a:r>
              <a:rPr lang="ja-JP" altLang="en-US" dirty="0">
                <a:solidFill>
                  <a:srgbClr val="FF0000"/>
                </a:solidFill>
              </a:rPr>
              <a:t>事業規模を　　　</a:t>
            </a:r>
            <a:endParaRPr lang="en-US" altLang="ja-JP" dirty="0">
              <a:solidFill>
                <a:srgbClr val="FF0000"/>
              </a:solidFill>
            </a:endParaRPr>
          </a:p>
          <a:p>
            <a:r>
              <a:rPr lang="ja-JP" altLang="en-US" dirty="0">
                <a:solidFill>
                  <a:srgbClr val="FF0000"/>
                </a:solidFill>
              </a:rPr>
              <a:t>　　　問いません。</a:t>
            </a:r>
            <a:r>
              <a:rPr lang="ja-JP" altLang="en-US" dirty="0"/>
              <a:t>従って、建設現場のような重層請負の場合は、同一の場所で、複数の事　　</a:t>
            </a:r>
            <a:endParaRPr lang="en-US" altLang="ja-JP" dirty="0"/>
          </a:p>
          <a:p>
            <a:r>
              <a:rPr lang="ja-JP" altLang="en-US" dirty="0"/>
              <a:t>　　　業者が熱中症のおそれのある作業を行う場合には、</a:t>
            </a:r>
            <a:r>
              <a:rPr lang="ja-JP" altLang="en-US" dirty="0">
                <a:solidFill>
                  <a:srgbClr val="FF0000"/>
                </a:solidFill>
              </a:rPr>
              <a:t>全ての事業者が今回改正する省</a:t>
            </a:r>
            <a:endParaRPr lang="en-US" altLang="ja-JP" dirty="0">
              <a:solidFill>
                <a:srgbClr val="FF0000"/>
              </a:solidFill>
            </a:endParaRPr>
          </a:p>
          <a:p>
            <a:r>
              <a:rPr lang="ja-JP" altLang="en-US" dirty="0">
                <a:solidFill>
                  <a:srgbClr val="FF0000"/>
                </a:solidFill>
              </a:rPr>
              <a:t>　　　令に基づく措置義務を負うこととなります。</a:t>
            </a:r>
            <a:r>
              <a:rPr lang="ja-JP" altLang="en-US" dirty="0"/>
              <a:t>ただし、そのような場合については本改正によ</a:t>
            </a:r>
            <a:endParaRPr lang="en-US" altLang="ja-JP" dirty="0"/>
          </a:p>
          <a:p>
            <a:r>
              <a:rPr lang="ja-JP" altLang="en-US" dirty="0"/>
              <a:t>　　　り義務付けられる「報告体制の整備」等について、当該場所で作業に従事する全ての</a:t>
            </a:r>
            <a:endParaRPr lang="en-US" altLang="ja-JP" dirty="0"/>
          </a:p>
          <a:p>
            <a:r>
              <a:rPr lang="ja-JP" altLang="en-US" dirty="0"/>
              <a:t>　　　事業者について</a:t>
            </a:r>
            <a:r>
              <a:rPr lang="ja-JP" altLang="en-US" dirty="0">
                <a:solidFill>
                  <a:srgbClr val="FF0000"/>
                </a:solidFill>
              </a:rPr>
              <a:t>一元的に実施することが合理的</a:t>
            </a:r>
            <a:r>
              <a:rPr lang="ja-JP" altLang="en-US" dirty="0"/>
              <a:t>な場合も想定されることから、例えば、</a:t>
            </a:r>
            <a:endParaRPr lang="en-US" altLang="ja-JP" dirty="0"/>
          </a:p>
          <a:p>
            <a:r>
              <a:rPr lang="ja-JP" altLang="en-US" dirty="0"/>
              <a:t>　　　全ての関係請負人が参加する協議組織において協議の上、</a:t>
            </a:r>
            <a:r>
              <a:rPr lang="ja-JP" altLang="en-US" dirty="0">
                <a:solidFill>
                  <a:srgbClr val="FF0000"/>
                </a:solidFill>
              </a:rPr>
              <a:t>元方事業者が代表して</a:t>
            </a:r>
            <a:endParaRPr lang="en-US" altLang="ja-JP" dirty="0">
              <a:solidFill>
                <a:srgbClr val="FF0000"/>
              </a:solidFill>
            </a:endParaRPr>
          </a:p>
          <a:p>
            <a:r>
              <a:rPr lang="ja-JP" altLang="en-US" dirty="0">
                <a:solidFill>
                  <a:srgbClr val="FF0000"/>
                </a:solidFill>
              </a:rPr>
              <a:t>　　　「報告体制の整備」、「実施手順の作成」、「関係労働者への周知」を実施する</a:t>
            </a:r>
            <a:r>
              <a:rPr lang="ja-JP" altLang="en-US" dirty="0"/>
              <a:t>ことも</a:t>
            </a:r>
            <a:endParaRPr lang="en-US" altLang="ja-JP" dirty="0"/>
          </a:p>
          <a:p>
            <a:r>
              <a:rPr lang="ja-JP" altLang="en-US" dirty="0"/>
              <a:t>　　　考えられ、そのような場合は、関係請負人が重ねてこれらの措置を実施する必要はあ</a:t>
            </a:r>
            <a:endParaRPr lang="en-US" altLang="ja-JP" dirty="0"/>
          </a:p>
          <a:p>
            <a:r>
              <a:rPr lang="ja-JP" altLang="en-US" dirty="0"/>
              <a:t>　　　りません。</a:t>
            </a:r>
            <a:r>
              <a:rPr lang="en-US" altLang="ja-JP" sz="1600" dirty="0">
                <a:solidFill>
                  <a:srgbClr val="FF0000"/>
                </a:solidFill>
              </a:rPr>
              <a:t>※</a:t>
            </a:r>
            <a:r>
              <a:rPr lang="ja-JP" altLang="en-US" sz="1600" dirty="0">
                <a:solidFill>
                  <a:srgbClr val="FF0000"/>
                </a:solidFill>
              </a:rPr>
              <a:t>作業を請け負わせる一人親方等や、同じ場所で作業を行う労働者以外の人に対し</a:t>
            </a:r>
            <a:endParaRPr lang="en-US" altLang="ja-JP" sz="1600" dirty="0">
              <a:solidFill>
                <a:srgbClr val="FF0000"/>
              </a:solidFill>
            </a:endParaRPr>
          </a:p>
          <a:p>
            <a:r>
              <a:rPr lang="ja-JP" altLang="en-US" sz="1600" dirty="0">
                <a:solidFill>
                  <a:srgbClr val="FF0000"/>
                </a:solidFill>
              </a:rPr>
              <a:t>　　　ても、労働者と同等の保護が図られるように注意</a:t>
            </a:r>
            <a:r>
              <a:rPr lang="ja-JP" altLang="en-US" sz="1600" dirty="0"/>
              <a:t>（「労働安全衛生規則等の一部を改正する省</a:t>
            </a:r>
            <a:endParaRPr lang="en-US" altLang="ja-JP" sz="1600" dirty="0"/>
          </a:p>
          <a:p>
            <a:r>
              <a:rPr lang="ja-JP" altLang="en-US" sz="1600" dirty="0"/>
              <a:t>　　　令（厚生労働省令第八十二号）</a:t>
            </a:r>
            <a:r>
              <a:rPr lang="zh-CN" altLang="en-US" sz="1600" dirty="0"/>
              <a:t>基発</a:t>
            </a:r>
            <a:r>
              <a:rPr lang="en-US" altLang="zh-CN" sz="1600" dirty="0"/>
              <a:t>0415 </a:t>
            </a:r>
            <a:r>
              <a:rPr lang="zh-CN" altLang="en-US" sz="1600" dirty="0"/>
              <a:t>第１号 令和４年４月</a:t>
            </a:r>
            <a:r>
              <a:rPr lang="en-US" altLang="zh-CN" sz="1600" dirty="0"/>
              <a:t>15</a:t>
            </a:r>
            <a:r>
              <a:rPr lang="zh-CN" altLang="en-US" sz="1600" dirty="0"/>
              <a:t>日</a:t>
            </a:r>
            <a:r>
              <a:rPr lang="ja-JP" altLang="en-US" sz="1600" dirty="0"/>
              <a:t>」</a:t>
            </a:r>
          </a:p>
        </p:txBody>
      </p:sp>
    </p:spTree>
    <p:extLst>
      <p:ext uri="{BB962C8B-B14F-4D97-AF65-F5344CB8AC3E}">
        <p14:creationId xmlns:p14="http://schemas.microsoft.com/office/powerpoint/2010/main" val="1308701355"/>
      </p:ext>
    </p:extLst>
  </p:cSld>
  <p:clrMapOvr>
    <a:masterClrMapping/>
  </p:clrMapOvr>
</p:sld>
</file>

<file path=ppt/theme/theme1.xml><?xml version="1.0" encoding="utf-8"?>
<a:theme xmlns:a="http://schemas.openxmlformats.org/drawingml/2006/main" name="Office テーマ">
  <a:themeElements>
    <a:clrScheme name="かやね事務所">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1177</TotalTime>
  <Words>2723</Words>
  <Application>Microsoft Office PowerPoint</Application>
  <PresentationFormat>画面に合わせる (4:3)</PresentationFormat>
  <Paragraphs>290</Paragraphs>
  <Slides>14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Google Sans</vt:lpstr>
      <vt:lpstr>Meiryo UI</vt:lpstr>
      <vt:lpstr>ＭＳ Ｐゴシック</vt:lpstr>
      <vt:lpstr>ＭＳ ゴシック</vt:lpstr>
      <vt:lpstr>ヒラギノ角ゴ Pro W3</vt:lpstr>
      <vt:lpstr>メイリオ</vt:lpstr>
      <vt:lpstr>游ゴシック</vt:lpstr>
      <vt:lpstr>游明朝</vt:lpstr>
      <vt:lpstr>Arial</vt:lpstr>
      <vt:lpstr>Office テーマ</vt:lpstr>
      <vt:lpstr>職場における熱中症対策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真由美 茅根</dc:creator>
  <cp:lastModifiedBy>真由美 茅根</cp:lastModifiedBy>
  <cp:revision>2</cp:revision>
  <dcterms:created xsi:type="dcterms:W3CDTF">2025-04-10T05:43:09Z</dcterms:created>
  <dcterms:modified xsi:type="dcterms:W3CDTF">2025-06-28T08:12:38Z</dcterms:modified>
</cp:coreProperties>
</file>